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34.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notesSlides/notesSlide35.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1097" r:id="rId2"/>
    <p:sldId id="1342" r:id="rId3"/>
    <p:sldId id="1377" r:id="rId4"/>
    <p:sldId id="1378" r:id="rId5"/>
    <p:sldId id="1021" r:id="rId6"/>
    <p:sldId id="1100" r:id="rId7"/>
    <p:sldId id="1379" r:id="rId8"/>
    <p:sldId id="1380" r:id="rId9"/>
    <p:sldId id="1376" r:id="rId10"/>
    <p:sldId id="1383" r:id="rId11"/>
    <p:sldId id="1384" r:id="rId12"/>
    <p:sldId id="1386" r:id="rId13"/>
    <p:sldId id="1375" r:id="rId14"/>
    <p:sldId id="1343" r:id="rId15"/>
    <p:sldId id="1274" r:id="rId16"/>
    <p:sldId id="1344" r:id="rId17"/>
    <p:sldId id="1345" r:id="rId18"/>
    <p:sldId id="1346" r:id="rId19"/>
    <p:sldId id="1252" r:id="rId20"/>
    <p:sldId id="1253" r:id="rId21"/>
    <p:sldId id="1254" r:id="rId22"/>
    <p:sldId id="1255" r:id="rId23"/>
    <p:sldId id="1256" r:id="rId24"/>
    <p:sldId id="1257" r:id="rId25"/>
    <p:sldId id="1258" r:id="rId26"/>
    <p:sldId id="1259" r:id="rId27"/>
    <p:sldId id="1260" r:id="rId28"/>
    <p:sldId id="1261" r:id="rId29"/>
    <p:sldId id="1262" r:id="rId30"/>
    <p:sldId id="1263" r:id="rId31"/>
    <p:sldId id="1264" r:id="rId32"/>
    <p:sldId id="1265" r:id="rId33"/>
    <p:sldId id="1266" r:id="rId34"/>
    <p:sldId id="1348" r:id="rId35"/>
    <p:sldId id="1352" r:id="rId36"/>
    <p:sldId id="1353" r:id="rId37"/>
    <p:sldId id="1354" r:id="rId38"/>
    <p:sldId id="1355" r:id="rId39"/>
    <p:sldId id="1356" r:id="rId40"/>
    <p:sldId id="1357" r:id="rId41"/>
    <p:sldId id="1358" r:id="rId42"/>
    <p:sldId id="1359" r:id="rId43"/>
    <p:sldId id="1351" r:id="rId44"/>
    <p:sldId id="1268" r:id="rId45"/>
    <p:sldId id="1269" r:id="rId46"/>
    <p:sldId id="1270" r:id="rId47"/>
    <p:sldId id="1271" r:id="rId48"/>
    <p:sldId id="1298" r:id="rId49"/>
    <p:sldId id="1272" r:id="rId50"/>
    <p:sldId id="1273" r:id="rId51"/>
    <p:sldId id="1361" r:id="rId52"/>
    <p:sldId id="1362" r:id="rId53"/>
    <p:sldId id="1363" r:id="rId54"/>
    <p:sldId id="1364" r:id="rId55"/>
    <p:sldId id="1388" r:id="rId56"/>
    <p:sldId id="1368" r:id="rId57"/>
    <p:sldId id="1369" r:id="rId58"/>
    <p:sldId id="1408" r:id="rId59"/>
    <p:sldId id="1370" r:id="rId60"/>
    <p:sldId id="1371" r:id="rId61"/>
    <p:sldId id="1410" r:id="rId62"/>
    <p:sldId id="1372" r:id="rId63"/>
    <p:sldId id="1416" r:id="rId64"/>
    <p:sldId id="1417" r:id="rId65"/>
    <p:sldId id="1418" r:id="rId66"/>
    <p:sldId id="1419" r:id="rId67"/>
    <p:sldId id="1414" r:id="rId68"/>
    <p:sldId id="1415" r:id="rId69"/>
    <p:sldId id="1373" r:id="rId70"/>
    <p:sldId id="1413" r:id="rId71"/>
    <p:sldId id="1365" r:id="rId72"/>
    <p:sldId id="1391" r:id="rId73"/>
    <p:sldId id="1392" r:id="rId74"/>
    <p:sldId id="1393" r:id="rId75"/>
    <p:sldId id="1394" r:id="rId76"/>
    <p:sldId id="1395" r:id="rId77"/>
    <p:sldId id="1396" r:id="rId78"/>
    <p:sldId id="1397" r:id="rId79"/>
    <p:sldId id="1398" r:id="rId80"/>
    <p:sldId id="1399" r:id="rId81"/>
    <p:sldId id="1400" r:id="rId82"/>
    <p:sldId id="1401" r:id="rId83"/>
    <p:sldId id="1402" r:id="rId84"/>
    <p:sldId id="1403" r:id="rId85"/>
    <p:sldId id="1407" r:id="rId86"/>
    <p:sldId id="1405" r:id="rId87"/>
    <p:sldId id="1406" r:id="rId88"/>
    <p:sldId id="1140" r:id="rId89"/>
    <p:sldId id="1141" r:id="rId90"/>
    <p:sldId id="1142" r:id="rId91"/>
    <p:sldId id="1143" r:id="rId92"/>
    <p:sldId id="1144" r:id="rId93"/>
    <p:sldId id="1420" r:id="rId94"/>
  </p:sldIdLst>
  <p:sldSz cx="9906000" cy="6858000" type="A4"/>
  <p:notesSz cx="6797675" cy="9928225"/>
  <p:defaultTex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c" initials="p"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00FF"/>
    <a:srgbClr val="0000CC"/>
    <a:srgbClr val="FF0000"/>
    <a:srgbClr val="008000"/>
    <a:srgbClr val="3366FF"/>
    <a:srgbClr val="0033CC"/>
    <a:srgbClr val="FFCCCC"/>
    <a:srgbClr val="FFFFCC"/>
    <a:srgbClr val="FF99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89" autoAdjust="0"/>
    <p:restoredTop sz="85504" autoAdjust="0"/>
  </p:normalViewPr>
  <p:slideViewPr>
    <p:cSldViewPr>
      <p:cViewPr varScale="1">
        <p:scale>
          <a:sx n="80" d="100"/>
          <a:sy n="80" d="100"/>
        </p:scale>
        <p:origin x="-544" y="-112"/>
      </p:cViewPr>
      <p:guideLst>
        <p:guide orient="horz" pos="2160"/>
        <p:guide pos="3120"/>
      </p:guideLst>
    </p:cSldViewPr>
  </p:slideViewPr>
  <p:outlineViewPr>
    <p:cViewPr>
      <p:scale>
        <a:sx n="33" d="100"/>
        <a:sy n="33" d="100"/>
      </p:scale>
      <p:origin x="0" y="16976"/>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95" d="100"/>
          <a:sy n="95" d="100"/>
        </p:scale>
        <p:origin x="-3714" y="-114"/>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commentAuthors" Target="commentAuthors.xml"/><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9.wmf"/><Relationship Id="rId4" Type="http://schemas.openxmlformats.org/officeDocument/2006/relationships/image" Target="../media/image110.wmf"/><Relationship Id="rId1" Type="http://schemas.openxmlformats.org/officeDocument/2006/relationships/image" Target="../media/image107.wmf"/><Relationship Id="rId2"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emf"/><Relationship Id="rId5" Type="http://schemas.openxmlformats.org/officeDocument/2006/relationships/image" Target="../media/image115.emf"/><Relationship Id="rId6" Type="http://schemas.openxmlformats.org/officeDocument/2006/relationships/image" Target="../media/image116.emf"/><Relationship Id="rId7" Type="http://schemas.openxmlformats.org/officeDocument/2006/relationships/image" Target="../media/image117.emf"/><Relationship Id="rId1" Type="http://schemas.openxmlformats.org/officeDocument/2006/relationships/image" Target="../media/image111.emf"/><Relationship Id="rId2" Type="http://schemas.openxmlformats.org/officeDocument/2006/relationships/image" Target="../media/image1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0.emf"/><Relationship Id="rId2" Type="http://schemas.openxmlformats.org/officeDocument/2006/relationships/image" Target="../media/image1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1" Type="http://schemas.openxmlformats.org/officeDocument/2006/relationships/image" Target="../media/image127.emf"/><Relationship Id="rId2" Type="http://schemas.openxmlformats.org/officeDocument/2006/relationships/image" Target="../media/image1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4.emf"/><Relationship Id="rId2" Type="http://schemas.openxmlformats.org/officeDocument/2006/relationships/image" Target="../media/image1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8.emf"/><Relationship Id="rId2" Type="http://schemas.openxmlformats.org/officeDocument/2006/relationships/image" Target="../media/image1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4"/>
            <a:ext cx="2946400" cy="495299"/>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49689" y="4"/>
            <a:ext cx="2946400" cy="495299"/>
          </a:xfrm>
          <a:prstGeom prst="rect">
            <a:avLst/>
          </a:prstGeom>
        </p:spPr>
        <p:txBody>
          <a:bodyPr vert="horz" lIns="91440" tIns="45720" rIns="91440" bIns="45720" rtlCol="0"/>
          <a:lstStyle>
            <a:lvl1pPr algn="r">
              <a:defRPr sz="1200">
                <a:latin typeface="Arial" charset="0"/>
              </a:defRPr>
            </a:lvl1pPr>
          </a:lstStyle>
          <a:p>
            <a:pPr>
              <a:defRPr/>
            </a:pPr>
            <a:fld id="{16F6B973-C5F5-4880-880F-0EF195CAB37F}" type="datetimeFigureOut">
              <a:rPr lang="zh-CN" altLang="en-US"/>
              <a:pPr>
                <a:defRPr/>
              </a:pPr>
              <a:t>11/9/14</a:t>
            </a:fld>
            <a:endParaRPr lang="zh-CN" altLang="en-US"/>
          </a:p>
        </p:txBody>
      </p:sp>
      <p:sp>
        <p:nvSpPr>
          <p:cNvPr id="4" name="页脚占位符 3"/>
          <p:cNvSpPr>
            <a:spLocks noGrp="1"/>
          </p:cNvSpPr>
          <p:nvPr>
            <p:ph type="ftr" sz="quarter" idx="2"/>
          </p:nvPr>
        </p:nvSpPr>
        <p:spPr>
          <a:xfrm>
            <a:off x="1" y="9431340"/>
            <a:ext cx="2946400" cy="495299"/>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49689" y="9431340"/>
            <a:ext cx="2946400" cy="495299"/>
          </a:xfrm>
          <a:prstGeom prst="rect">
            <a:avLst/>
          </a:prstGeom>
        </p:spPr>
        <p:txBody>
          <a:bodyPr vert="horz" lIns="91440" tIns="45720" rIns="91440" bIns="45720" rtlCol="0" anchor="b"/>
          <a:lstStyle>
            <a:lvl1pPr algn="r">
              <a:defRPr sz="1200">
                <a:latin typeface="Arial" charset="0"/>
              </a:defRPr>
            </a:lvl1pPr>
          </a:lstStyle>
          <a:p>
            <a:pPr>
              <a:defRPr/>
            </a:pPr>
            <a:fld id="{AAFD9FD7-9E60-46DC-82C4-A124A259E254}" type="slidenum">
              <a:rPr lang="zh-CN" altLang="en-US"/>
              <a:pPr>
                <a:defRPr/>
              </a:pPr>
              <a:t>‹#›</a:t>
            </a:fld>
            <a:endParaRPr lang="zh-CN" altLang="en-US"/>
          </a:p>
        </p:txBody>
      </p:sp>
    </p:spTree>
    <p:extLst>
      <p:ext uri="{BB962C8B-B14F-4D97-AF65-F5344CB8AC3E}">
        <p14:creationId xmlns:p14="http://schemas.microsoft.com/office/powerpoint/2010/main" val="3563814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4"/>
            <a:ext cx="2946400" cy="4952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3849689" y="4"/>
            <a:ext cx="2946400" cy="4952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711200" y="744538"/>
            <a:ext cx="537527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452" y="4714878"/>
            <a:ext cx="5438775"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102" name="Rectangle 6"/>
          <p:cNvSpPr>
            <a:spLocks noGrp="1" noChangeArrowheads="1"/>
          </p:cNvSpPr>
          <p:nvPr>
            <p:ph type="ftr" sz="quarter" idx="4"/>
          </p:nvPr>
        </p:nvSpPr>
        <p:spPr bwMode="auto">
          <a:xfrm>
            <a:off x="1" y="9431340"/>
            <a:ext cx="2946400" cy="49529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49689" y="9431340"/>
            <a:ext cx="2946400" cy="49529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1DA76082-B745-461A-B914-896F5D3685DE}" type="slidenum">
              <a:rPr lang="en-US" altLang="zh-CN"/>
              <a:pPr>
                <a:defRPr/>
              </a:pPr>
              <a:t>‹#›</a:t>
            </a:fld>
            <a:endParaRPr lang="en-US" altLang="zh-CN"/>
          </a:p>
        </p:txBody>
      </p:sp>
    </p:spTree>
    <p:extLst>
      <p:ext uri="{BB962C8B-B14F-4D97-AF65-F5344CB8AC3E}">
        <p14:creationId xmlns:p14="http://schemas.microsoft.com/office/powerpoint/2010/main" val="116276655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712788" y="744538"/>
            <a:ext cx="5375275" cy="3722687"/>
          </a:xfrm>
          <a:ln/>
        </p:spPr>
      </p:sp>
      <p:sp>
        <p:nvSpPr>
          <p:cNvPr id="53251" name="备注占位符 2"/>
          <p:cNvSpPr>
            <a:spLocks noGrp="1"/>
          </p:cNvSpPr>
          <p:nvPr>
            <p:ph type="body" idx="1"/>
          </p:nvPr>
        </p:nvSpPr>
        <p:spPr>
          <a:noFill/>
          <a:ln/>
        </p:spPr>
        <p:txBody>
          <a:bodyPr/>
          <a:lstStyle/>
          <a:p>
            <a:endParaRPr lang="zh-CN" altLang="en-US" dirty="0" smtClean="0"/>
          </a:p>
        </p:txBody>
      </p:sp>
      <p:sp>
        <p:nvSpPr>
          <p:cNvPr id="53252" name="灯片编号占位符 3"/>
          <p:cNvSpPr>
            <a:spLocks noGrp="1"/>
          </p:cNvSpPr>
          <p:nvPr>
            <p:ph type="sldNum" sz="quarter" idx="5"/>
          </p:nvPr>
        </p:nvSpPr>
        <p:spPr>
          <a:noFill/>
        </p:spPr>
        <p:txBody>
          <a:bodyPr/>
          <a:lstStyle/>
          <a:p>
            <a:fld id="{0678403E-EE21-431A-8A13-C3AD46AC0407}" type="slidenum">
              <a:rPr lang="en-US" altLang="zh-CN" smtClean="0"/>
              <a:pPr/>
              <a:t>5</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6DA4BED-D051-4330-B872-850F9BB32C70}" type="slidenum">
              <a:rPr lang="en-US" altLang="zh-CN" smtClean="0">
                <a:ea typeface="宋体" charset="-122"/>
              </a:rPr>
              <a:pPr/>
              <a:t>23</a:t>
            </a:fld>
            <a:endParaRPr lang="en-US" altLang="zh-CN" smtClean="0">
              <a:ea typeface="宋体" charset="-122"/>
            </a:endParaRPr>
          </a:p>
        </p:txBody>
      </p:sp>
      <p:sp>
        <p:nvSpPr>
          <p:cNvPr id="37891" name="Rectangle 2"/>
          <p:cNvSpPr>
            <a:spLocks noGrp="1" noRot="1" noChangeAspect="1" noChangeArrowheads="1" noTextEdit="1"/>
          </p:cNvSpPr>
          <p:nvPr>
            <p:ph type="sldImg"/>
          </p:nvPr>
        </p:nvSpPr>
        <p:spPr>
          <a:xfrm>
            <a:off x="746346" y="743809"/>
            <a:ext cx="5308024" cy="3723662"/>
          </a:xfrm>
          <a:ln/>
        </p:spPr>
      </p:sp>
      <p:sp>
        <p:nvSpPr>
          <p:cNvPr id="37892" name="Rectangle 3"/>
          <p:cNvSpPr>
            <a:spLocks noGrp="1" noChangeArrowheads="1"/>
          </p:cNvSpPr>
          <p:nvPr>
            <p:ph type="body" idx="1"/>
          </p:nvPr>
        </p:nvSpPr>
        <p:spPr>
          <a:noFill/>
          <a:ln/>
        </p:spPr>
        <p:txBody>
          <a:bodyPr/>
          <a:lstStyle/>
          <a:p>
            <a:pPr eaLnBrk="1" hangingPunct="1"/>
            <a:endParaRPr lang="en-US" altLang="zh-CN" dirty="0"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58673345-073C-4978-9F8E-9D3210D98227}" type="slidenum">
              <a:rPr lang="en-US" altLang="zh-CN" smtClean="0">
                <a:ea typeface="宋体" charset="-122"/>
              </a:rPr>
              <a:pPr/>
              <a:t>24</a:t>
            </a:fld>
            <a:endParaRPr lang="en-US" altLang="zh-CN" smtClean="0">
              <a:ea typeface="宋体" charset="-122"/>
            </a:endParaRPr>
          </a:p>
        </p:txBody>
      </p:sp>
      <p:sp>
        <p:nvSpPr>
          <p:cNvPr id="38915" name="Rectangle 2"/>
          <p:cNvSpPr>
            <a:spLocks noGrp="1" noRot="1" noChangeAspect="1" noChangeArrowheads="1" noTextEdit="1"/>
          </p:cNvSpPr>
          <p:nvPr>
            <p:ph type="sldImg"/>
          </p:nvPr>
        </p:nvSpPr>
        <p:spPr>
          <a:xfrm>
            <a:off x="746346" y="743809"/>
            <a:ext cx="5308024" cy="3723662"/>
          </a:xfrm>
          <a:ln/>
        </p:spPr>
      </p:sp>
      <p:sp>
        <p:nvSpPr>
          <p:cNvPr id="38916" name="Rectangle 3"/>
          <p:cNvSpPr>
            <a:spLocks noGrp="1" noChangeArrowheads="1"/>
          </p:cNvSpPr>
          <p:nvPr>
            <p:ph type="body" idx="1"/>
          </p:nvPr>
        </p:nvSpPr>
        <p:spPr>
          <a:noFill/>
          <a:ln/>
        </p:spPr>
        <p:txBody>
          <a:bodyPr/>
          <a:lstStyle/>
          <a:p>
            <a:pPr eaLnBrk="1" hangingPunct="1"/>
            <a:endParaRPr lang="zh-CN" altLang="en-US" dirty="0"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6346" y="743809"/>
            <a:ext cx="5308024" cy="372366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25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2E4576B-7E5B-45D6-96CB-461B09BAD6EF}" type="slidenum">
              <a:rPr lang="en-US" altLang="zh-CN" smtClean="0">
                <a:ea typeface="宋体" charset="-122"/>
              </a:rPr>
              <a:pPr/>
              <a:t>27</a:t>
            </a:fld>
            <a:endParaRPr lang="en-US" altLang="zh-CN" smtClean="0">
              <a:ea typeface="宋体" charset="-122"/>
            </a:endParaRPr>
          </a:p>
        </p:txBody>
      </p:sp>
      <p:sp>
        <p:nvSpPr>
          <p:cNvPr id="39939" name="Rectangle 2"/>
          <p:cNvSpPr>
            <a:spLocks noGrp="1" noRot="1" noChangeAspect="1" noChangeArrowheads="1" noTextEdit="1"/>
          </p:cNvSpPr>
          <p:nvPr>
            <p:ph type="sldImg"/>
          </p:nvPr>
        </p:nvSpPr>
        <p:spPr>
          <a:xfrm>
            <a:off x="746346" y="743809"/>
            <a:ext cx="5308024" cy="3723662"/>
          </a:xfrm>
          <a:ln/>
        </p:spPr>
      </p:sp>
      <p:sp>
        <p:nvSpPr>
          <p:cNvPr id="39940"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6346" y="743809"/>
            <a:ext cx="5308024" cy="372366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23C223E-CCB7-4870-8182-220EE686AE89}" type="slidenum">
              <a:rPr lang="en-US" altLang="zh-CN" smtClean="0"/>
              <a:pPr>
                <a:defRPr/>
              </a:pPr>
              <a:t>28</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346" y="743809"/>
            <a:ext cx="5308024" cy="37236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23C223E-CCB7-4870-8182-220EE686AE89}" type="slidenum">
              <a:rPr lang="en-US" altLang="zh-CN" smtClean="0"/>
              <a:pPr>
                <a:defRPr/>
              </a:pPr>
              <a:t>32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34</a:t>
            </a:fld>
            <a:endParaRPr lang="en-US" altLang="zh-CN"/>
          </a:p>
        </p:txBody>
      </p:sp>
    </p:spTree>
    <p:extLst>
      <p:ext uri="{BB962C8B-B14F-4D97-AF65-F5344CB8AC3E}">
        <p14:creationId xmlns:p14="http://schemas.microsoft.com/office/powerpoint/2010/main" val="63125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rPr>
              <a:t>Our goal is to study how a user’s behavior conforms to her peer friends and the communities (groups) that she belongs to. In this work, we define three levels of conformities respectively from the aspect of individual, peer relationship, and group.</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35</a:t>
            </a:fld>
            <a:endParaRPr lang="en-US"/>
          </a:p>
        </p:txBody>
      </p:sp>
    </p:spTree>
    <p:extLst>
      <p:ext uri="{BB962C8B-B14F-4D97-AF65-F5344CB8AC3E}">
        <p14:creationId xmlns:p14="http://schemas.microsoft.com/office/powerpoint/2010/main" val="194880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8666" eaLnBrk="1" fontAlgn="auto" hangingPunct="1">
              <a:spcBef>
                <a:spcPts val="0"/>
              </a:spcBef>
              <a:spcAft>
                <a:spcPts val="0"/>
              </a:spcAft>
              <a:defRPr/>
            </a:pPr>
            <a:r>
              <a:rPr lang="en-US" dirty="0"/>
              <a:t>The </a:t>
            </a:r>
            <a:r>
              <a:rPr lang="en-US" dirty="0">
                <a:solidFill>
                  <a:srgbClr val="FF0000"/>
                </a:solidFill>
              </a:rPr>
              <a:t>individual conformity</a:t>
            </a:r>
            <a:r>
              <a:rPr lang="en-US" dirty="0"/>
              <a:t> is defined as the </a:t>
            </a:r>
            <a:r>
              <a:rPr lang="en-US" dirty="0">
                <a:solidFill>
                  <a:srgbClr val="FF0000"/>
                </a:solidFill>
              </a:rPr>
              <a:t>ratio</a:t>
            </a:r>
            <a:r>
              <a:rPr lang="en-US" dirty="0"/>
              <a:t> between the number of actions for which we have evidence that the user </a:t>
            </a:r>
            <a:r>
              <a:rPr lang="en-US" i="1" dirty="0">
                <a:latin typeface="Times New Roman"/>
                <a:cs typeface="Times New Roman"/>
              </a:rPr>
              <a:t>v</a:t>
            </a:r>
            <a:r>
              <a:rPr lang="en-US" dirty="0"/>
              <a:t> conforms to one of her friends </a:t>
            </a:r>
            <a:r>
              <a:rPr lang="en-US" i="1" dirty="0">
                <a:latin typeface="Times New Roman"/>
                <a:cs typeface="Times New Roman"/>
              </a:rPr>
              <a:t>v′</a:t>
            </a:r>
            <a:r>
              <a:rPr lang="en-US" dirty="0"/>
              <a:t>, over the total number of actions performed by user </a:t>
            </a:r>
            <a:r>
              <a:rPr lang="en-US" i="1" dirty="0">
                <a:latin typeface="Times New Roman"/>
                <a:cs typeface="Times New Roman"/>
              </a:rPr>
              <a:t>v</a:t>
            </a:r>
            <a:r>
              <a:rPr lang="en-US" dirty="0"/>
              <a:t>.</a:t>
            </a:r>
          </a:p>
          <a:p>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36</a:t>
            </a:fld>
            <a:endParaRPr lang="en-US"/>
          </a:p>
        </p:txBody>
      </p:sp>
    </p:spTree>
    <p:extLst>
      <p:ext uri="{BB962C8B-B14F-4D97-AF65-F5344CB8AC3E}">
        <p14:creationId xmlns:p14="http://schemas.microsoft.com/office/powerpoint/2010/main" val="3848973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8666" eaLnBrk="1" fontAlgn="auto" hangingPunct="1">
              <a:spcBef>
                <a:spcPts val="0"/>
              </a:spcBef>
              <a:spcAft>
                <a:spcPts val="0"/>
              </a:spcAft>
              <a:defRPr/>
            </a:pPr>
            <a:r>
              <a:rPr lang="en-US" dirty="0"/>
              <a:t>The </a:t>
            </a:r>
            <a:r>
              <a:rPr lang="en-US" dirty="0">
                <a:solidFill>
                  <a:srgbClr val="FF0000"/>
                </a:solidFill>
              </a:rPr>
              <a:t>peer conformity </a:t>
            </a:r>
            <a:r>
              <a:rPr lang="en-US" dirty="0"/>
              <a:t>is defined as the </a:t>
            </a:r>
            <a:r>
              <a:rPr lang="en-US" dirty="0">
                <a:solidFill>
                  <a:srgbClr val="FF0000"/>
                </a:solidFill>
              </a:rPr>
              <a:t>ratio</a:t>
            </a:r>
            <a:r>
              <a:rPr lang="en-US" dirty="0"/>
              <a:t> between the number of actions for which we have evidence that the user </a:t>
            </a:r>
            <a:r>
              <a:rPr lang="en-US" i="1" dirty="0">
                <a:latin typeface="Times New Roman"/>
                <a:cs typeface="Times New Roman"/>
              </a:rPr>
              <a:t>v</a:t>
            </a:r>
            <a:r>
              <a:rPr lang="en-US" dirty="0"/>
              <a:t> conforms to her friend </a:t>
            </a:r>
            <a:r>
              <a:rPr lang="en-US" i="1" dirty="0">
                <a:latin typeface="Times New Roman"/>
                <a:cs typeface="Times New Roman"/>
              </a:rPr>
              <a:t>v′</a:t>
            </a:r>
            <a:r>
              <a:rPr lang="en-US" dirty="0"/>
              <a:t> , over the total number of actions performed by the friend </a:t>
            </a:r>
            <a:r>
              <a:rPr lang="en-US" i="1" dirty="0">
                <a:latin typeface="Times New Roman"/>
                <a:cs typeface="Times New Roman"/>
              </a:rPr>
              <a:t>v′</a:t>
            </a:r>
          </a:p>
          <a:p>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37</a:t>
            </a:fld>
            <a:endParaRPr lang="en-US"/>
          </a:p>
        </p:txBody>
      </p:sp>
    </p:spTree>
    <p:extLst>
      <p:ext uri="{BB962C8B-B14F-4D97-AF65-F5344CB8AC3E}">
        <p14:creationId xmlns:p14="http://schemas.microsoft.com/office/powerpoint/2010/main" val="256217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牛顿</a:t>
            </a:r>
            <a:r>
              <a:rPr kumimoji="1" lang="en-US" altLang="zh-CN" dirty="0" smtClean="0"/>
              <a:t> </a:t>
            </a:r>
            <a:r>
              <a:rPr kumimoji="1" lang="zh-CN" altLang="en-US" dirty="0" smtClean="0"/>
              <a:t>大定律</a:t>
            </a:r>
            <a:r>
              <a:rPr kumimoji="1" lang="en-US" altLang="zh-CN" dirty="0" smtClean="0"/>
              <a:t> </a:t>
            </a:r>
            <a:r>
              <a:rPr kumimoji="1" lang="zh-CN" altLang="en-US" dirty="0" smtClean="0"/>
              <a:t>：</a:t>
            </a:r>
            <a:r>
              <a:rPr kumimoji="1" lang="en-US" altLang="zh-CN" dirty="0" smtClean="0"/>
              <a:t> </a:t>
            </a:r>
            <a:r>
              <a:rPr kumimoji="1" lang="zh-CN" altLang="en-US" dirty="0" smtClean="0"/>
              <a:t>小数据</a:t>
            </a:r>
            <a:endParaRPr kumimoji="1" lang="en-US" altLang="zh-CN" dirty="0" smtClean="0"/>
          </a:p>
          <a:p>
            <a:r>
              <a:rPr kumimoji="1" lang="zh-CN" altLang="en-US" dirty="0" smtClean="0"/>
              <a:t>我们有了关于用户的大数据后，更多的是从不同方面描述关于用户行为的小模型。心理学，决策模型：个人兴趣、朋友、家人、天气</a:t>
            </a:r>
            <a:endParaRPr kumimoji="1" lang="zh-CN" altLang="en-US" dirty="0"/>
          </a:p>
        </p:txBody>
      </p:sp>
      <p:sp>
        <p:nvSpPr>
          <p:cNvPr id="4" name="幻灯片编号占位符 3"/>
          <p:cNvSpPr>
            <a:spLocks noGrp="1"/>
          </p:cNvSpPr>
          <p:nvPr>
            <p:ph type="sldNum" sz="quarter" idx="10"/>
          </p:nvPr>
        </p:nvSpPr>
        <p:spPr/>
        <p:txBody>
          <a:bodyPr/>
          <a:lstStyle/>
          <a:p>
            <a:pPr>
              <a:defRPr/>
            </a:pPr>
            <a:fld id="{1DA76082-B745-461A-B914-896F5D3685DE}" type="slidenum">
              <a:rPr lang="en-US" altLang="zh-CN" smtClean="0"/>
              <a:pPr>
                <a:defRPr/>
              </a:pPr>
              <a:t>9</a:t>
            </a:fld>
            <a:endParaRPr lang="en-US" altLang="zh-CN"/>
          </a:p>
        </p:txBody>
      </p:sp>
    </p:spTree>
    <p:extLst>
      <p:ext uri="{BB962C8B-B14F-4D97-AF65-F5344CB8AC3E}">
        <p14:creationId xmlns:p14="http://schemas.microsoft.com/office/powerpoint/2010/main" val="2657708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rPr>
              <a:t>To begin with, we first define the </a:t>
            </a:r>
            <a:r>
              <a:rPr lang="en-US" dirty="0" err="1">
                <a:latin typeface="+mn-lt"/>
                <a:ea typeface="+mn-ea"/>
              </a:rPr>
              <a:t>τ</a:t>
            </a:r>
            <a:r>
              <a:rPr lang="en-US" dirty="0">
                <a:latin typeface="+mn-lt"/>
                <a:ea typeface="+mn-ea"/>
              </a:rPr>
              <a:t> -group action as the action that was performed by more than a percentage </a:t>
            </a:r>
            <a:r>
              <a:rPr lang="en-US" dirty="0" err="1">
                <a:latin typeface="+mn-lt"/>
                <a:ea typeface="+mn-ea"/>
              </a:rPr>
              <a:t>τ</a:t>
            </a:r>
            <a:r>
              <a:rPr lang="en-US" dirty="0">
                <a:latin typeface="+mn-lt"/>
                <a:ea typeface="+mn-ea"/>
              </a:rPr>
              <a:t> of all users in the community (group) C</a:t>
            </a:r>
            <a:r>
              <a:rPr lang="en-US" b="1" dirty="0">
                <a:latin typeface="+mn-lt"/>
                <a:ea typeface="+mn-ea"/>
              </a:rPr>
              <a:t>k</a:t>
            </a:r>
            <a:r>
              <a:rPr lang="en-US" dirty="0">
                <a:latin typeface="+mn-lt"/>
                <a:ea typeface="+mn-ea"/>
              </a:rPr>
              <a:t>. Given this, we define the group conformity as follows:</a:t>
            </a:r>
          </a:p>
          <a:p>
            <a:endParaRPr lang="en-US" dirty="0">
              <a:latin typeface="+mn-lt"/>
              <a:ea typeface="+mn-ea"/>
            </a:endParaRPr>
          </a:p>
          <a:p>
            <a:r>
              <a:rPr lang="en-US" dirty="0">
                <a:latin typeface="+mn-lt"/>
                <a:ea typeface="+mn-ea"/>
              </a:rPr>
              <a:t>The group conformity is then defined as the ratio between the number of actions for which we have evidence that the user v conforms to the group, over the total number of </a:t>
            </a:r>
            <a:r>
              <a:rPr lang="en-US" dirty="0" err="1">
                <a:latin typeface="+mn-lt"/>
                <a:ea typeface="+mn-ea"/>
              </a:rPr>
              <a:t>τ</a:t>
            </a:r>
            <a:r>
              <a:rPr lang="en-US" dirty="0">
                <a:latin typeface="+mn-lt"/>
                <a:ea typeface="+mn-ea"/>
              </a:rPr>
              <a:t> -group actions performed by users in the group </a:t>
            </a:r>
            <a:r>
              <a:rPr lang="en-US" dirty="0" err="1">
                <a:latin typeface="+mn-lt"/>
                <a:ea typeface="+mn-ea"/>
              </a:rPr>
              <a:t>C</a:t>
            </a:r>
            <a:r>
              <a:rPr lang="en-US" b="1" dirty="0" err="1">
                <a:latin typeface="+mn-lt"/>
                <a:ea typeface="+mn-ea"/>
              </a:rPr>
              <a:t>k</a:t>
            </a:r>
            <a:r>
              <a:rPr lang="en-US" dirty="0">
                <a:latin typeface="+mn-lt"/>
                <a:ea typeface="+mn-ea"/>
              </a:rPr>
              <a:t>,</a:t>
            </a:r>
          </a:p>
          <a:p>
            <a:endParaRPr lang="en-US" dirty="0">
              <a:latin typeface="+mn-lt"/>
              <a:ea typeface="+mn-ea"/>
            </a:endParaRPr>
          </a:p>
          <a:p>
            <a:r>
              <a:rPr lang="en-US" dirty="0">
                <a:latin typeface="+mn-lt"/>
                <a:ea typeface="+mn-ea"/>
              </a:rPr>
              <a:t>Please note that a user may be involved into more than one groups, thus has different conformity degrees in the different groups.</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38</a:t>
            </a:fld>
            <a:endParaRPr lang="en-US"/>
          </a:p>
        </p:txBody>
      </p:sp>
    </p:spTree>
    <p:extLst>
      <p:ext uri="{BB962C8B-B14F-4D97-AF65-F5344CB8AC3E}">
        <p14:creationId xmlns:p14="http://schemas.microsoft.com/office/powerpoint/2010/main" val="1456296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rPr>
              <a:t>An example is illustrated in Figure 2. In the input network, user </a:t>
            </a:r>
            <a:r>
              <a:rPr lang="en-US" b="1" dirty="0">
                <a:latin typeface="+mn-lt"/>
                <a:ea typeface="+mn-ea"/>
              </a:rPr>
              <a:t>v</a:t>
            </a:r>
            <a:r>
              <a:rPr lang="en-US" dirty="0">
                <a:latin typeface="+mn-lt"/>
                <a:ea typeface="+mn-ea"/>
              </a:rPr>
              <a:t>1 belongs to three groups </a:t>
            </a:r>
            <a:r>
              <a:rPr lang="en-US" b="1" dirty="0">
                <a:latin typeface="+mn-lt"/>
                <a:ea typeface="+mn-ea"/>
              </a:rPr>
              <a:t>C</a:t>
            </a:r>
            <a:r>
              <a:rPr lang="en-US" dirty="0">
                <a:latin typeface="+mn-lt"/>
                <a:ea typeface="+mn-ea"/>
              </a:rPr>
              <a:t>1, </a:t>
            </a:r>
            <a:r>
              <a:rPr lang="en-US" b="1" dirty="0">
                <a:latin typeface="+mn-lt"/>
                <a:ea typeface="+mn-ea"/>
              </a:rPr>
              <a:t>C</a:t>
            </a:r>
            <a:r>
              <a:rPr lang="en-US" dirty="0">
                <a:latin typeface="+mn-lt"/>
                <a:ea typeface="+mn-ea"/>
              </a:rPr>
              <a:t>2, and </a:t>
            </a:r>
            <a:r>
              <a:rPr lang="en-US" b="1" dirty="0">
                <a:latin typeface="+mn-lt"/>
                <a:ea typeface="+mn-ea"/>
              </a:rPr>
              <a:t>C</a:t>
            </a:r>
            <a:r>
              <a:rPr lang="en-US" dirty="0">
                <a:latin typeface="+mn-lt"/>
                <a:ea typeface="+mn-ea"/>
              </a:rPr>
              <a:t>3, thus in the constructed factor graph, its corresponding latent variable </a:t>
            </a:r>
            <a:r>
              <a:rPr lang="en-US" b="1" dirty="0">
                <a:latin typeface="+mn-lt"/>
                <a:ea typeface="+mn-ea"/>
              </a:rPr>
              <a:t>y</a:t>
            </a:r>
            <a:r>
              <a:rPr lang="en-US" dirty="0">
                <a:latin typeface="+mn-lt"/>
                <a:ea typeface="+mn-ea"/>
              </a:rPr>
              <a:t>1 is connected to three group conformity factors (e.g., </a:t>
            </a:r>
            <a:r>
              <a:rPr lang="en-US" b="1" dirty="0">
                <a:latin typeface="+mn-lt"/>
                <a:ea typeface="+mn-ea"/>
              </a:rPr>
              <a:t>g(y</a:t>
            </a:r>
            <a:r>
              <a:rPr lang="en-US" dirty="0">
                <a:latin typeface="+mn-lt"/>
                <a:ea typeface="+mn-ea"/>
              </a:rPr>
              <a:t>1</a:t>
            </a:r>
            <a:r>
              <a:rPr lang="en-US" b="1" dirty="0">
                <a:latin typeface="+mn-lt"/>
                <a:ea typeface="+mn-ea"/>
              </a:rPr>
              <a:t>, </a:t>
            </a:r>
            <a:r>
              <a:rPr lang="en-US" b="1" dirty="0" err="1">
                <a:latin typeface="+mn-lt"/>
                <a:ea typeface="+mn-ea"/>
              </a:rPr>
              <a:t>gcf</a:t>
            </a:r>
            <a:r>
              <a:rPr lang="en-US" b="1" dirty="0">
                <a:latin typeface="+mn-lt"/>
                <a:ea typeface="+mn-ea"/>
              </a:rPr>
              <a:t>(v</a:t>
            </a:r>
            <a:r>
              <a:rPr lang="en-US" dirty="0">
                <a:latin typeface="+mn-lt"/>
                <a:ea typeface="+mn-ea"/>
              </a:rPr>
              <a:t>1</a:t>
            </a:r>
            <a:r>
              <a:rPr lang="en-US" b="1" dirty="0">
                <a:latin typeface="+mn-lt"/>
                <a:ea typeface="+mn-ea"/>
              </a:rPr>
              <a:t>,C</a:t>
            </a:r>
            <a:r>
              <a:rPr lang="en-US" dirty="0">
                <a:latin typeface="+mn-lt"/>
                <a:ea typeface="+mn-ea"/>
              </a:rPr>
              <a:t>1</a:t>
            </a:r>
            <a:r>
              <a:rPr lang="en-US" b="1" dirty="0">
                <a:latin typeface="+mn-lt"/>
                <a:ea typeface="+mn-ea"/>
              </a:rPr>
              <a:t>))</a:t>
            </a:r>
            <a:r>
              <a:rPr lang="en-US" dirty="0">
                <a:latin typeface="+mn-lt"/>
                <a:ea typeface="+mn-ea"/>
              </a:rPr>
              <a:t>). User </a:t>
            </a:r>
            <a:r>
              <a:rPr lang="en-US" b="1" dirty="0">
                <a:latin typeface="+mn-lt"/>
                <a:ea typeface="+mn-ea"/>
              </a:rPr>
              <a:t>v</a:t>
            </a:r>
            <a:r>
              <a:rPr lang="en-US" dirty="0">
                <a:latin typeface="+mn-lt"/>
                <a:ea typeface="+mn-ea"/>
              </a:rPr>
              <a:t>1 has four friends in the input network, thus four peer conformity factors in the factor graph model. We also define an individual conformity factor for each user. </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39</a:t>
            </a:fld>
            <a:endParaRPr lang="en-US"/>
          </a:p>
        </p:txBody>
      </p:sp>
    </p:spTree>
    <p:extLst>
      <p:ext uri="{BB962C8B-B14F-4D97-AF65-F5344CB8AC3E}">
        <p14:creationId xmlns:p14="http://schemas.microsoft.com/office/powerpoint/2010/main" val="2025191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rPr>
              <a:t>Based on the theory of factor graph model, we can define the following log-likelihood objective function. The decay factor decays</a:t>
            </a:r>
          </a:p>
          <a:p>
            <a:r>
              <a:rPr lang="en-US" dirty="0">
                <a:latin typeface="+mn-lt"/>
                <a:ea typeface="+mn-ea"/>
              </a:rPr>
              <a:t>the peer conformity exponentially over time, with the half-life, </a:t>
            </a:r>
            <a:r>
              <a:rPr lang="en-US" b="1" dirty="0" err="1">
                <a:latin typeface="+mn-lt"/>
                <a:ea typeface="+mn-ea"/>
              </a:rPr>
              <a:t>λ</a:t>
            </a:r>
            <a:r>
              <a:rPr lang="en-US" dirty="0">
                <a:latin typeface="+mn-lt"/>
                <a:ea typeface="+mn-ea"/>
              </a:rPr>
              <a:t>, serving as a tunable parameter.</a:t>
            </a:r>
          </a:p>
          <a:p>
            <a:pPr defTabSz="458666" eaLnBrk="1" fontAlgn="auto" hangingPunct="1">
              <a:spcBef>
                <a:spcPts val="0"/>
              </a:spcBef>
              <a:spcAft>
                <a:spcPts val="0"/>
              </a:spcAft>
              <a:defRPr/>
            </a:pPr>
            <a:endParaRPr lang="en-US" dirty="0">
              <a:latin typeface="+mn-lt"/>
              <a:ea typeface="+mn-ea"/>
            </a:endParaRPr>
          </a:p>
          <a:p>
            <a:pPr defTabSz="458666" eaLnBrk="1" fontAlgn="auto" hangingPunct="1">
              <a:spcBef>
                <a:spcPts val="0"/>
              </a:spcBef>
              <a:spcAft>
                <a:spcPts val="0"/>
              </a:spcAft>
              <a:defRPr/>
            </a:pPr>
            <a:r>
              <a:rPr lang="en-US" dirty="0">
                <a:latin typeface="+mn-lt"/>
                <a:ea typeface="+mn-ea"/>
              </a:rPr>
              <a:t>Besides the conformity actors, we use factor function </a:t>
            </a:r>
            <a:r>
              <a:rPr lang="en-US" b="1" dirty="0">
                <a:latin typeface="+mn-lt"/>
                <a:ea typeface="+mn-ea"/>
              </a:rPr>
              <a:t>f(</a:t>
            </a:r>
            <a:r>
              <a:rPr lang="en-US" b="1" dirty="0" err="1">
                <a:latin typeface="+mn-lt"/>
                <a:ea typeface="+mn-ea"/>
              </a:rPr>
              <a:t>yi</a:t>
            </a:r>
            <a:r>
              <a:rPr lang="en-US" b="1" dirty="0">
                <a:latin typeface="+mn-lt"/>
                <a:ea typeface="+mn-ea"/>
              </a:rPr>
              <a:t>, </a:t>
            </a:r>
            <a:r>
              <a:rPr lang="en-US" b="1" dirty="0" err="1">
                <a:latin typeface="+mn-lt"/>
                <a:ea typeface="+mn-ea"/>
              </a:rPr>
              <a:t>xij</a:t>
            </a:r>
            <a:r>
              <a:rPr lang="en-US" b="1" dirty="0">
                <a:latin typeface="+mn-lt"/>
                <a:ea typeface="+mn-ea"/>
              </a:rPr>
              <a:t>) </a:t>
            </a:r>
            <a:r>
              <a:rPr lang="en-US" dirty="0">
                <a:latin typeface="+mn-lt"/>
                <a:ea typeface="+mn-ea"/>
              </a:rPr>
              <a:t>to capture the correlation between the user’s attribute </a:t>
            </a:r>
            <a:r>
              <a:rPr lang="en-US" b="1" dirty="0" err="1">
                <a:latin typeface="+mn-lt"/>
                <a:ea typeface="+mn-ea"/>
              </a:rPr>
              <a:t>xij</a:t>
            </a:r>
            <a:r>
              <a:rPr lang="en-US" b="1" dirty="0">
                <a:latin typeface="+mn-lt"/>
                <a:ea typeface="+mn-ea"/>
              </a:rPr>
              <a:t> </a:t>
            </a:r>
            <a:r>
              <a:rPr lang="en-US" dirty="0">
                <a:latin typeface="+mn-lt"/>
                <a:ea typeface="+mn-ea"/>
              </a:rPr>
              <a:t>and user’s action. </a:t>
            </a:r>
          </a:p>
          <a:p>
            <a:pPr defTabSz="458666" eaLnBrk="1" fontAlgn="auto" hangingPunct="1">
              <a:spcBef>
                <a:spcPts val="0"/>
              </a:spcBef>
              <a:spcAft>
                <a:spcPts val="0"/>
              </a:spcAft>
              <a:defRPr/>
            </a:pPr>
            <a:endParaRPr lang="en-US" dirty="0">
              <a:latin typeface="+mn-lt"/>
              <a:ea typeface="+mn-ea"/>
            </a:endParaRPr>
          </a:p>
          <a:p>
            <a:pPr defTabSz="458666" eaLnBrk="1" fontAlgn="auto" hangingPunct="1">
              <a:spcBef>
                <a:spcPts val="0"/>
              </a:spcBef>
              <a:spcAft>
                <a:spcPts val="0"/>
              </a:spcAft>
              <a:defRPr/>
            </a:pPr>
            <a:r>
              <a:rPr lang="en-US" dirty="0">
                <a:latin typeface="+mn-lt"/>
                <a:ea typeface="+mn-ea"/>
              </a:rPr>
              <a:t>Finally, learning the model is going to estimate the </a:t>
            </a:r>
            <a:r>
              <a:rPr lang="en-US" dirty="0" err="1">
                <a:latin typeface="+mn-lt"/>
                <a:ea typeface="+mn-ea"/>
              </a:rPr>
              <a:t>unkown</a:t>
            </a:r>
            <a:r>
              <a:rPr lang="en-US" dirty="0">
                <a:latin typeface="+mn-lt"/>
                <a:ea typeface="+mn-ea"/>
              </a:rPr>
              <a:t> parameters.</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40</a:t>
            </a:fld>
            <a:endParaRPr lang="en-US"/>
          </a:p>
        </p:txBody>
      </p:sp>
    </p:spTree>
    <p:extLst>
      <p:ext uri="{BB962C8B-B14F-4D97-AF65-F5344CB8AC3E}">
        <p14:creationId xmlns:p14="http://schemas.microsoft.com/office/powerpoint/2010/main" val="4066108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real social network may contain millions of users, it’s important for the learning algorithm to scale up well with large networks.</a:t>
            </a:r>
          </a:p>
          <a:p>
            <a:endParaRPr lang="en-US" altLang="zh-CN" dirty="0" smtClean="0"/>
          </a:p>
          <a:p>
            <a:r>
              <a:rPr lang="en-US" altLang="zh-CN" dirty="0" smtClean="0"/>
              <a:t>So we developed a distributed learning algorithm. The gradient descent learning algorithm can be viewed as two steps: </a:t>
            </a:r>
          </a:p>
          <a:p>
            <a:r>
              <a:rPr lang="en-US" altLang="zh-CN" dirty="0" smtClean="0"/>
              <a:t>First, compute the gradient via loopy belief propagation. Second, optimize the parameters with gradient descents. </a:t>
            </a:r>
          </a:p>
          <a:p>
            <a:endParaRPr lang="en-US" altLang="zh-CN" dirty="0" smtClean="0"/>
          </a:p>
          <a:p>
            <a:r>
              <a:rPr lang="en-US" altLang="zh-CN" dirty="0" smtClean="0"/>
              <a:t>In these two steps, the Gradient computation step is the bottleneck. Therefore, we developed a distributed loopy belief propagation. [Click]</a:t>
            </a:r>
          </a:p>
          <a:p>
            <a:r>
              <a:rPr lang="en-US" altLang="zh-CN" dirty="0" smtClean="0"/>
              <a:t>It’s based on MPI, using master-slave architecture. </a:t>
            </a:r>
          </a:p>
          <a:p>
            <a:endParaRPr lang="en-US" altLang="zh-CN" dirty="0" smtClean="0"/>
          </a:p>
          <a:p>
            <a:r>
              <a:rPr lang="en-US" altLang="zh-CN" dirty="0" smtClean="0"/>
              <a:t>Specifically, we partition the graphical model into P sub-graphs,</a:t>
            </a:r>
            <a:r>
              <a:rPr lang="en-US" altLang="zh-CN" baseline="0" dirty="0" smtClean="0"/>
              <a:t> and edges across sub-graphs are discarded.</a:t>
            </a:r>
            <a:endParaRPr lang="en-US" altLang="zh-CN" dirty="0" smtClean="0"/>
          </a:p>
          <a:p>
            <a:r>
              <a:rPr lang="en-US" altLang="zh-CN" dirty="0" smtClean="0"/>
              <a:t>In each step, we calculate the gradient information in each </a:t>
            </a:r>
            <a:r>
              <a:rPr lang="en-US" altLang="zh-CN" dirty="0" err="1" smtClean="0"/>
              <a:t>subgraph</a:t>
            </a:r>
            <a:r>
              <a:rPr lang="en-US" altLang="zh-CN" dirty="0" smtClean="0"/>
              <a:t>, and accumulate the information in master node.</a:t>
            </a:r>
          </a:p>
          <a:p>
            <a:endParaRPr lang="en-US" altLang="zh-CN" dirty="0" smtClean="0"/>
          </a:p>
          <a:p>
            <a:r>
              <a:rPr lang="en-US" altLang="zh-CN" dirty="0" smtClean="0"/>
              <a:t>//</a:t>
            </a:r>
            <a:r>
              <a:rPr lang="en-US" altLang="zh-CN" baseline="0" dirty="0" smtClean="0"/>
              <a:t> partition strategy is important.</a:t>
            </a:r>
          </a:p>
          <a:p>
            <a:r>
              <a:rPr lang="en-US" altLang="zh-CN" baseline="0" dirty="0" smtClean="0"/>
              <a:t>// animation.</a:t>
            </a:r>
          </a:p>
          <a:p>
            <a:endParaRPr lang="en-US" altLang="zh-CN" baseline="0" dirty="0" smtClean="0"/>
          </a:p>
          <a:p>
            <a:r>
              <a:rPr lang="en-US" altLang="zh-CN" baseline="0" dirty="0" smtClean="0"/>
              <a:t>// random partition</a:t>
            </a:r>
            <a:r>
              <a:rPr lang="zh-CN" altLang="en-US" baseline="0" dirty="0" smtClean="0"/>
              <a:t>不好，这也是一个</a:t>
            </a:r>
            <a:r>
              <a:rPr lang="en-US" altLang="zh-CN" baseline="0" dirty="0" smtClean="0"/>
              <a:t>challenge</a:t>
            </a:r>
          </a:p>
          <a:p>
            <a:r>
              <a:rPr lang="en-US" altLang="zh-CN" baseline="0" dirty="0" smtClean="0"/>
              <a:t>// Clustering based</a:t>
            </a:r>
          </a:p>
          <a:p>
            <a:endParaRPr lang="en-US" altLang="zh-CN" baseline="0" dirty="0" smtClean="0"/>
          </a:p>
          <a:p>
            <a:r>
              <a:rPr lang="en-US" altLang="zh-CN" baseline="0" dirty="0" smtClean="0"/>
              <a:t>// </a:t>
            </a:r>
            <a:r>
              <a:rPr lang="zh-CN" altLang="en-US" baseline="0" dirty="0" smtClean="0"/>
              <a:t>这个算法是什么？  人可能问。</a:t>
            </a:r>
            <a:endParaRPr lang="en-US" altLang="zh-CN" baseline="0" dirty="0" smtClean="0"/>
          </a:p>
          <a:p>
            <a:endParaRPr lang="en-US" altLang="zh-CN" baseline="0" dirty="0" smtClean="0"/>
          </a:p>
          <a:p>
            <a:r>
              <a:rPr lang="en-US" altLang="zh-CN" baseline="0" dirty="0" smtClean="0"/>
              <a:t>// </a:t>
            </a:r>
            <a:r>
              <a:rPr lang="zh-CN" altLang="en-US" baseline="0" dirty="0" smtClean="0"/>
              <a:t>要</a:t>
            </a:r>
            <a:r>
              <a:rPr lang="en-US" altLang="zh-CN" baseline="0" dirty="0" smtClean="0"/>
              <a:t>partition </a:t>
            </a:r>
            <a:r>
              <a:rPr lang="zh-CN" altLang="en-US" baseline="0" dirty="0" smtClean="0"/>
              <a:t>，</a:t>
            </a:r>
            <a:r>
              <a:rPr lang="en-US" altLang="zh-CN" baseline="0" dirty="0" smtClean="0"/>
              <a:t>partitioned relative same number of nodes</a:t>
            </a:r>
            <a:r>
              <a:rPr lang="zh-CN" altLang="en-US" baseline="0" dirty="0" smtClean="0"/>
              <a:t>。 </a:t>
            </a:r>
            <a:r>
              <a:rPr lang="en-US" altLang="zh-CN" baseline="0" dirty="0" smtClean="0"/>
              <a:t>Load balance</a:t>
            </a:r>
          </a:p>
          <a:p>
            <a:r>
              <a:rPr lang="en-US" altLang="zh-CN" baseline="0" dirty="0" smtClean="0"/>
              <a:t>// </a:t>
            </a:r>
            <a:r>
              <a:rPr lang="zh-CN" altLang="en-US" baseline="0" dirty="0" smtClean="0"/>
              <a:t>多介绍一下</a:t>
            </a:r>
            <a:r>
              <a:rPr lang="en-US" altLang="zh-CN" baseline="0" dirty="0" smtClean="0"/>
              <a:t>METIS</a:t>
            </a:r>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41</a:t>
            </a:fld>
            <a:endParaRPr lang="en-US" altLang="zh-CN"/>
          </a:p>
        </p:txBody>
      </p:sp>
    </p:spTree>
    <p:extLst>
      <p:ext uri="{BB962C8B-B14F-4D97-AF65-F5344CB8AC3E}">
        <p14:creationId xmlns:p14="http://schemas.microsoft.com/office/powerpoint/2010/main" val="1826584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rPr>
              <a:t>Learning the Confluence model is to estimate the unknown parameters</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42</a:t>
            </a:fld>
            <a:endParaRPr lang="en-US"/>
          </a:p>
        </p:txBody>
      </p:sp>
    </p:spTree>
    <p:extLst>
      <p:ext uri="{BB962C8B-B14F-4D97-AF65-F5344CB8AC3E}">
        <p14:creationId xmlns:p14="http://schemas.microsoft.com/office/powerpoint/2010/main" val="243443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TextEdit="1"/>
          </p:cNvSpPr>
          <p:nvPr>
            <p:ph type="sldImg"/>
          </p:nvPr>
        </p:nvSpPr>
        <p:spPr>
          <a:xfrm>
            <a:off x="712788" y="744538"/>
            <a:ext cx="5375275" cy="3722687"/>
          </a:xfrm>
          <a:ln/>
        </p:spPr>
      </p:sp>
      <p:sp>
        <p:nvSpPr>
          <p:cNvPr id="66562" name="备注占位符 2"/>
          <p:cNvSpPr>
            <a:spLocks noGrp="1"/>
          </p:cNvSpPr>
          <p:nvPr>
            <p:ph type="body" idx="1"/>
          </p:nvPr>
        </p:nvSpPr>
        <p:spPr>
          <a:noFill/>
          <a:ln/>
        </p:spPr>
        <p:txBody>
          <a:bodyPr/>
          <a:lstStyle/>
          <a:p>
            <a:r>
              <a:rPr lang="en-US" altLang="zh-CN" smtClean="0">
                <a:latin typeface="Times New Roman" pitchFamily="18" charset="0"/>
                <a:cs typeface="Times New Roman" pitchFamily="18" charset="0"/>
              </a:rPr>
              <a:t>To predict users’ actions, we need to consider complex factors. What information we have, we have a dynamic social network, and also attributes of his own. Intuitively, what factors we need to consider? First, the influence from his friends, second, he will keep the same action or attitude as himself, we call it dependence. Third, correlation between neighbours. Finally, personal interests.</a:t>
            </a:r>
          </a:p>
        </p:txBody>
      </p:sp>
      <p:sp>
        <p:nvSpPr>
          <p:cNvPr id="66563" name="灯片编号占位符 3"/>
          <p:cNvSpPr>
            <a:spLocks noGrp="1"/>
          </p:cNvSpPr>
          <p:nvPr>
            <p:ph type="sldNum" sz="quarter" idx="5"/>
          </p:nvPr>
        </p:nvSpPr>
        <p:spPr>
          <a:noFill/>
        </p:spPr>
        <p:txBody>
          <a:bodyPr/>
          <a:lstStyle/>
          <a:p>
            <a:fld id="{088A287E-B37D-4E74-991E-B99E7F7FE787}" type="slidenum">
              <a:rPr lang="en-US" altLang="zh-CN"/>
              <a:pPr/>
              <a:t>44</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6346" y="743809"/>
            <a:ext cx="5308024" cy="3723662"/>
          </a:xfrm>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model we propose is as the graph shows. This graph shows a three-stage social network. We first add a continuous latent state for each user’s action state. And the factors are all defined according to the latent state. First we user action bias factor to consider the noise in users’ actions. And the influence factor denotes the influence from the past. Finally correlation factor defines the correlation between users and also personal interests. For the action bias factor, we have two option to choose for binary actions: </a:t>
            </a:r>
            <a:r>
              <a:rPr lang="en-US" altLang="zh-CN" baseline="0" dirty="0" err="1" smtClean="0"/>
              <a:t>bernoulli</a:t>
            </a:r>
            <a:r>
              <a:rPr lang="en-US" altLang="zh-CN" baseline="0" dirty="0" smtClean="0"/>
              <a:t> and Gaussian. Gaussian can be extended to continuous actions. So we choose Gaussian in our model for potential extension.</a:t>
            </a:r>
            <a:endParaRPr lang="en-US" altLang="zh-CN" dirty="0" smtClean="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45</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TextEdit="1"/>
          </p:cNvSpPr>
          <p:nvPr>
            <p:ph type="sldImg"/>
          </p:nvPr>
        </p:nvSpPr>
        <p:spPr>
          <a:xfrm>
            <a:off x="746346" y="743809"/>
            <a:ext cx="5308024" cy="3723662"/>
          </a:xfrm>
          <a:ln/>
        </p:spPr>
      </p:sp>
      <p:sp>
        <p:nvSpPr>
          <p:cNvPr id="78850" name="备注占位符 2"/>
          <p:cNvSpPr>
            <a:spLocks noGrp="1"/>
          </p:cNvSpPr>
          <p:nvPr>
            <p:ph type="body" idx="1"/>
          </p:nvPr>
        </p:nvSpPr>
        <p:spPr>
          <a:noFill/>
          <a:ln/>
        </p:spPr>
        <p:txBody>
          <a:bodyPr/>
          <a:lstStyle/>
          <a:p>
            <a:r>
              <a:rPr kumimoji="1" lang="en-US" altLang="zh-CN">
                <a:latin typeface="Times New Roman" pitchFamily="18" charset="0"/>
                <a:cs typeface="Times New Roman" pitchFamily="18" charset="0"/>
              </a:rPr>
              <a:t>The correlation factor can be naturally modeled in a Markov random field.</a:t>
            </a:r>
            <a:endParaRPr lang="zh-CN" altLang="en-US" smtClean="0">
              <a:latin typeface="Times New Roman" pitchFamily="18" charset="0"/>
              <a:cs typeface="Times New Roman" pitchFamily="18" charset="0"/>
            </a:endParaRPr>
          </a:p>
        </p:txBody>
      </p:sp>
      <p:sp>
        <p:nvSpPr>
          <p:cNvPr id="78851" name="灯片编号占位符 3"/>
          <p:cNvSpPr>
            <a:spLocks noGrp="1"/>
          </p:cNvSpPr>
          <p:nvPr>
            <p:ph type="sldNum" sz="quarter" idx="5"/>
          </p:nvPr>
        </p:nvSpPr>
        <p:spPr>
          <a:noFill/>
        </p:spPr>
        <p:txBody>
          <a:bodyPr/>
          <a:lstStyle/>
          <a:p>
            <a:fld id="{0F90C9CC-B3B3-4841-B600-6726CC69F1D5}" type="slidenum">
              <a:rPr lang="en-US" altLang="zh-CN"/>
              <a:pPr/>
              <a:t>46</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6346" y="743809"/>
            <a:ext cx="5308024" cy="3723662"/>
          </a:xfrm>
        </p:spPr>
      </p:sp>
      <p:sp>
        <p:nvSpPr>
          <p:cNvPr id="3" name="备注占位符 2"/>
          <p:cNvSpPr>
            <a:spLocks noGrp="1"/>
          </p:cNvSpPr>
          <p:nvPr>
            <p:ph type="body" idx="1"/>
          </p:nvPr>
        </p:nvSpPr>
        <p:spPr/>
        <p:txBody>
          <a:bodyPr>
            <a:normAutofit/>
          </a:bodyPr>
          <a:lstStyle/>
          <a:p>
            <a:r>
              <a:rPr lang="en-US" altLang="zh-CN" dirty="0" smtClean="0"/>
              <a:t>We employ</a:t>
            </a:r>
            <a:r>
              <a:rPr lang="en-US" altLang="zh-CN" baseline="0" dirty="0" smtClean="0"/>
              <a:t> an EM-style algorithm to train the model. This is the algorithm. Due to the time limit, if you are interested in the algorithm, we can discuss offline.</a:t>
            </a:r>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47</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6346" y="743809"/>
            <a:ext cx="5308024" cy="3723662"/>
          </a:xfrm>
        </p:spPr>
      </p:sp>
      <p:sp>
        <p:nvSpPr>
          <p:cNvPr id="3" name="备注占位符 2"/>
          <p:cNvSpPr>
            <a:spLocks noGrp="1"/>
          </p:cNvSpPr>
          <p:nvPr>
            <p:ph type="body" idx="1"/>
          </p:nvPr>
        </p:nvSpPr>
        <p:spPr/>
        <p:txBody>
          <a:bodyPr>
            <a:normAutofit/>
          </a:bodyPr>
          <a:lstStyle/>
          <a:p>
            <a:r>
              <a:rPr lang="en-US" altLang="zh-CN" dirty="0" smtClean="0"/>
              <a:t>Finally,</a:t>
            </a:r>
            <a:r>
              <a:rPr lang="en-US" altLang="zh-CN" baseline="0" dirty="0" smtClean="0"/>
              <a:t> I will introduce the experiments. This is the data sets we used in the experiment, and the actions is the same as previously introduced. The baseline methods we use includes SVM, which uses the personal features combined with his </a:t>
            </a:r>
            <a:r>
              <a:rPr lang="en-US" altLang="zh-CN" baseline="0" dirty="0" err="1" smtClean="0"/>
              <a:t>neighbours</a:t>
            </a:r>
            <a:r>
              <a:rPr lang="en-US" altLang="zh-CN" baseline="0" dirty="0" smtClean="0"/>
              <a:t>, while </a:t>
            </a:r>
            <a:r>
              <a:rPr lang="en-US" altLang="zh-CN" baseline="0" dirty="0" err="1" smtClean="0"/>
              <a:t>wvRN</a:t>
            </a:r>
            <a:r>
              <a:rPr lang="en-US" altLang="zh-CN" baseline="0" dirty="0" smtClean="0"/>
              <a:t> is an algorithm proposed in 2003, which makes user of the graph information. The evaluation measure includes precision, recall and F1-measure.</a:t>
            </a:r>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49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5275" cy="3722687"/>
          </a:xfrm>
        </p:spPr>
      </p:sp>
      <p:sp>
        <p:nvSpPr>
          <p:cNvPr id="3" name="Notes Placeholder 2"/>
          <p:cNvSpPr>
            <a:spLocks noGrp="1"/>
          </p:cNvSpPr>
          <p:nvPr>
            <p:ph type="body" idx="1"/>
          </p:nvPr>
        </p:nvSpPr>
        <p:spPr/>
        <p:txBody>
          <a:bodyPr/>
          <a:lstStyle/>
          <a:p>
            <a:r>
              <a:rPr lang="en-US" dirty="0" smtClean="0"/>
              <a:t>一名用户的价值</a:t>
            </a:r>
            <a:r>
              <a:rPr lang="zh-CN" altLang="en-US" dirty="0" smtClean="0"/>
              <a:t>（</a:t>
            </a:r>
            <a:r>
              <a:rPr lang="en-US" altLang="zh-CN" dirty="0" smtClean="0"/>
              <a:t>G</a:t>
            </a:r>
            <a:r>
              <a:rPr lang="zh-CN" altLang="en-US" dirty="0" smtClean="0"/>
              <a:t>）</a:t>
            </a:r>
            <a:r>
              <a:rPr lang="en-US" dirty="0" err="1" smtClean="0"/>
              <a:t>正比于其粉丝数，反比于他follow的人的个数</a:t>
            </a:r>
            <a:endParaRPr lang="en-US" dirty="0" smtClean="0"/>
          </a:p>
          <a:p>
            <a:r>
              <a:rPr lang="en-US" dirty="0" smtClean="0"/>
              <a:t>C_2: </a:t>
            </a:r>
            <a:r>
              <a:rPr lang="en-US" dirty="0" err="1" smtClean="0"/>
              <a:t>关注对象的ego</a:t>
            </a:r>
            <a:r>
              <a:rPr lang="en-US" dirty="0" smtClean="0"/>
              <a:t> </a:t>
            </a:r>
            <a:r>
              <a:rPr lang="en-US" dirty="0" err="1" smtClean="0"/>
              <a:t>network越密集，说明其粉丝间联系越多，关注这个人越可能吸引更多回粉</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a:t>
            </a:fld>
            <a:endParaRPr lang="en-US" altLang="zh-CN"/>
          </a:p>
        </p:txBody>
      </p:sp>
    </p:spTree>
    <p:extLst>
      <p:ext uri="{BB962C8B-B14F-4D97-AF65-F5344CB8AC3E}">
        <p14:creationId xmlns:p14="http://schemas.microsoft.com/office/powerpoint/2010/main" val="2176432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51</a:t>
            </a:fld>
            <a:endParaRPr lang="en-US"/>
          </a:p>
        </p:txBody>
      </p:sp>
    </p:spTree>
    <p:extLst>
      <p:ext uri="{BB962C8B-B14F-4D97-AF65-F5344CB8AC3E}">
        <p14:creationId xmlns:p14="http://schemas.microsoft.com/office/powerpoint/2010/main" val="334904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further present an in-depth analysis of how different levels of conformities affect the performance of action prediction. It can be clearly seen that without the conformity based factors, the prediction performance drop significantly. Co-Author network is most predictable because the co-authorships are stable and predictable in general. </a:t>
            </a:r>
            <a:r>
              <a:rPr lang="en-US" sz="1200" b="0" i="0" u="none" strike="noStrike" kern="1200" baseline="0" dirty="0" err="1" smtClean="0">
                <a:solidFill>
                  <a:schemeClr val="tx1"/>
                </a:solidFill>
                <a:latin typeface="+mn-lt"/>
                <a:ea typeface="+mn-ea"/>
                <a:cs typeface="+mn-cs"/>
              </a:rPr>
              <a:t>Weibo</a:t>
            </a:r>
            <a:r>
              <a:rPr lang="en-US" sz="1200" b="0" i="0" u="none" strike="noStrike" kern="1200" baseline="0" dirty="0" smtClean="0">
                <a:solidFill>
                  <a:schemeClr val="tx1"/>
                </a:solidFill>
                <a:latin typeface="+mn-lt"/>
                <a:ea typeface="+mn-ea"/>
                <a:cs typeface="+mn-cs"/>
              </a:rPr>
              <a:t> and Flickr are the most difficult to predict because the user behavior is fairly autonomous and independent. Conformity has most significant prediction impact on </a:t>
            </a:r>
            <a:r>
              <a:rPr lang="en-US" sz="1200" b="0" i="0" u="none" strike="noStrike" kern="1200" baseline="0" dirty="0" err="1" smtClean="0">
                <a:solidFill>
                  <a:schemeClr val="tx1"/>
                </a:solidFill>
                <a:latin typeface="+mn-lt"/>
                <a:ea typeface="+mn-ea"/>
                <a:cs typeface="+mn-cs"/>
              </a:rPr>
              <a:t>Gowalla</a:t>
            </a:r>
            <a:r>
              <a:rPr lang="en-US" sz="1200" b="0" i="0" u="none" strike="noStrike" kern="1200" baseline="0" dirty="0" smtClean="0">
                <a:solidFill>
                  <a:schemeClr val="tx1"/>
                </a:solidFill>
                <a:latin typeface="+mn-lt"/>
                <a:ea typeface="+mn-ea"/>
                <a:cs typeface="+mn-cs"/>
              </a:rPr>
              <a:t>, which suggests conformity plays an important role in geospatial and mobile applications in social networks. By incorporating the conformity features, significant improvements (+20-30%) over the prediction performance can be obtained on </a:t>
            </a:r>
            <a:r>
              <a:rPr lang="en-US" sz="1200" b="0" i="0" u="none" strike="noStrike" kern="1200" baseline="0" dirty="0" err="1" smtClean="0">
                <a:solidFill>
                  <a:schemeClr val="tx1"/>
                </a:solidFill>
                <a:latin typeface="+mn-lt"/>
                <a:ea typeface="+mn-ea"/>
                <a:cs typeface="+mn-cs"/>
              </a:rPr>
              <a:t>Gowalla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Confluencebase+I</a:t>
            </a:r>
            <a:r>
              <a:rPr lang="en-US" sz="1200" b="0" i="0" u="none" strike="noStrike" kern="1200" baseline="0" dirty="0" smtClean="0">
                <a:solidFill>
                  <a:schemeClr val="tx1"/>
                </a:solidFill>
                <a:latin typeface="+mn-lt"/>
                <a:ea typeface="+mn-ea"/>
                <a:cs typeface="+mn-cs"/>
              </a:rPr>
              <a:t> (or +P or +G) respectively indicates that we respectively add individual conformity features (or peer conformity features or group conformity features) into the </a:t>
            </a:r>
            <a:r>
              <a:rPr lang="en-US" sz="1200" b="0" i="0" u="none" strike="noStrike" kern="1200" baseline="0" dirty="0" err="1" smtClean="0">
                <a:solidFill>
                  <a:schemeClr val="tx1"/>
                </a:solidFill>
                <a:latin typeface="+mn-lt"/>
                <a:ea typeface="+mn-ea"/>
                <a:cs typeface="+mn-cs"/>
              </a:rPr>
              <a:t>Confluencebase</a:t>
            </a:r>
            <a:r>
              <a:rPr lang="en-US" sz="1200" b="0" i="0" u="none" strike="noStrike" kern="1200" baseline="0" dirty="0" smtClean="0">
                <a:solidFill>
                  <a:schemeClr val="tx1"/>
                </a:solidFill>
                <a:latin typeface="+mn-lt"/>
                <a:ea typeface="+mn-ea"/>
                <a:cs typeface="+mn-cs"/>
              </a:rPr>
              <a:t> method. By incorporating each type of conformity factors, we observe clear improvement compared to the </a:t>
            </a:r>
            <a:r>
              <a:rPr lang="en-US" sz="1200" b="0" i="0" u="none" strike="noStrike" kern="1200" baseline="0" dirty="0" err="1" smtClean="0">
                <a:solidFill>
                  <a:schemeClr val="tx1"/>
                </a:solidFill>
                <a:latin typeface="+mn-lt"/>
                <a:ea typeface="+mn-ea"/>
                <a:cs typeface="+mn-cs"/>
              </a:rPr>
              <a:t>Confluencebase</a:t>
            </a:r>
            <a:r>
              <a:rPr lang="en-US" sz="1200" b="0" i="0" u="none" strike="noStrike" kern="1200" baseline="0" dirty="0" smtClean="0">
                <a:solidFill>
                  <a:schemeClr val="tx1"/>
                </a:solidFill>
                <a:latin typeface="+mn-lt"/>
                <a:ea typeface="+mn-ea"/>
                <a:cs typeface="+mn-cs"/>
              </a:rPr>
              <a:t> method. We can also see that on all the four data sets, the group conformity is more important than the other two types of conformities. This makes sense, as in most cases conformity is a group phenomenon rather than an individual behavior</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53</a:t>
            </a:fld>
            <a:endParaRPr lang="en-US"/>
          </a:p>
        </p:txBody>
      </p:sp>
    </p:spTree>
    <p:extLst>
      <p:ext uri="{BB962C8B-B14F-4D97-AF65-F5344CB8AC3E}">
        <p14:creationId xmlns:p14="http://schemas.microsoft.com/office/powerpoint/2010/main" val="2518082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now evaluate the scalability performance of the distributed learning algorithm on the four networks.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Figure 5 shows the speedup of the distributed algorithm with different number of computer nodes (2, 3, 6, 8, 10, 12, 14, 16 cores) used. The speedup curve is close to the perfect line at the beginning. the distributed learning algorithm can still achieve 9x speedup with 16 cores.</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54</a:t>
            </a:fld>
            <a:endParaRPr lang="en-US"/>
          </a:p>
        </p:txBody>
      </p:sp>
    </p:spTree>
    <p:extLst>
      <p:ext uri="{BB962C8B-B14F-4D97-AF65-F5344CB8AC3E}">
        <p14:creationId xmlns:p14="http://schemas.microsoft.com/office/powerpoint/2010/main" val="222925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use undirected graphical</a:t>
            </a:r>
            <a:r>
              <a:rPr lang="en-US" baseline="0" dirty="0" smtClean="0"/>
              <a:t> model, also known as </a:t>
            </a:r>
            <a:r>
              <a:rPr lang="en-US" baseline="0" dirty="0" err="1" smtClean="0"/>
              <a:t>markov</a:t>
            </a:r>
            <a:r>
              <a:rPr lang="en-US" baseline="0" dirty="0" smtClean="0"/>
              <a:t> random field, to model the networked data. Given a time dependent graph, we can write the energy as the sum of energy on edges and energy defined for instances.</a:t>
            </a:r>
            <a:endParaRPr lang="en-US" dirty="0"/>
          </a:p>
        </p:txBody>
      </p:sp>
      <p:sp>
        <p:nvSpPr>
          <p:cNvPr id="4" name="Slide Number Placeholder 3"/>
          <p:cNvSpPr>
            <a:spLocks noGrp="1"/>
          </p:cNvSpPr>
          <p:nvPr>
            <p:ph type="sldNum" sz="quarter" idx="10"/>
          </p:nvPr>
        </p:nvSpPr>
        <p:spPr/>
        <p:txBody>
          <a:bodyPr/>
          <a:lstStyle/>
          <a:p>
            <a:fld id="{666CCEED-DCED-424D-B437-5B0DDDD2C09F}" type="slidenum">
              <a:rPr lang="en-US" smtClean="0"/>
              <a:t>58</a:t>
            </a:fld>
            <a:endParaRPr lang="en-US"/>
          </a:p>
        </p:txBody>
      </p:sp>
    </p:spTree>
    <p:extLst>
      <p:ext uri="{BB962C8B-B14F-4D97-AF65-F5344CB8AC3E}">
        <p14:creationId xmlns:p14="http://schemas.microsoft.com/office/powerpoint/2010/main" val="274167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develop an active query algorithm,</a:t>
            </a:r>
            <a:r>
              <a:rPr lang="en-US" baseline="0" dirty="0" smtClean="0"/>
              <a:t> we want to measure the decrease in structural variability after an instance is queried. So we define a decrease function as the structural variability before query MINUS the structural variability after query. To compute the second term, we estimate the second term by taking expectation. To compute the true probability, we approximate it with an exponential linear function based on the current model.</a:t>
            </a:r>
            <a:endParaRPr lang="en-US" dirty="0"/>
          </a:p>
        </p:txBody>
      </p:sp>
      <p:sp>
        <p:nvSpPr>
          <p:cNvPr id="4" name="Slide Number Placeholder 3"/>
          <p:cNvSpPr>
            <a:spLocks noGrp="1"/>
          </p:cNvSpPr>
          <p:nvPr>
            <p:ph type="sldNum" sz="quarter" idx="10"/>
          </p:nvPr>
        </p:nvSpPr>
        <p:spPr/>
        <p:txBody>
          <a:bodyPr/>
          <a:lstStyle/>
          <a:p>
            <a:fld id="{666CCEED-DCED-424D-B437-5B0DDDD2C09F}" type="slidenum">
              <a:rPr lang="en-US" smtClean="0"/>
              <a:t>61</a:t>
            </a:fld>
            <a:endParaRPr lang="en-US"/>
          </a:p>
        </p:txBody>
      </p:sp>
    </p:spTree>
    <p:extLst>
      <p:ext uri="{BB962C8B-B14F-4D97-AF65-F5344CB8AC3E}">
        <p14:creationId xmlns:p14="http://schemas.microsoft.com/office/powerpoint/2010/main" val="696987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 world problems, it is inefficient to store all the data </a:t>
            </a:r>
            <a:r>
              <a:rPr lang="en-US" altLang="zh-CN" baseline="0" dirty="0" smtClean="0"/>
              <a:t>for updating the MRF model. We propose a network sampling algorithm to enhance the performance so that we can handle large scale datasets. The basic idea is to maintain an instance reservoir of a fixed size, and update the reservoir sequentially on the arrival of streaming data. When a new instance arrives, the reservoir size limit may be exceeded. We need to discard an instance from the reservoir. We consider the loss of discarding an instance in two dimensions. For the spatial dimension, we measure the loss in a snapshot graph based on network correlation deterioration. For the temporal dimension, we integrate the spatial loss over time.</a:t>
            </a:r>
            <a:endParaRPr lang="en-US" dirty="0"/>
          </a:p>
        </p:txBody>
      </p:sp>
      <p:sp>
        <p:nvSpPr>
          <p:cNvPr id="4" name="Slide Number Placeholder 3"/>
          <p:cNvSpPr>
            <a:spLocks noGrp="1"/>
          </p:cNvSpPr>
          <p:nvPr>
            <p:ph type="sldNum" sz="quarter" idx="10"/>
          </p:nvPr>
        </p:nvSpPr>
        <p:spPr/>
        <p:txBody>
          <a:bodyPr/>
          <a:lstStyle/>
          <a:p>
            <a:fld id="{666CCEED-DCED-424D-B437-5B0DDDD2C09F}" type="slidenum">
              <a:rPr lang="en-US" smtClean="0"/>
              <a:t>63</a:t>
            </a:fld>
            <a:endParaRPr lang="en-US"/>
          </a:p>
        </p:txBody>
      </p:sp>
    </p:spTree>
    <p:extLst>
      <p:ext uri="{BB962C8B-B14F-4D97-AF65-F5344CB8AC3E}">
        <p14:creationId xmlns:p14="http://schemas.microsoft.com/office/powerpoint/2010/main" val="264278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768" y="4715907"/>
            <a:ext cx="5438140" cy="4467701"/>
          </a:xfrm>
          <a:prstGeom prst="rect">
            <a:avLst/>
          </a:prstGeom>
        </p:spPr>
        <p:txBody>
          <a:bodyPr/>
          <a:lstStyle/>
          <a:p>
            <a:r>
              <a:rPr kumimoji="1" lang="en-US" altLang="zh-CN" dirty="0" smtClean="0"/>
              <a:t>Online courses are not really new,</a:t>
            </a:r>
            <a:r>
              <a:rPr kumimoji="1" lang="en-US" altLang="zh-CN" baseline="0" dirty="0" smtClean="0"/>
              <a:t> but they have reached an unprecedented scale since late 2011.</a:t>
            </a:r>
            <a:endParaRPr kumimoji="1" lang="en-US" altLang="zh-CN" dirty="0" smtClean="0"/>
          </a:p>
          <a:p>
            <a:r>
              <a:rPr kumimoji="1" lang="en-US" altLang="zh-CN" dirty="0" smtClean="0"/>
              <a:t>Several </a:t>
            </a:r>
            <a:r>
              <a:rPr kumimoji="1" lang="en-US" altLang="zh-CN" baseline="0" dirty="0" smtClean="0"/>
              <a:t>organizations: </a:t>
            </a:r>
            <a:r>
              <a:rPr kumimoji="1" lang="en-US" altLang="zh-CN" dirty="0" err="1" smtClean="0"/>
              <a:t>Coursera,</a:t>
            </a:r>
            <a:r>
              <a:rPr kumimoji="1" lang="en-US" altLang="zh-CN" baseline="0" dirty="0" err="1" smtClean="0"/>
              <a:t>edX</a:t>
            </a:r>
            <a:r>
              <a:rPr kumimoji="1" lang="en-US" altLang="zh-CN" baseline="0" dirty="0" smtClean="0"/>
              <a:t> and </a:t>
            </a:r>
            <a:r>
              <a:rPr kumimoji="1" lang="en-US" altLang="zh-CN" baseline="0" dirty="0" err="1" smtClean="0"/>
              <a:t>Udacity</a:t>
            </a:r>
            <a:r>
              <a:rPr kumimoji="1" lang="en-US" altLang="zh-CN" baseline="0" dirty="0" smtClean="0"/>
              <a:t> have released MOOCs, which have attracted more than 100,000 students per course. And also the number of courses grows up more than 100 courses.</a:t>
            </a:r>
            <a:endParaRPr kumimoji="1" lang="zh-CN" altLang="en-US" dirty="0" smtClean="0"/>
          </a:p>
          <a:p>
            <a:endParaRPr kumimoji="1" lang="zh-CN" altLang="en-US" dirty="0"/>
          </a:p>
        </p:txBody>
      </p:sp>
      <p:sp>
        <p:nvSpPr>
          <p:cNvPr id="4" name="日期占位符 3"/>
          <p:cNvSpPr>
            <a:spLocks noGrp="1"/>
          </p:cNvSpPr>
          <p:nvPr>
            <p:ph type="dt" idx="10"/>
          </p:nvPr>
        </p:nvSpPr>
        <p:spPr/>
        <p:txBody>
          <a:bodyPr/>
          <a:lstStyle/>
          <a:p>
            <a:pPr>
              <a:defRPr/>
            </a:pPr>
            <a:fld id="{7F1CCE65-A0D1-9E4A-8017-5157B7364D69}" type="datetime1">
              <a:rPr lang="en-US" altLang="zh-CN" smtClean="0"/>
              <a:pPr>
                <a:defRPr/>
              </a:pPr>
              <a:t>11/9/14</a:t>
            </a:fld>
            <a:endParaRPr lang="zh-CN"/>
          </a:p>
        </p:txBody>
      </p:sp>
      <p:sp>
        <p:nvSpPr>
          <p:cNvPr id="5" name="幻灯片编号占位符 4"/>
          <p:cNvSpPr>
            <a:spLocks noGrp="1"/>
          </p:cNvSpPr>
          <p:nvPr>
            <p:ph type="sldNum" sz="quarter" idx="11"/>
          </p:nvPr>
        </p:nvSpPr>
        <p:spPr/>
        <p:txBody>
          <a:bodyPr/>
          <a:lstStyle/>
          <a:p>
            <a:pPr>
              <a:defRPr/>
            </a:pPr>
            <a:fld id="{318D89D3-2C40-1B46-A708-1341195ADA84}" type="slidenum">
              <a:rPr lang="en-US" altLang="zh-CN" smtClean="0"/>
              <a:pPr>
                <a:defRPr/>
              </a:pPr>
              <a:t>72</a:t>
            </a:fld>
            <a:endParaRPr lang="zh-CN"/>
          </a:p>
        </p:txBody>
      </p:sp>
    </p:spTree>
    <p:extLst>
      <p:ext uri="{BB962C8B-B14F-4D97-AF65-F5344CB8AC3E}">
        <p14:creationId xmlns:p14="http://schemas.microsoft.com/office/powerpoint/2010/main" val="336540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768" y="4715907"/>
            <a:ext cx="5438140" cy="4467701"/>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7F1CCE65-A0D1-9E4A-8017-5157B7364D69}" type="datetime1">
              <a:rPr lang="en-US" altLang="zh-CN" smtClean="0"/>
              <a:pPr>
                <a:defRPr/>
              </a:pPr>
              <a:t>11/9/14</a:t>
            </a:fld>
            <a:endParaRPr lang="zh-CN"/>
          </a:p>
        </p:txBody>
      </p:sp>
      <p:sp>
        <p:nvSpPr>
          <p:cNvPr id="5" name="幻灯片编号占位符 4"/>
          <p:cNvSpPr>
            <a:spLocks noGrp="1"/>
          </p:cNvSpPr>
          <p:nvPr>
            <p:ph type="sldNum" sz="quarter" idx="11"/>
          </p:nvPr>
        </p:nvSpPr>
        <p:spPr/>
        <p:txBody>
          <a:bodyPr/>
          <a:lstStyle/>
          <a:p>
            <a:pPr>
              <a:defRPr/>
            </a:pPr>
            <a:fld id="{318D89D3-2C40-1B46-A708-1341195ADA84}" type="slidenum">
              <a:rPr lang="en-US" altLang="zh-CN" smtClean="0"/>
              <a:pPr>
                <a:defRPr/>
              </a:pPr>
              <a:t>76</a:t>
            </a:fld>
            <a:endParaRPr lang="zh-CN"/>
          </a:p>
        </p:txBody>
      </p:sp>
    </p:spTree>
    <p:extLst>
      <p:ext uri="{BB962C8B-B14F-4D97-AF65-F5344CB8AC3E}">
        <p14:creationId xmlns:p14="http://schemas.microsoft.com/office/powerpoint/2010/main" val="3881210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2788" y="744538"/>
            <a:ext cx="5375275" cy="3722687"/>
          </a:xfrm>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92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346" y="743809"/>
            <a:ext cx="5308024" cy="3723662"/>
          </a:xfrm>
        </p:spPr>
      </p:sp>
      <p:sp>
        <p:nvSpPr>
          <p:cNvPr id="3" name="Notes Placeholder 2"/>
          <p:cNvSpPr>
            <a:spLocks noGrp="1"/>
          </p:cNvSpPr>
          <p:nvPr>
            <p:ph type="body" idx="1"/>
          </p:nvPr>
        </p:nvSpPr>
        <p:spPr/>
        <p:txBody>
          <a:bodyPr/>
          <a:lstStyle/>
          <a:p>
            <a:r>
              <a:rPr lang="en-US" dirty="0" smtClean="0"/>
              <a:t>Obama has done just that. From social networking to his blog to his Fight the Smears campaign, Obama has made his Web 2.0 presence known. He has over 1.5 million friends on MySpace and Facebook, and he currently has over 28,000,000 followers on Twitter. This personal activity in social networks allows him to quickly get the word out across multiple platforms.</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15</a:t>
            </a:fld>
            <a:endParaRPr lang="en-US" altLang="zh-CN"/>
          </a:p>
        </p:txBody>
      </p:sp>
    </p:spTree>
    <p:extLst>
      <p:ext uri="{BB962C8B-B14F-4D97-AF65-F5344CB8AC3E}">
        <p14:creationId xmlns:p14="http://schemas.microsoft.com/office/powerpoint/2010/main" val="202658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Yahoo go started from 2007 and was closed in Jan. 2010</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16</a:t>
            </a:fld>
            <a:endParaRPr lang="en-US" altLang="zh-CN"/>
          </a:p>
        </p:txBody>
      </p:sp>
    </p:spTree>
    <p:extLst>
      <p:ext uri="{BB962C8B-B14F-4D97-AF65-F5344CB8AC3E}">
        <p14:creationId xmlns:p14="http://schemas.microsoft.com/office/powerpoint/2010/main" val="3401821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9AAC0DA-CD47-4445-BEB2-83F30F9DE448}" type="slidenum">
              <a:rPr lang="en-US" altLang="zh-CN"/>
              <a:pPr/>
              <a:t>17</a:t>
            </a:fld>
            <a:endParaRPr lang="en-US" altLang="zh-CN"/>
          </a:p>
        </p:txBody>
      </p:sp>
      <p:sp>
        <p:nvSpPr>
          <p:cNvPr id="33795" name="Rectangle 2"/>
          <p:cNvSpPr>
            <a:spLocks noGrp="1" noRot="1" noChangeAspect="1" noChangeArrowheads="1" noTextEdit="1"/>
          </p:cNvSpPr>
          <p:nvPr>
            <p:ph type="sldImg"/>
          </p:nvPr>
        </p:nvSpPr>
        <p:spPr>
          <a:xfrm>
            <a:off x="711200" y="744538"/>
            <a:ext cx="5375275" cy="3722687"/>
          </a:xfrm>
          <a:ln/>
        </p:spPr>
      </p:sp>
      <p:sp>
        <p:nvSpPr>
          <p:cNvPr id="33796" name="Rectangle 3"/>
          <p:cNvSpPr>
            <a:spLocks noGrp="1" noChangeArrowheads="1"/>
          </p:cNvSpPr>
          <p:nvPr>
            <p:ph type="body" idx="1"/>
          </p:nvPr>
        </p:nvSpPr>
        <p:spPr>
          <a:noFill/>
          <a:ln/>
        </p:spPr>
        <p:txBody>
          <a:bodyPr/>
          <a:lstStyle/>
          <a:p>
            <a:pPr eaLnBrk="1" hangingPunct="1"/>
            <a:endParaRPr lang="en-US" altLang="zh-CN"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9AAC0DA-CD47-4445-BEB2-83F30F9DE448}" type="slidenum">
              <a:rPr lang="en-US" altLang="zh-CN"/>
              <a:pPr/>
              <a:t>18</a:t>
            </a:fld>
            <a:endParaRPr lang="en-US" altLang="zh-CN"/>
          </a:p>
        </p:txBody>
      </p:sp>
      <p:sp>
        <p:nvSpPr>
          <p:cNvPr id="33795" name="Rectangle 2"/>
          <p:cNvSpPr>
            <a:spLocks noGrp="1" noRot="1" noChangeAspect="1" noChangeArrowheads="1" noTextEdit="1"/>
          </p:cNvSpPr>
          <p:nvPr>
            <p:ph type="sldImg"/>
          </p:nvPr>
        </p:nvSpPr>
        <p:spPr>
          <a:xfrm>
            <a:off x="711200" y="744538"/>
            <a:ext cx="5375275" cy="3722687"/>
          </a:xfrm>
          <a:ln/>
        </p:spPr>
      </p:sp>
      <p:sp>
        <p:nvSpPr>
          <p:cNvPr id="33796" name="Rectangle 3"/>
          <p:cNvSpPr>
            <a:spLocks noGrp="1" noChangeArrowheads="1"/>
          </p:cNvSpPr>
          <p:nvPr>
            <p:ph type="body" idx="1"/>
          </p:nvPr>
        </p:nvSpPr>
        <p:spPr>
          <a:noFill/>
          <a:ln/>
        </p:spPr>
        <p:txBody>
          <a:bodyPr/>
          <a:lstStyle/>
          <a:p>
            <a:pPr eaLnBrk="1" hangingPunct="1"/>
            <a:endParaRPr lang="en-US" altLang="zh-CN"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4D4D7DF-780D-451F-9FB2-D69B10C3EEF0}" type="slidenum">
              <a:rPr lang="en-US" altLang="zh-CN"/>
              <a:pPr/>
              <a:t>19</a:t>
            </a:fld>
            <a:endParaRPr lang="en-US" altLang="zh-CN"/>
          </a:p>
        </p:txBody>
      </p:sp>
      <p:sp>
        <p:nvSpPr>
          <p:cNvPr id="39939" name="Rectangle 2"/>
          <p:cNvSpPr>
            <a:spLocks noGrp="1" noRot="1" noChangeAspect="1" noChangeArrowheads="1" noTextEdit="1"/>
          </p:cNvSpPr>
          <p:nvPr>
            <p:ph type="sldImg"/>
          </p:nvPr>
        </p:nvSpPr>
        <p:spPr>
          <a:xfrm>
            <a:off x="711200" y="744538"/>
            <a:ext cx="5375275" cy="3722687"/>
          </a:xfrm>
          <a:ln/>
        </p:spPr>
      </p:sp>
      <p:sp>
        <p:nvSpPr>
          <p:cNvPr id="39940"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6346" y="743809"/>
            <a:ext cx="5308024" cy="3723662"/>
          </a:xfrm>
        </p:spPr>
      </p:sp>
      <p:sp>
        <p:nvSpPr>
          <p:cNvPr id="3" name="备注占位符 2"/>
          <p:cNvSpPr>
            <a:spLocks noGrp="1"/>
          </p:cNvSpPr>
          <p:nvPr>
            <p:ph type="body" idx="1"/>
          </p:nvPr>
        </p:nvSpPr>
        <p:spPr/>
        <p:txBody>
          <a:bodyPr>
            <a:normAutofit/>
          </a:bodyPr>
          <a:lstStyle/>
          <a:p>
            <a:r>
              <a:rPr lang="zh-CN" altLang="en-US" dirty="0" smtClean="0"/>
              <a:t>目标函数</a:t>
            </a:r>
            <a:r>
              <a:rPr lang="en-US" altLang="zh-CN" dirty="0" smtClean="0"/>
              <a:t>P</a:t>
            </a:r>
            <a:r>
              <a:rPr lang="zh-CN" altLang="en-US" dirty="0" smtClean="0"/>
              <a:t>描述了隐变量</a:t>
            </a:r>
            <a:r>
              <a:rPr lang="en-US" altLang="zh-CN" dirty="0" err="1" smtClean="0"/>
              <a:t>y_i</a:t>
            </a:r>
            <a:r>
              <a:rPr lang="zh-CN" altLang="en-US" dirty="0" smtClean="0"/>
              <a:t>取任意一组值时的联合概率分布</a:t>
            </a:r>
            <a:endParaRPr lang="zh-CN" altLang="en-US" dirty="0"/>
          </a:p>
        </p:txBody>
      </p:sp>
      <p:sp>
        <p:nvSpPr>
          <p:cNvPr id="4" name="灯片编号占位符 3"/>
          <p:cNvSpPr>
            <a:spLocks noGrp="1"/>
          </p:cNvSpPr>
          <p:nvPr>
            <p:ph type="sldNum" sz="quarter" idx="10"/>
          </p:nvPr>
        </p:nvSpPr>
        <p:spPr/>
        <p:txBody>
          <a:bodyPr/>
          <a:lstStyle/>
          <a:p>
            <a:pPr>
              <a:defRPr/>
            </a:pPr>
            <a:fld id="{823C223E-CCB7-4870-8182-220EE686AE89}" type="slidenum">
              <a:rPr lang="en-US" altLang="zh-CN" smtClean="0"/>
              <a:pPr>
                <a:defRPr/>
              </a:pPr>
              <a:t>22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8" descr="Picture2"/>
          <p:cNvPicPr>
            <a:picLocks noChangeAspect="1" noChangeArrowheads="1"/>
          </p:cNvPicPr>
          <p:nvPr userDrawn="1"/>
        </p:nvPicPr>
        <p:blipFill>
          <a:blip r:embed="rId2" cstate="print"/>
          <a:srcRect/>
          <a:stretch>
            <a:fillRect/>
          </a:stretch>
        </p:blipFill>
        <p:spPr bwMode="auto">
          <a:xfrm>
            <a:off x="0" y="6499225"/>
            <a:ext cx="9906000" cy="358775"/>
          </a:xfrm>
          <a:prstGeom prst="rect">
            <a:avLst/>
          </a:prstGeom>
          <a:noFill/>
          <a:ln w="9525">
            <a:noFill/>
            <a:miter lim="800000"/>
            <a:headEnd/>
            <a:tailEnd/>
          </a:ln>
        </p:spPr>
      </p:pic>
      <p:sp>
        <p:nvSpPr>
          <p:cNvPr id="5" name="Rectangle 5"/>
          <p:cNvSpPr>
            <a:spLocks noChangeArrowheads="1"/>
          </p:cNvSpPr>
          <p:nvPr userDrawn="1"/>
        </p:nvSpPr>
        <p:spPr bwMode="auto">
          <a:xfrm>
            <a:off x="0" y="0"/>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pic>
        <p:nvPicPr>
          <p:cNvPr id="6" name="Picture 27" descr="Picture1"/>
          <p:cNvPicPr>
            <a:picLocks noChangeAspect="1" noChangeArrowheads="1"/>
          </p:cNvPicPr>
          <p:nvPr userDrawn="1"/>
        </p:nvPicPr>
        <p:blipFill>
          <a:blip r:embed="rId3" cstate="print"/>
          <a:srcRect/>
          <a:stretch>
            <a:fillRect/>
          </a:stretch>
        </p:blipFill>
        <p:spPr bwMode="auto">
          <a:xfrm>
            <a:off x="0" y="0"/>
            <a:ext cx="9906000" cy="1905000"/>
          </a:xfrm>
          <a:prstGeom prst="rect">
            <a:avLst/>
          </a:prstGeom>
          <a:noFill/>
          <a:ln w="9525">
            <a:noFill/>
            <a:miter lim="800000"/>
            <a:headEnd/>
            <a:tailEnd/>
          </a:ln>
        </p:spPr>
      </p:pic>
      <p:sp>
        <p:nvSpPr>
          <p:cNvPr id="7" name="Rectangle 7"/>
          <p:cNvSpPr>
            <a:spLocks noChangeArrowheads="1"/>
          </p:cNvSpPr>
          <p:nvPr/>
        </p:nvSpPr>
        <p:spPr bwMode="auto">
          <a:xfrm>
            <a:off x="200025"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3FF588C7-03DD-468B-8AE4-2F805ADC47C2}"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grpSp>
        <p:nvGrpSpPr>
          <p:cNvPr id="8" name="Group 13"/>
          <p:cNvGrpSpPr>
            <a:grpSpLocks/>
          </p:cNvGrpSpPr>
          <p:nvPr userDrawn="1"/>
        </p:nvGrpSpPr>
        <p:grpSpPr bwMode="auto">
          <a:xfrm>
            <a:off x="-39688" y="-26988"/>
            <a:ext cx="1443038" cy="995363"/>
            <a:chOff x="0" y="0"/>
            <a:chExt cx="5557" cy="4150"/>
          </a:xfrm>
        </p:grpSpPr>
        <p:pic>
          <p:nvPicPr>
            <p:cNvPr id="9" name="Picture 14" descr="リング_2_0924"/>
            <p:cNvPicPr>
              <a:picLocks noChangeAspect="1" noChangeArrowheads="1"/>
            </p:cNvPicPr>
            <p:nvPr userDrawn="1"/>
          </p:nvPicPr>
          <p:blipFill>
            <a:blip r:embed="rId4" cstate="print"/>
            <a:srcRect t="9818"/>
            <a:stretch>
              <a:fillRect/>
            </a:stretch>
          </p:blipFill>
          <p:spPr bwMode="auto">
            <a:xfrm>
              <a:off x="249" y="0"/>
              <a:ext cx="3991" cy="3590"/>
            </a:xfrm>
            <a:prstGeom prst="rect">
              <a:avLst/>
            </a:prstGeom>
            <a:noFill/>
            <a:ln w="9525">
              <a:noFill/>
              <a:miter lim="800000"/>
              <a:headEnd/>
              <a:tailEnd/>
            </a:ln>
          </p:spPr>
        </p:pic>
        <p:pic>
          <p:nvPicPr>
            <p:cNvPr id="10" name="Picture 15" descr="リング_2_0924"/>
            <p:cNvPicPr>
              <a:picLocks noChangeAspect="1" noChangeArrowheads="1"/>
            </p:cNvPicPr>
            <p:nvPr userDrawn="1"/>
          </p:nvPicPr>
          <p:blipFill>
            <a:blip r:embed="rId4" cstate="print"/>
            <a:srcRect/>
            <a:stretch>
              <a:fillRect/>
            </a:stretch>
          </p:blipFill>
          <p:spPr bwMode="auto">
            <a:xfrm>
              <a:off x="4332" y="122"/>
              <a:ext cx="1225" cy="1222"/>
            </a:xfrm>
            <a:prstGeom prst="rect">
              <a:avLst/>
            </a:prstGeom>
            <a:noFill/>
            <a:ln w="9525">
              <a:noFill/>
              <a:miter lim="800000"/>
              <a:headEnd/>
              <a:tailEnd/>
            </a:ln>
          </p:spPr>
        </p:pic>
        <p:pic>
          <p:nvPicPr>
            <p:cNvPr id="11" name="Picture 16" descr="リング_2_0924"/>
            <p:cNvPicPr>
              <a:picLocks noChangeAspect="1" noChangeArrowheads="1"/>
            </p:cNvPicPr>
            <p:nvPr userDrawn="1"/>
          </p:nvPicPr>
          <p:blipFill>
            <a:blip r:embed="rId4" cstate="print"/>
            <a:srcRect l="15576"/>
            <a:stretch>
              <a:fillRect/>
            </a:stretch>
          </p:blipFill>
          <p:spPr bwMode="auto">
            <a:xfrm>
              <a:off x="0" y="1389"/>
              <a:ext cx="2336" cy="2761"/>
            </a:xfrm>
            <a:prstGeom prst="rect">
              <a:avLst/>
            </a:prstGeom>
            <a:noFill/>
            <a:ln w="9525">
              <a:noFill/>
              <a:miter lim="800000"/>
              <a:headEnd/>
              <a:tailEnd/>
            </a:ln>
          </p:spPr>
        </p:pic>
      </p:grpSp>
      <p:grpSp>
        <p:nvGrpSpPr>
          <p:cNvPr id="12" name="Group 20"/>
          <p:cNvGrpSpPr>
            <a:grpSpLocks/>
          </p:cNvGrpSpPr>
          <p:nvPr userDrawn="1"/>
        </p:nvGrpSpPr>
        <p:grpSpPr bwMode="auto">
          <a:xfrm>
            <a:off x="-39688" y="-26988"/>
            <a:ext cx="1443038" cy="995363"/>
            <a:chOff x="0" y="0"/>
            <a:chExt cx="5557" cy="4150"/>
          </a:xfrm>
        </p:grpSpPr>
        <p:pic>
          <p:nvPicPr>
            <p:cNvPr id="13" name="Picture 21" descr="リング_2_0924"/>
            <p:cNvPicPr>
              <a:picLocks noChangeAspect="1" noChangeArrowheads="1"/>
            </p:cNvPicPr>
            <p:nvPr userDrawn="1"/>
          </p:nvPicPr>
          <p:blipFill>
            <a:blip r:embed="rId4" cstate="print"/>
            <a:srcRect t="9818"/>
            <a:stretch>
              <a:fillRect/>
            </a:stretch>
          </p:blipFill>
          <p:spPr bwMode="auto">
            <a:xfrm>
              <a:off x="249" y="0"/>
              <a:ext cx="3991" cy="3590"/>
            </a:xfrm>
            <a:prstGeom prst="rect">
              <a:avLst/>
            </a:prstGeom>
            <a:noFill/>
            <a:ln w="9525">
              <a:noFill/>
              <a:miter lim="800000"/>
              <a:headEnd/>
              <a:tailEnd/>
            </a:ln>
          </p:spPr>
        </p:pic>
        <p:pic>
          <p:nvPicPr>
            <p:cNvPr id="14" name="Picture 22" descr="リング_2_0924"/>
            <p:cNvPicPr>
              <a:picLocks noChangeAspect="1" noChangeArrowheads="1"/>
            </p:cNvPicPr>
            <p:nvPr userDrawn="1"/>
          </p:nvPicPr>
          <p:blipFill>
            <a:blip r:embed="rId4" cstate="print"/>
            <a:srcRect/>
            <a:stretch>
              <a:fillRect/>
            </a:stretch>
          </p:blipFill>
          <p:spPr bwMode="auto">
            <a:xfrm>
              <a:off x="4332" y="122"/>
              <a:ext cx="1225" cy="1222"/>
            </a:xfrm>
            <a:prstGeom prst="rect">
              <a:avLst/>
            </a:prstGeom>
            <a:noFill/>
            <a:ln w="9525">
              <a:noFill/>
              <a:miter lim="800000"/>
              <a:headEnd/>
              <a:tailEnd/>
            </a:ln>
          </p:spPr>
        </p:pic>
        <p:pic>
          <p:nvPicPr>
            <p:cNvPr id="15" name="Picture 23" descr="リング_2_0924"/>
            <p:cNvPicPr>
              <a:picLocks noChangeAspect="1" noChangeArrowheads="1"/>
            </p:cNvPicPr>
            <p:nvPr userDrawn="1"/>
          </p:nvPicPr>
          <p:blipFill>
            <a:blip r:embed="rId4" cstate="print"/>
            <a:srcRect l="15576"/>
            <a:stretch>
              <a:fillRect/>
            </a:stretch>
          </p:blipFill>
          <p:spPr bwMode="auto">
            <a:xfrm>
              <a:off x="0" y="1389"/>
              <a:ext cx="2336" cy="2761"/>
            </a:xfrm>
            <a:prstGeom prst="rect">
              <a:avLst/>
            </a:prstGeom>
            <a:noFill/>
            <a:ln w="9525">
              <a:noFill/>
              <a:miter lim="800000"/>
              <a:headEnd/>
              <a:tailEnd/>
            </a:ln>
          </p:spPr>
        </p:pic>
      </p:gr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25"/>
            <a:ext cx="8420100" cy="1470025"/>
          </a:xfrm>
        </p:spPr>
        <p:txBody>
          <a:bodyPr/>
          <a:lstStyle>
            <a:lvl1pPr>
              <a:defRPr/>
            </a:lvl1pPr>
          </a:lstStyle>
          <a:p>
            <a:r>
              <a:rPr lang="en-US" altLang="zh-CN"/>
              <a:t>Click to edit Master title style</a:t>
            </a:r>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3" y="188913"/>
            <a:ext cx="2339975"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71463" y="188913"/>
            <a:ext cx="6870700" cy="5937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63" y="188913"/>
            <a:ext cx="9363075" cy="7921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50838" y="1196975"/>
            <a:ext cx="9139237" cy="4929188"/>
          </a:xfrm>
        </p:spPr>
        <p:txBody>
          <a:bodyPr/>
          <a:lstStyle/>
          <a:p>
            <a:pPr lvl="0"/>
            <a:endParaRPr lang="zh-CN" altLang="en-US" noProof="0" smtClean="0"/>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07340" y="701675"/>
            <a:ext cx="8903361" cy="927100"/>
          </a:xfrm>
        </p:spPr>
        <p:txBody>
          <a:bodyPr/>
          <a:lstStyle/>
          <a:p>
            <a:r>
              <a:rPr lang="zh-CN" altLang="en-US" smtClean="0"/>
              <a:t>单击此处编辑母版标题样式</a:t>
            </a:r>
            <a:endParaRPr lang="en-US"/>
          </a:p>
        </p:txBody>
      </p:sp>
      <p:sp>
        <p:nvSpPr>
          <p:cNvPr id="3" name="内容占位符 2"/>
          <p:cNvSpPr>
            <a:spLocks noGrp="1"/>
          </p:cNvSpPr>
          <p:nvPr>
            <p:ph sz="quarter" idx="1"/>
          </p:nvPr>
        </p:nvSpPr>
        <p:spPr>
          <a:xfrm>
            <a:off x="495300" y="1600201"/>
            <a:ext cx="437515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quarter" idx="2"/>
          </p:nvPr>
        </p:nvSpPr>
        <p:spPr>
          <a:xfrm>
            <a:off x="5035550" y="1600201"/>
            <a:ext cx="437515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内容占位符 4"/>
          <p:cNvSpPr>
            <a:spLocks noGrp="1"/>
          </p:cNvSpPr>
          <p:nvPr>
            <p:ph sz="quarter" idx="3"/>
          </p:nvPr>
        </p:nvSpPr>
        <p:spPr>
          <a:xfrm>
            <a:off x="495300" y="3941763"/>
            <a:ext cx="437515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5035550" y="3941763"/>
            <a:ext cx="437515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a:xfrm>
            <a:off x="7059613" y="6237288"/>
            <a:ext cx="2311400" cy="457200"/>
          </a:xfrm>
          <a:prstGeom prst="rect">
            <a:avLst/>
          </a:prstGeom>
        </p:spPr>
        <p:txBody>
          <a:bodyPr/>
          <a:lstStyle>
            <a:lvl1pPr>
              <a:defRPr/>
            </a:lvl1pPr>
          </a:lstStyle>
          <a:p>
            <a:pPr>
              <a:defRPr/>
            </a:pPr>
            <a:endParaRPr lang="en-US" altLang="zh-CN"/>
          </a:p>
        </p:txBody>
      </p:sp>
      <p:sp>
        <p:nvSpPr>
          <p:cNvPr id="8" name="页脚占位符 7"/>
          <p:cNvSpPr>
            <a:spLocks noGrp="1"/>
          </p:cNvSpPr>
          <p:nvPr>
            <p:ph type="ftr" sz="quarter" idx="11"/>
          </p:nvPr>
        </p:nvSpPr>
        <p:spPr>
          <a:xfrm>
            <a:off x="3384550" y="6248400"/>
            <a:ext cx="3136900" cy="457200"/>
          </a:xfrm>
          <a:prstGeom prst="rect">
            <a:avLst/>
          </a:prstGeom>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a:xfrm>
            <a:off x="508000" y="6237288"/>
            <a:ext cx="2311400" cy="457200"/>
          </a:xfrm>
          <a:prstGeom prst="rect">
            <a:avLst/>
          </a:prstGeom>
        </p:spPr>
        <p:txBody>
          <a:bodyPr/>
          <a:lstStyle>
            <a:lvl1pPr>
              <a:defRPr/>
            </a:lvl1pPr>
          </a:lstStyle>
          <a:p>
            <a:pPr>
              <a:defRPr/>
            </a:pPr>
            <a:fld id="{73FFEF53-14DB-4F61-BEE7-A9813BACA384}" type="slidenum">
              <a:rPr lang="en-US" altLang="zh-CN"/>
              <a:pPr>
                <a:defRPr/>
              </a:pPr>
              <a:t>‹#›</a:t>
            </a:fld>
            <a:endParaRPr lang="en-US" altLang="zh-CN"/>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600206"/>
            <a:ext cx="437515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35550" y="1600206"/>
            <a:ext cx="437515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4"/>
          <p:cNvSpPr>
            <a:spLocks noGrp="1" noChangeArrowheads="1"/>
          </p:cNvSpPr>
          <p:nvPr>
            <p:ph type="dt" sz="half" idx="10"/>
          </p:nvPr>
        </p:nvSpPr>
        <p:spPr>
          <a:xfrm>
            <a:off x="495300" y="6245225"/>
            <a:ext cx="2311400" cy="476250"/>
          </a:xfrm>
          <a:prstGeom prst="rect">
            <a:avLst/>
          </a:prstGeom>
        </p:spPr>
        <p:txBody>
          <a:bodyPr/>
          <a:lstStyle>
            <a:lvl1pPr>
              <a:defRPr/>
            </a:lvl1pPr>
          </a:lstStyle>
          <a:p>
            <a:pPr>
              <a:defRPr/>
            </a:pPr>
            <a:fld id="{D3F0D3C1-5683-466C-A561-A056A70EDC20}" type="datetime1">
              <a:rPr lang="en-US" altLang="zh-CN" smtClean="0"/>
              <a:pPr>
                <a:defRPr/>
              </a:pPr>
              <a:t>11/9/14</a:t>
            </a:fld>
            <a:endParaRPr lang="en-US" altLang="zh-CN"/>
          </a:p>
        </p:txBody>
      </p:sp>
      <p:sp>
        <p:nvSpPr>
          <p:cNvPr id="6" name="Footer Placeholder 5"/>
          <p:cNvSpPr>
            <a:spLocks noGrp="1" noChangeArrowheads="1"/>
          </p:cNvSpPr>
          <p:nvPr>
            <p:ph type="ftr" sz="quarter" idx="11"/>
          </p:nvPr>
        </p:nvSpPr>
        <p:spPr>
          <a:xfrm>
            <a:off x="3384550" y="6245225"/>
            <a:ext cx="3136900" cy="476250"/>
          </a:xfrm>
          <a:prstGeom prst="rect">
            <a:avLst/>
          </a:prstGeom>
        </p:spPr>
        <p:txBody>
          <a:bodyPr/>
          <a:lstStyle>
            <a:lvl1pPr>
              <a:defRPr/>
            </a:lvl1pPr>
          </a:lstStyle>
          <a:p>
            <a:pPr>
              <a:defRPr/>
            </a:pPr>
            <a:r>
              <a:rPr lang="en-US" altLang="zh-CN" smtClean="0"/>
              <a:t>KDD</a:t>
            </a:r>
            <a:endParaRPr lang="en-US" altLang="zh-CN"/>
          </a:p>
        </p:txBody>
      </p:sp>
      <p:sp>
        <p:nvSpPr>
          <p:cNvPr id="7" name="Slide Number Placeholder 6"/>
          <p:cNvSpPr>
            <a:spLocks noGrp="1" noChangeArrowheads="1"/>
          </p:cNvSpPr>
          <p:nvPr>
            <p:ph type="sldNum" sz="quarter" idx="12"/>
          </p:nvPr>
        </p:nvSpPr>
        <p:spPr>
          <a:xfrm>
            <a:off x="7099300" y="6245225"/>
            <a:ext cx="2311400" cy="476250"/>
          </a:xfrm>
          <a:prstGeom prst="rect">
            <a:avLst/>
          </a:prstGeom>
        </p:spPr>
        <p:txBody>
          <a:bodyPr/>
          <a:lstStyle>
            <a:lvl1pPr>
              <a:defRPr/>
            </a:lvl1pPr>
          </a:lstStyle>
          <a:p>
            <a:pPr>
              <a:defRPr/>
            </a:pPr>
            <a:fld id="{C331DC5A-864B-4D0C-9833-CDAC7120CC19}" type="slidenum">
              <a:rPr lang="en-US" altLang="zh-CN" smtClean="0"/>
              <a:pPr>
                <a:defRPr/>
              </a:pPr>
              <a:t>‹#›</a:t>
            </a:fld>
            <a:endParaRPr lang="en-US" altLang="zh-CN"/>
          </a:p>
        </p:txBody>
      </p:sp>
    </p:spTree>
    <p:extLst>
      <p:ext uri="{BB962C8B-B14F-4D97-AF65-F5344CB8AC3E}">
        <p14:creationId xmlns:p14="http://schemas.microsoft.com/office/powerpoint/2010/main" val="121747364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95863"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5" descr="Picture2"/>
          <p:cNvPicPr>
            <a:picLocks noChangeAspect="1" noChangeArrowheads="1"/>
          </p:cNvPicPr>
          <p:nvPr userDrawn="1"/>
        </p:nvPicPr>
        <p:blipFill>
          <a:blip r:embed="rId16" cstate="print"/>
          <a:srcRect/>
          <a:stretch>
            <a:fillRect/>
          </a:stretch>
        </p:blipFill>
        <p:spPr bwMode="auto">
          <a:xfrm>
            <a:off x="0" y="6499225"/>
            <a:ext cx="9906000" cy="358775"/>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350838" y="1196975"/>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5" name="Rectangle 11"/>
          <p:cNvSpPr>
            <a:spLocks noChangeArrowheads="1"/>
          </p:cNvSpPr>
          <p:nvPr userDrawn="1"/>
        </p:nvSpPr>
        <p:spPr bwMode="auto">
          <a:xfrm>
            <a:off x="0" y="0"/>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1029" name="Rectangle 2"/>
          <p:cNvSpPr>
            <a:spLocks noGrp="1" noChangeArrowheads="1"/>
          </p:cNvSpPr>
          <p:nvPr>
            <p:ph type="title"/>
          </p:nvPr>
        </p:nvSpPr>
        <p:spPr bwMode="auto">
          <a:xfrm>
            <a:off x="271463" y="188913"/>
            <a:ext cx="9363075"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6" name="Rectangle 12"/>
          <p:cNvSpPr>
            <a:spLocks noChangeArrowheads="1"/>
          </p:cNvSpPr>
          <p:nvPr/>
        </p:nvSpPr>
        <p:spPr bwMode="auto">
          <a:xfrm>
            <a:off x="200025"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DDDB9BF6-943F-4BA2-9427-198F851D14CD}"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893"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4" r:id="rId13"/>
    <p:sldLayoutId id="2147483895" r:id="rId14"/>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000">
          <a:solidFill>
            <a:schemeClr val="tx2"/>
          </a:solidFill>
          <a:latin typeface="Times New Roman" pitchFamily="18" charset="0"/>
          <a:ea typeface="宋体" pitchFamily="2" charset="-122"/>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file:///\\localhost\Users\Sherlock\Desktop\talk-slides\Macintosh%20HD:Users:Sherlock:Library:Mail%20Downloads:047&#19969;&#26195;&#38639;2008013245-2007.docx!OLE_LINK3" TargetMode="External"/><Relationship Id="rId5" Type="http://schemas.openxmlformats.org/officeDocument/2006/relationships/image" Target="../media/image3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5.png"/><Relationship Id="rId11"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tags" Target="../tags/tag3.x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jpe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5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tags" Target="../tags/tag6.xml"/><Relationship Id="rId2"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tags" Target="../tags/tag7.xml"/><Relationship Id="rId2"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64.png"/><Relationship Id="rId1" Type="http://schemas.openxmlformats.org/officeDocument/2006/relationships/tags" Target="../tags/tag9.xml"/><Relationship Id="rId2"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arnetminer.org/lab-datasets/soin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wmf"/><Relationship Id="rId4" Type="http://schemas.openxmlformats.org/officeDocument/2006/relationships/image" Target="../media/image70.w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4.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9.wmf"/></Relationships>
</file>

<file path=ppt/slides/_rels/slide42.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arnetminer.org/lab-datasets/soin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bin"/><Relationship Id="rId5" Type="http://schemas.openxmlformats.org/officeDocument/2006/relationships/image" Target="../media/image107.wmf"/><Relationship Id="rId6" Type="http://schemas.openxmlformats.org/officeDocument/2006/relationships/oleObject" Target="../embeddings/oleObject2.bin"/><Relationship Id="rId7" Type="http://schemas.openxmlformats.org/officeDocument/2006/relationships/image" Target="../media/image108.wmf"/><Relationship Id="rId8" Type="http://schemas.openxmlformats.org/officeDocument/2006/relationships/oleObject" Target="../embeddings/oleObject3.bin"/><Relationship Id="rId9" Type="http://schemas.openxmlformats.org/officeDocument/2006/relationships/image" Target="../media/image109.wmf"/><Relationship Id="rId10" Type="http://schemas.openxmlformats.org/officeDocument/2006/relationships/oleObject" Target="../embeddings/oleObject4.bin"/><Relationship Id="rId11" Type="http://schemas.openxmlformats.org/officeDocument/2006/relationships/image" Target="../media/image11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1" Type="http://schemas.openxmlformats.org/officeDocument/2006/relationships/image" Target="../media/image114.emf"/><Relationship Id="rId12" Type="http://schemas.openxmlformats.org/officeDocument/2006/relationships/oleObject" Target="../embeddings/oleObject9.bin"/><Relationship Id="rId13" Type="http://schemas.openxmlformats.org/officeDocument/2006/relationships/image" Target="../media/image115.emf"/><Relationship Id="rId14" Type="http://schemas.openxmlformats.org/officeDocument/2006/relationships/oleObject" Target="../embeddings/oleObject10.bin"/><Relationship Id="rId15" Type="http://schemas.openxmlformats.org/officeDocument/2006/relationships/image" Target="../media/image116.emf"/><Relationship Id="rId16" Type="http://schemas.openxmlformats.org/officeDocument/2006/relationships/oleObject" Target="../embeddings/oleObject11.bin"/><Relationship Id="rId17" Type="http://schemas.openxmlformats.org/officeDocument/2006/relationships/image" Target="../media/image117.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18.png"/><Relationship Id="rId4" Type="http://schemas.openxmlformats.org/officeDocument/2006/relationships/oleObject" Target="../embeddings/oleObject5.bin"/><Relationship Id="rId5" Type="http://schemas.openxmlformats.org/officeDocument/2006/relationships/image" Target="../media/image111.emf"/><Relationship Id="rId6" Type="http://schemas.openxmlformats.org/officeDocument/2006/relationships/oleObject" Target="../embeddings/oleObject6.bin"/><Relationship Id="rId7" Type="http://schemas.openxmlformats.org/officeDocument/2006/relationships/image" Target="../media/image112.emf"/><Relationship Id="rId8" Type="http://schemas.openxmlformats.org/officeDocument/2006/relationships/oleObject" Target="../embeddings/oleObject7.bin"/><Relationship Id="rId9" Type="http://schemas.openxmlformats.org/officeDocument/2006/relationships/image" Target="../media/image113.emf"/><Relationship Id="rId10"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2.bin"/><Relationship Id="rId5" Type="http://schemas.openxmlformats.org/officeDocument/2006/relationships/image" Target="../media/image120.emf"/><Relationship Id="rId6" Type="http://schemas.openxmlformats.org/officeDocument/2006/relationships/oleObject" Target="../embeddings/oleObject13.bin"/><Relationship Id="rId7" Type="http://schemas.openxmlformats.org/officeDocument/2006/relationships/image" Target="../media/image121.emf"/><Relationship Id="rId8" Type="http://schemas.openxmlformats.org/officeDocument/2006/relationships/image" Target="../media/image122.png"/><Relationship Id="rId9" Type="http://schemas.openxmlformats.org/officeDocument/2006/relationships/image" Target="../media/image123.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5.png"/><Relationship Id="rId3" Type="http://schemas.openxmlformats.org/officeDocument/2006/relationships/image" Target="../media/image126.png"/></Relationships>
</file>

<file path=ppt/slides/_rels/slide65.xml.rels><?xml version="1.0" encoding="UTF-8" standalone="yes"?>
<Relationships xmlns="http://schemas.openxmlformats.org/package/2006/relationships"><Relationship Id="rId11" Type="http://schemas.openxmlformats.org/officeDocument/2006/relationships/oleObject" Target="../embeddings/oleObject18.bin"/><Relationship Id="rId12" Type="http://schemas.openxmlformats.org/officeDocument/2006/relationships/image" Target="../media/image130.emf"/><Relationship Id="rId13" Type="http://schemas.openxmlformats.org/officeDocument/2006/relationships/oleObject" Target="../embeddings/oleObject19.bin"/><Relationship Id="rId14" Type="http://schemas.openxmlformats.org/officeDocument/2006/relationships/oleObject" Target="../embeddings/oleObject20.bin"/><Relationship Id="rId15" Type="http://schemas.openxmlformats.org/officeDocument/2006/relationships/oleObject" Target="../embeddings/oleObject21.bin"/><Relationship Id="rId16" Type="http://schemas.openxmlformats.org/officeDocument/2006/relationships/oleObject" Target="../embeddings/oleObject22.bin"/><Relationship Id="rId17" Type="http://schemas.openxmlformats.org/officeDocument/2006/relationships/oleObject" Target="../embeddings/oleObject23.bin"/><Relationship Id="rId18" Type="http://schemas.openxmlformats.org/officeDocument/2006/relationships/image" Target="../media/image131.emf"/><Relationship Id="rId19" Type="http://schemas.openxmlformats.org/officeDocument/2006/relationships/image" Target="../media/image133.png"/><Relationship Id="rId1" Type="http://schemas.openxmlformats.org/officeDocument/2006/relationships/vmlDrawing" Target="../drawings/vmlDrawing5.vml"/><Relationship Id="rId2" Type="http://schemas.openxmlformats.org/officeDocument/2006/relationships/slideLayout" Target="../slideLayouts/slideLayout7.xml"/><Relationship Id="rId3" Type="http://schemas.openxmlformats.org/officeDocument/2006/relationships/image" Target="../media/image132.png"/><Relationship Id="rId4" Type="http://schemas.openxmlformats.org/officeDocument/2006/relationships/oleObject" Target="../embeddings/oleObject14.bin"/><Relationship Id="rId5" Type="http://schemas.openxmlformats.org/officeDocument/2006/relationships/image" Target="../media/image127.emf"/><Relationship Id="rId6" Type="http://schemas.openxmlformats.org/officeDocument/2006/relationships/oleObject" Target="../embeddings/oleObject15.bin"/><Relationship Id="rId7" Type="http://schemas.openxmlformats.org/officeDocument/2006/relationships/image" Target="../media/image128.emf"/><Relationship Id="rId8" Type="http://schemas.openxmlformats.org/officeDocument/2006/relationships/oleObject" Target="../embeddings/oleObject16.bin"/><Relationship Id="rId9" Type="http://schemas.openxmlformats.org/officeDocument/2006/relationships/image" Target="../media/image129.emf"/><Relationship Id="rId10" Type="http://schemas.openxmlformats.org/officeDocument/2006/relationships/oleObject" Target="../embeddings/oleObject17.bin"/></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oleObject" Target="../embeddings/oleObject24.bin"/><Relationship Id="rId5" Type="http://schemas.openxmlformats.org/officeDocument/2006/relationships/image" Target="../media/image134.emf"/><Relationship Id="rId6" Type="http://schemas.openxmlformats.org/officeDocument/2006/relationships/image" Target="../media/image137.png"/><Relationship Id="rId7" Type="http://schemas.openxmlformats.org/officeDocument/2006/relationships/oleObject" Target="../embeddings/oleObject25.bin"/><Relationship Id="rId8" Type="http://schemas.openxmlformats.org/officeDocument/2006/relationships/image" Target="../media/image135.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 Id="rId3" Type="http://schemas.openxmlformats.org/officeDocument/2006/relationships/image" Target="../media/image140.png"/></Relationships>
</file>

<file path=ppt/slides/_rels/slide7.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 Id="rId3" Type="http://schemas.openxmlformats.org/officeDocument/2006/relationships/image" Target="../media/image1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oleObject" Target="../embeddings/oleObject26.bin"/><Relationship Id="rId5" Type="http://schemas.openxmlformats.org/officeDocument/2006/relationships/image" Target="../media/image158.emf"/><Relationship Id="rId6" Type="http://schemas.openxmlformats.org/officeDocument/2006/relationships/oleObject" Target="../embeddings/oleObject27.bin"/><Relationship Id="rId7" Type="http://schemas.openxmlformats.org/officeDocument/2006/relationships/image" Target="../media/image15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lou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4" Type="http://schemas.openxmlformats.org/officeDocument/2006/relationships/hyperlink" Target="http://arnetminer.org/download" TargetMode="External"/><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028564" y="4376700"/>
            <a:ext cx="7776864" cy="1752600"/>
          </a:xfrm>
        </p:spPr>
        <p:txBody>
          <a:bodyPr/>
          <a:lstStyle/>
          <a:p>
            <a:r>
              <a:rPr kumimoji="1" lang="en-US" altLang="zh-CN" sz="2800" dirty="0" smtClean="0"/>
              <a:t>Jie Tang</a:t>
            </a:r>
          </a:p>
          <a:p>
            <a:r>
              <a:rPr kumimoji="1" lang="en-US" altLang="zh-CN" sz="2400" dirty="0" smtClean="0"/>
              <a:t>Department of Computer Science and Technology</a:t>
            </a:r>
          </a:p>
          <a:p>
            <a:r>
              <a:rPr kumimoji="1" lang="en-US" altLang="zh-CN" sz="2400" dirty="0" smtClean="0"/>
              <a:t>Tsinghua University</a:t>
            </a:r>
            <a:endParaRPr kumimoji="1" lang="zh-CN" altLang="en-US" sz="2400" dirty="0"/>
          </a:p>
        </p:txBody>
      </p:sp>
      <p:sp>
        <p:nvSpPr>
          <p:cNvPr id="4" name="标题 3"/>
          <p:cNvSpPr>
            <a:spLocks noGrp="1"/>
          </p:cNvSpPr>
          <p:nvPr>
            <p:ph type="ctrTitle"/>
          </p:nvPr>
        </p:nvSpPr>
        <p:spPr>
          <a:xfrm>
            <a:off x="288032" y="2319015"/>
            <a:ext cx="9345488" cy="1470025"/>
          </a:xfrm>
        </p:spPr>
        <p:txBody>
          <a:bodyPr/>
          <a:lstStyle/>
          <a:p>
            <a:pPr>
              <a:spcBef>
                <a:spcPts val="1200"/>
              </a:spcBef>
            </a:pPr>
            <a:r>
              <a:rPr kumimoji="1" lang="en-US" altLang="zh-CN" sz="4400" b="1" dirty="0" smtClean="0"/>
              <a:t>Modeling Dynamic Social Networks</a:t>
            </a:r>
            <a:br>
              <a:rPr kumimoji="1" lang="en-US" altLang="zh-CN" sz="4400" b="1" dirty="0" smtClean="0"/>
            </a:br>
            <a:r>
              <a:rPr kumimoji="1" lang="en-US" altLang="zh-CN" sz="2800" dirty="0" smtClean="0"/>
              <a:t>—</a:t>
            </a:r>
            <a:r>
              <a:rPr kumimoji="1" lang="en-US" altLang="zh-CN" sz="3200" dirty="0" smtClean="0">
                <a:solidFill>
                  <a:srgbClr val="FF0000"/>
                </a:solidFill>
              </a:rPr>
              <a:t>Learning from users</a:t>
            </a:r>
            <a:r>
              <a:rPr kumimoji="1" lang="en-US" altLang="zh-CN" sz="3200" dirty="0" smtClean="0">
                <a:solidFill>
                  <a:schemeClr val="tx1"/>
                </a:solidFill>
              </a:rPr>
              <a:t>, and </a:t>
            </a:r>
            <a:r>
              <a:rPr kumimoji="1" lang="en-US" altLang="zh-CN" sz="3200" dirty="0" smtClean="0">
                <a:solidFill>
                  <a:srgbClr val="0000FF"/>
                </a:solidFill>
              </a:rPr>
              <a:t>Prediction</a:t>
            </a:r>
            <a:endParaRPr kumimoji="1" lang="zh-CN" altLang="en-US" sz="3200" dirty="0">
              <a:solidFill>
                <a:srgbClr val="008000"/>
              </a:solidFill>
            </a:endParaRPr>
          </a:p>
        </p:txBody>
      </p:sp>
    </p:spTree>
    <p:extLst>
      <p:ext uri="{BB962C8B-B14F-4D97-AF65-F5344CB8AC3E}">
        <p14:creationId xmlns:p14="http://schemas.microsoft.com/office/powerpoint/2010/main" val="4237636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66" y="152636"/>
            <a:ext cx="9363075" cy="792162"/>
          </a:xfrm>
        </p:spPr>
        <p:txBody>
          <a:bodyPr/>
          <a:lstStyle/>
          <a:p>
            <a:r>
              <a:rPr lang="zh-CN" altLang="en-US" sz="4400" b="1" dirty="0" smtClean="0">
                <a:latin typeface="黑体" pitchFamily="49" charset="-122"/>
                <a:ea typeface="黑体" pitchFamily="49" charset="-122"/>
              </a:rPr>
              <a:t>网络用户行为决策</a:t>
            </a:r>
            <a:endParaRPr lang="en-US" sz="4400" b="1" dirty="0">
              <a:latin typeface="黑体" pitchFamily="49" charset="-122"/>
              <a:ea typeface="黑体" pitchFamily="49" charset="-122"/>
            </a:endParaRPr>
          </a:p>
        </p:txBody>
      </p:sp>
      <p:sp>
        <p:nvSpPr>
          <p:cNvPr id="3" name="Content Placeholder 2"/>
          <p:cNvSpPr>
            <a:spLocks noGrp="1"/>
          </p:cNvSpPr>
          <p:nvPr>
            <p:ph idx="1"/>
          </p:nvPr>
        </p:nvSpPr>
        <p:spPr/>
        <p:txBody>
          <a:bodyPr/>
          <a:lstStyle/>
          <a:p>
            <a:r>
              <a:rPr lang="zh-CN" altLang="en-US" b="1" dirty="0" smtClean="0">
                <a:ea typeface="黑体" pitchFamily="49" charset="-122"/>
              </a:rPr>
              <a:t>基于三</a:t>
            </a:r>
            <a:r>
              <a:rPr lang="zh-CN" altLang="en-US" b="1" smtClean="0">
                <a:ea typeface="黑体" pitchFamily="49" charset="-122"/>
              </a:rPr>
              <a:t>角结构分析的精英用户成长</a:t>
            </a:r>
            <a:r>
              <a:rPr lang="zh-CN" altLang="en-US" b="1" dirty="0" smtClean="0">
                <a:ea typeface="黑体" pitchFamily="49" charset="-122"/>
              </a:rPr>
              <a:t>模式</a:t>
            </a:r>
            <a:endParaRPr lang="zh-CN" altLang="en-US" b="1" dirty="0">
              <a:ea typeface="黑体" pitchFamily="49" charset="-122"/>
            </a:endParaRPr>
          </a:p>
        </p:txBody>
      </p:sp>
      <p:pic>
        <p:nvPicPr>
          <p:cNvPr id="6" name="图片 5"/>
          <p:cNvPicPr/>
          <p:nvPr/>
        </p:nvPicPr>
        <p:blipFill rotWithShape="1">
          <a:blip r:embed="rId2" cstate="print">
            <a:extLst>
              <a:ext uri="{28A0092B-C50C-407E-A947-70E740481C1C}">
                <a14:useLocalDpi xmlns:a14="http://schemas.microsoft.com/office/drawing/2010/main" val="0"/>
              </a:ext>
            </a:extLst>
          </a:blip>
          <a:srcRect b="3606"/>
          <a:stretch/>
        </p:blipFill>
        <p:spPr bwMode="auto">
          <a:xfrm>
            <a:off x="3865612" y="3335004"/>
            <a:ext cx="1714500" cy="1122598"/>
          </a:xfrm>
          <a:prstGeom prst="rect">
            <a:avLst/>
          </a:prstGeom>
          <a:noFill/>
        </p:spPr>
      </p:pic>
      <p:pic>
        <p:nvPicPr>
          <p:cNvPr id="8" name="图片 7"/>
          <p:cNvPicPr/>
          <p:nvPr/>
        </p:nvPicPr>
        <p:blipFill rotWithShape="1">
          <a:blip r:embed="rId3" cstate="print">
            <a:extLst>
              <a:ext uri="{28A0092B-C50C-407E-A947-70E740481C1C}">
                <a14:useLocalDpi xmlns:a14="http://schemas.microsoft.com/office/drawing/2010/main" val="0"/>
              </a:ext>
            </a:extLst>
          </a:blip>
          <a:srcRect t="3256" r="1563" b="-3256"/>
          <a:stretch/>
        </p:blipFill>
        <p:spPr bwMode="auto">
          <a:xfrm>
            <a:off x="5881836" y="3399000"/>
            <a:ext cx="1485900" cy="1170305"/>
          </a:xfrm>
          <a:prstGeom prst="rect">
            <a:avLst/>
          </a:prstGeom>
          <a:noFill/>
        </p:spPr>
      </p:pic>
      <p:pic>
        <p:nvPicPr>
          <p:cNvPr id="9" name="图片 8"/>
          <p:cNvPicPr/>
          <p:nvPr/>
        </p:nvPicPr>
        <p:blipFill>
          <a:blip r:embed="rId4" cstate="print">
            <a:extLst>
              <a:ext uri="{28A0092B-C50C-407E-A947-70E740481C1C}">
                <a14:useLocalDpi xmlns:a14="http://schemas.microsoft.com/office/drawing/2010/main" val="0"/>
              </a:ext>
            </a:extLst>
          </a:blip>
          <a:srcRect l="7326" t="14760"/>
          <a:stretch>
            <a:fillRect/>
          </a:stretch>
        </p:blipFill>
        <p:spPr bwMode="auto">
          <a:xfrm>
            <a:off x="2065412" y="3388840"/>
            <a:ext cx="1647825" cy="1180465"/>
          </a:xfrm>
          <a:prstGeom prst="rect">
            <a:avLst/>
          </a:prstGeom>
          <a:noFill/>
        </p:spPr>
      </p:pic>
      <p:sp>
        <p:nvSpPr>
          <p:cNvPr id="5" name="TextBox 4"/>
          <p:cNvSpPr txBox="1"/>
          <p:nvPr/>
        </p:nvSpPr>
        <p:spPr>
          <a:xfrm>
            <a:off x="1712640" y="4149080"/>
            <a:ext cx="6624736" cy="2308324"/>
          </a:xfrm>
          <a:prstGeom prst="rect">
            <a:avLst/>
          </a:prstGeom>
          <a:noFill/>
        </p:spPr>
        <p:txBody>
          <a:bodyPr wrap="square" rtlCol="0">
            <a:spAutoFit/>
          </a:bodyPr>
          <a:lstStyle/>
          <a:p>
            <a:endParaRPr lang="en-US" altLang="zh-CN" sz="2400" dirty="0">
              <a:latin typeface="+mn-lt"/>
              <a:ea typeface="黑体" pitchFamily="49" charset="-122"/>
            </a:endParaRPr>
          </a:p>
          <a:p>
            <a:endParaRPr lang="en-US" altLang="zh-CN" sz="2400" dirty="0" smtClean="0">
              <a:latin typeface="+mn-lt"/>
              <a:ea typeface="黑体" pitchFamily="49" charset="-122"/>
            </a:endParaRPr>
          </a:p>
          <a:p>
            <a:r>
              <a:rPr lang="zh-CN" altLang="en-US" sz="2400" b="1" smtClean="0">
                <a:latin typeface="+mn-lt"/>
                <a:ea typeface="黑体" pitchFamily="49" charset="-122"/>
              </a:rPr>
              <a:t>模型假设：</a:t>
            </a:r>
            <a:endParaRPr lang="en-US" altLang="zh-CN" sz="2400" b="1" smtClean="0">
              <a:latin typeface="+mn-lt"/>
              <a:ea typeface="黑体" pitchFamily="49" charset="-122"/>
            </a:endParaRPr>
          </a:p>
          <a:p>
            <a:pPr lvl="1">
              <a:buFont typeface="Arial" pitchFamily="34" charset="0"/>
              <a:buChar char="−"/>
            </a:pPr>
            <a:r>
              <a:rPr lang="zh-CN" altLang="en-US" sz="2400" b="1" smtClean="0">
                <a:latin typeface="+mn-lt"/>
                <a:ea typeface="黑体" pitchFamily="49" charset="-122"/>
              </a:rPr>
              <a:t>成长阶段</a:t>
            </a:r>
            <a:r>
              <a:rPr lang="en-US" altLang="zh-CN" sz="2400" b="1" smtClean="0">
                <a:latin typeface="+mn-lt"/>
                <a:ea typeface="黑体" pitchFamily="49" charset="-122"/>
              </a:rPr>
              <a:t>1</a:t>
            </a:r>
            <a:r>
              <a:rPr lang="zh-CN" altLang="en-US" sz="2400" b="1" smtClean="0">
                <a:latin typeface="+mn-lt"/>
                <a:ea typeface="黑体" pitchFamily="49" charset="-122"/>
              </a:rPr>
              <a:t>：融入社区</a:t>
            </a:r>
            <a:endParaRPr lang="en-US" altLang="zh-CN" sz="2400" b="1" dirty="0" smtClean="0">
              <a:latin typeface="+mn-lt"/>
              <a:ea typeface="黑体" pitchFamily="49" charset="-122"/>
            </a:endParaRPr>
          </a:p>
          <a:p>
            <a:pPr lvl="1">
              <a:buFont typeface="Arial" pitchFamily="34" charset="0"/>
              <a:buChar char="−"/>
            </a:pPr>
            <a:r>
              <a:rPr lang="zh-CN" altLang="en-US" sz="2400" b="1" smtClean="0">
                <a:latin typeface="+mn-lt"/>
                <a:ea typeface="黑体" pitchFamily="49" charset="-122"/>
              </a:rPr>
              <a:t>成长阶段</a:t>
            </a:r>
            <a:r>
              <a:rPr lang="en-US" altLang="zh-CN" sz="2400" b="1" smtClean="0">
                <a:latin typeface="+mn-lt"/>
                <a:ea typeface="黑体" pitchFamily="49" charset="-122"/>
              </a:rPr>
              <a:t>2</a:t>
            </a:r>
            <a:r>
              <a:rPr lang="zh-CN" altLang="en-US" sz="2400" b="1" smtClean="0">
                <a:latin typeface="+mn-lt"/>
                <a:ea typeface="黑体" pitchFamily="49" charset="-122"/>
              </a:rPr>
              <a:t>：成长为精英用户</a:t>
            </a:r>
            <a:endParaRPr lang="en-US" altLang="zh-CN" sz="2400" b="1" smtClean="0">
              <a:latin typeface="+mn-lt"/>
              <a:ea typeface="黑体" pitchFamily="49" charset="-122"/>
            </a:endParaRPr>
          </a:p>
          <a:p>
            <a:pPr lvl="1">
              <a:buFont typeface="Arial" pitchFamily="34" charset="0"/>
              <a:buChar char="−"/>
            </a:pPr>
            <a:r>
              <a:rPr lang="zh-CN" altLang="en-US" sz="2400" b="1" smtClean="0">
                <a:latin typeface="+mn-lt"/>
                <a:ea typeface="黑体" pitchFamily="49" charset="-122"/>
              </a:rPr>
              <a:t>成长阶段</a:t>
            </a:r>
            <a:r>
              <a:rPr lang="en-US" altLang="zh-CN" sz="2400" b="1" smtClean="0">
                <a:latin typeface="+mn-lt"/>
                <a:ea typeface="黑体" pitchFamily="49" charset="-122"/>
              </a:rPr>
              <a:t>3</a:t>
            </a:r>
            <a:r>
              <a:rPr lang="zh-CN" altLang="en-US" sz="2400" b="1" smtClean="0">
                <a:latin typeface="+mn-lt"/>
                <a:ea typeface="黑体" pitchFamily="49" charset="-122"/>
              </a:rPr>
              <a:t>：结构洞用户</a:t>
            </a:r>
            <a:endParaRPr lang="en-US" altLang="zh-CN" sz="2400" b="1" smtClean="0">
              <a:latin typeface="+mn-lt"/>
              <a:ea typeface="黑体" pitchFamily="49" charset="-122"/>
            </a:endParaRPr>
          </a:p>
        </p:txBody>
      </p:sp>
      <p:sp>
        <p:nvSpPr>
          <p:cNvPr id="10" name="TextBox 9"/>
          <p:cNvSpPr txBox="1"/>
          <p:nvPr/>
        </p:nvSpPr>
        <p:spPr>
          <a:xfrm>
            <a:off x="1532620" y="1996391"/>
            <a:ext cx="6624736" cy="830997"/>
          </a:xfrm>
          <a:prstGeom prst="rect">
            <a:avLst/>
          </a:prstGeom>
          <a:noFill/>
        </p:spPr>
        <p:txBody>
          <a:bodyPr wrap="square" rtlCol="0">
            <a:spAutoFit/>
          </a:bodyPr>
          <a:lstStyle/>
          <a:p>
            <a:r>
              <a:rPr lang="zh-CN" altLang="en-US" sz="2400" dirty="0">
                <a:latin typeface="+mn-lt"/>
                <a:ea typeface="黑体" pitchFamily="49" charset="-122"/>
              </a:rPr>
              <a:t>三角结构包含一个目标用户和两个非目标用户，</a:t>
            </a:r>
            <a:r>
              <a:rPr lang="zh-CN" altLang="en-US" sz="2400" b="1" dirty="0">
                <a:latin typeface="+mn-lt"/>
                <a:ea typeface="黑体" pitchFamily="49" charset="-122"/>
              </a:rPr>
              <a:t>基于非目标用户</a:t>
            </a:r>
            <a:r>
              <a:rPr lang="zh-CN" altLang="en-US" sz="2400" b="1">
                <a:latin typeface="+mn-lt"/>
                <a:ea typeface="黑体" pitchFamily="49" charset="-122"/>
              </a:rPr>
              <a:t>的</a:t>
            </a:r>
            <a:r>
              <a:rPr lang="zh-CN" altLang="en-US" sz="2400" b="1" smtClean="0">
                <a:latin typeface="+mn-lt"/>
                <a:ea typeface="黑体" pitchFamily="49" charset="-122"/>
              </a:rPr>
              <a:t>组成</a:t>
            </a:r>
            <a:endParaRPr lang="zh-CN" altLang="en-US" sz="2400" dirty="0">
              <a:latin typeface="+mn-lt"/>
              <a:ea typeface="黑体" pitchFamily="49" charset="-122"/>
            </a:endParaRPr>
          </a:p>
        </p:txBody>
      </p:sp>
    </p:spTree>
    <p:extLst>
      <p:ext uri="{BB962C8B-B14F-4D97-AF65-F5344CB8AC3E}">
        <p14:creationId xmlns:p14="http://schemas.microsoft.com/office/powerpoint/2010/main" val="998855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latin typeface="黑体" pitchFamily="49" charset="-122"/>
                <a:ea typeface="黑体" pitchFamily="49" charset="-122"/>
              </a:rPr>
              <a:t>基于博弈论的用户行为决策建模</a:t>
            </a:r>
            <a:endParaRPr lang="en-US" sz="2800" dirty="0"/>
          </a:p>
        </p:txBody>
      </p:sp>
      <p:sp>
        <p:nvSpPr>
          <p:cNvPr id="3" name="Content Placeholder 2"/>
          <p:cNvSpPr>
            <a:spLocks noGrp="1"/>
          </p:cNvSpPr>
          <p:nvPr>
            <p:ph idx="1"/>
          </p:nvPr>
        </p:nvSpPr>
        <p:spPr/>
        <p:txBody>
          <a:bodyPr/>
          <a:lstStyle/>
          <a:p>
            <a:r>
              <a:rPr lang="en-US" dirty="0" smtClean="0"/>
              <a:t>Example: a game theory model on </a:t>
            </a:r>
            <a:r>
              <a:rPr lang="en-US" dirty="0" err="1" smtClean="0"/>
              <a:t>Weibo</a:t>
            </a:r>
            <a:r>
              <a:rPr lang="en-US" dirty="0" smtClean="0"/>
              <a:t>.</a:t>
            </a:r>
          </a:p>
          <a:p>
            <a:pPr lvl="1"/>
            <a:r>
              <a:rPr lang="en-US" dirty="0" smtClean="0"/>
              <a:t>Strategy: whether to follow a user or not;</a:t>
            </a:r>
          </a:p>
          <a:p>
            <a:pPr lvl="1"/>
            <a:r>
              <a:rPr lang="en-US" dirty="0" smtClean="0"/>
              <a:t>Payoff: </a:t>
            </a:r>
          </a:p>
          <a:p>
            <a:pPr lvl="1"/>
            <a:endParaRPr lang="en-US" dirty="0"/>
          </a:p>
          <a:p>
            <a:pPr lvl="1"/>
            <a:endParaRPr lang="en-US" dirty="0" smtClean="0"/>
          </a:p>
          <a:p>
            <a:pPr lvl="1"/>
            <a:endParaRPr lang="en-US" dirty="0" smtClean="0"/>
          </a:p>
          <a:p>
            <a:pPr lvl="1"/>
            <a:endParaRPr lang="en-US" dirty="0" smtClean="0"/>
          </a:p>
          <a:p>
            <a:pPr lvl="1"/>
            <a:endParaRPr lang="en-US" dirty="0" smtClean="0"/>
          </a:p>
          <a:p>
            <a:pPr lvl="1"/>
            <a:r>
              <a:rPr lang="en-US" dirty="0" smtClean="0"/>
              <a:t>The model has a pure strategy Nash Equilibrium </a:t>
            </a:r>
          </a:p>
        </p:txBody>
      </p:sp>
      <p:graphicFrame>
        <p:nvGraphicFramePr>
          <p:cNvPr id="7" name="Object 6"/>
          <p:cNvGraphicFramePr>
            <a:graphicFrameLocks noChangeAspect="1"/>
          </p:cNvGraphicFramePr>
          <p:nvPr>
            <p:extLst>
              <p:ext uri="{D42A27DB-BD31-4B8C-83A1-F6EECF244321}">
                <p14:modId xmlns:p14="http://schemas.microsoft.com/office/powerpoint/2010/main" val="1874864446"/>
              </p:ext>
            </p:extLst>
          </p:nvPr>
        </p:nvGraphicFramePr>
        <p:xfrm>
          <a:off x="1568450" y="3175000"/>
          <a:ext cx="10613572" cy="635000"/>
        </p:xfrm>
        <a:graphic>
          <a:graphicData uri="http://schemas.openxmlformats.org/presentationml/2006/ole">
            <mc:AlternateContent xmlns:mc="http://schemas.openxmlformats.org/markup-compatibility/2006">
              <mc:Choice xmlns:v="urn:schemas-microsoft-com:vml" Requires="v">
                <p:oleObj spid="_x0000_s15408" name="Document" r:id="rId4" imgW="5486400" imgH="355600" progId="Word.Document.12">
                  <p:link updateAutomatic="1"/>
                </p:oleObj>
              </mc:Choice>
              <mc:Fallback>
                <p:oleObj name="Document" r:id="rId4" imgW="5486400" imgH="355600" progId="Word.Document.12">
                  <p:link updateAutomatic="1"/>
                  <p:pic>
                    <p:nvPicPr>
                      <p:cNvPr id="0" name=""/>
                      <p:cNvPicPr/>
                      <p:nvPr/>
                    </p:nvPicPr>
                    <p:blipFill>
                      <a:blip r:embed="rId5"/>
                      <a:stretch>
                        <a:fillRect/>
                      </a:stretch>
                    </p:blipFill>
                    <p:spPr>
                      <a:xfrm>
                        <a:off x="1568450" y="3175000"/>
                        <a:ext cx="10613572" cy="635000"/>
                      </a:xfrm>
                      <a:prstGeom prst="rect">
                        <a:avLst/>
                      </a:prstGeom>
                    </p:spPr>
                  </p:pic>
                </p:oleObj>
              </mc:Fallback>
            </mc:AlternateContent>
          </a:graphicData>
        </a:graphic>
      </p:graphicFrame>
      <p:sp>
        <p:nvSpPr>
          <p:cNvPr id="10" name="矩形 7"/>
          <p:cNvSpPr/>
          <p:nvPr/>
        </p:nvSpPr>
        <p:spPr>
          <a:xfrm>
            <a:off x="1320800" y="4038600"/>
            <a:ext cx="2806700" cy="1219200"/>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latin typeface="Arial" pitchFamily="34" charset="0"/>
                <a:cs typeface="Arial" pitchFamily="34" charset="0"/>
              </a:rPr>
              <a:t>The frequency of a user to follow someone</a:t>
            </a:r>
          </a:p>
        </p:txBody>
      </p:sp>
      <p:cxnSp>
        <p:nvCxnSpPr>
          <p:cNvPr id="12" name="Straight Arrow Connector 11"/>
          <p:cNvCxnSpPr/>
          <p:nvPr/>
        </p:nvCxnSpPr>
        <p:spPr>
          <a:xfrm flipV="1">
            <a:off x="2559050" y="3505200"/>
            <a:ext cx="0" cy="533400"/>
          </a:xfrm>
          <a:prstGeom prst="straightConnector1">
            <a:avLst/>
          </a:prstGeom>
          <a:ln w="12700" cmpd="sng">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矩形 7"/>
          <p:cNvSpPr/>
          <p:nvPr/>
        </p:nvSpPr>
        <p:spPr>
          <a:xfrm>
            <a:off x="2641600" y="2362200"/>
            <a:ext cx="2311400" cy="685800"/>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latin typeface="Arial" pitchFamily="34" charset="0"/>
                <a:cs typeface="Arial" pitchFamily="34" charset="0"/>
              </a:rPr>
              <a:t>The value of a user</a:t>
            </a:r>
          </a:p>
        </p:txBody>
      </p:sp>
      <p:cxnSp>
        <p:nvCxnSpPr>
          <p:cNvPr id="18" name="Straight Arrow Connector 17"/>
          <p:cNvCxnSpPr>
            <a:stCxn id="15" idx="2"/>
          </p:cNvCxnSpPr>
          <p:nvPr/>
        </p:nvCxnSpPr>
        <p:spPr>
          <a:xfrm flipH="1">
            <a:off x="3632200" y="3048000"/>
            <a:ext cx="165100" cy="228600"/>
          </a:xfrm>
          <a:prstGeom prst="straightConnector1">
            <a:avLst/>
          </a:prstGeom>
          <a:ln w="12700" cmpd="sng">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5" name="矩形 7"/>
          <p:cNvSpPr/>
          <p:nvPr/>
        </p:nvSpPr>
        <p:spPr>
          <a:xfrm>
            <a:off x="4457700" y="4038600"/>
            <a:ext cx="3797300" cy="1066800"/>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latin typeface="Arial" pitchFamily="34" charset="0"/>
                <a:cs typeface="Arial" pitchFamily="34" charset="0"/>
              </a:rPr>
              <a:t>The cost of following a user</a:t>
            </a:r>
          </a:p>
        </p:txBody>
      </p:sp>
      <p:cxnSp>
        <p:nvCxnSpPr>
          <p:cNvPr id="26" name="Straight Arrow Connector 25"/>
          <p:cNvCxnSpPr/>
          <p:nvPr/>
        </p:nvCxnSpPr>
        <p:spPr>
          <a:xfrm flipV="1">
            <a:off x="4870450" y="3505200"/>
            <a:ext cx="0" cy="533400"/>
          </a:xfrm>
          <a:prstGeom prst="straightConnector1">
            <a:avLst/>
          </a:prstGeom>
          <a:ln w="12700" cmpd="sng">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7" name="矩形 7"/>
          <p:cNvSpPr/>
          <p:nvPr/>
        </p:nvSpPr>
        <p:spPr>
          <a:xfrm>
            <a:off x="5861050" y="2362200"/>
            <a:ext cx="3549650" cy="685800"/>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latin typeface="Arial" pitchFamily="34" charset="0"/>
                <a:cs typeface="Arial" pitchFamily="34" charset="0"/>
              </a:rPr>
              <a:t>The density of v’s ego network</a:t>
            </a:r>
          </a:p>
        </p:txBody>
      </p:sp>
      <p:cxnSp>
        <p:nvCxnSpPr>
          <p:cNvPr id="32" name="Straight Arrow Connector 31"/>
          <p:cNvCxnSpPr>
            <a:stCxn id="27" idx="2"/>
          </p:cNvCxnSpPr>
          <p:nvPr/>
        </p:nvCxnSpPr>
        <p:spPr>
          <a:xfrm flipH="1">
            <a:off x="7512050" y="3048000"/>
            <a:ext cx="123825" cy="228600"/>
          </a:xfrm>
          <a:prstGeom prst="straightConnector1">
            <a:avLst/>
          </a:prstGeom>
          <a:ln w="12700" cmpd="sng">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80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smtClean="0">
                <a:latin typeface="黑体" pitchFamily="49" charset="-122"/>
                <a:ea typeface="黑体" pitchFamily="49" charset="-122"/>
              </a:rPr>
              <a:t>测试案例</a:t>
            </a:r>
            <a:endParaRPr lang="zh-CN" altLang="en-US" sz="4400" b="1" dirty="0">
              <a:latin typeface="黑体" pitchFamily="49" charset="-122"/>
              <a:ea typeface="黑体" pitchFamily="49" charset="-122"/>
            </a:endParaRPr>
          </a:p>
        </p:txBody>
      </p:sp>
      <p:sp>
        <p:nvSpPr>
          <p:cNvPr id="3" name="内容占位符 2"/>
          <p:cNvSpPr>
            <a:spLocks noGrp="1"/>
          </p:cNvSpPr>
          <p:nvPr>
            <p:ph idx="1"/>
          </p:nvPr>
        </p:nvSpPr>
        <p:spPr>
          <a:xfrm>
            <a:off x="495300" y="3717033"/>
            <a:ext cx="8915400" cy="2409131"/>
          </a:xfrm>
        </p:spPr>
        <p:txBody>
          <a:bodyPr>
            <a:normAutofit/>
          </a:bodyPr>
          <a:lstStyle/>
          <a:p>
            <a:r>
              <a:rPr lang="zh-CN" altLang="en-US" b="1" dirty="0" smtClean="0">
                <a:latin typeface="黑体" pitchFamily="49" charset="-122"/>
                <a:ea typeface="黑体" pitchFamily="49" charset="-122"/>
              </a:rPr>
              <a:t>在新浪微博上建立一个</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机器人</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rPr>
              <a:t>用户</a:t>
            </a:r>
            <a:endParaRPr lang="en-US" altLang="zh-CN" b="1" dirty="0" smtClean="0">
              <a:latin typeface="黑体" pitchFamily="49" charset="-122"/>
              <a:ea typeface="黑体" pitchFamily="49" charset="-122"/>
            </a:endParaRPr>
          </a:p>
          <a:p>
            <a:r>
              <a:rPr lang="zh-CN" altLang="en-US" b="1" dirty="0" smtClean="0">
                <a:latin typeface="黑体" pitchFamily="49" charset="-122"/>
                <a:ea typeface="黑体" pitchFamily="49" charset="-122"/>
              </a:rPr>
              <a:t>采用上述模型自动关注、发送、及转发微博</a:t>
            </a:r>
            <a:endParaRPr lang="en-US" altLang="zh-CN" b="1" dirty="0" smtClean="0">
              <a:latin typeface="黑体" pitchFamily="49" charset="-122"/>
              <a:ea typeface="黑体" pitchFamily="49" charset="-122"/>
            </a:endParaRPr>
          </a:p>
          <a:p>
            <a:r>
              <a:rPr lang="zh-CN" altLang="en-US" b="1" dirty="0" smtClean="0">
                <a:latin typeface="黑体" pitchFamily="49" charset="-122"/>
                <a:ea typeface="黑体" pitchFamily="49" charset="-122"/>
              </a:rPr>
              <a:t>现</a:t>
            </a:r>
            <a:r>
              <a:rPr lang="zh-CN" altLang="en-US" b="1" smtClean="0">
                <a:latin typeface="黑体" pitchFamily="49" charset="-122"/>
                <a:ea typeface="黑体" pitchFamily="49" charset="-122"/>
              </a:rPr>
              <a:t>吸引粉丝千人</a:t>
            </a:r>
            <a:endParaRPr lang="en-US" altLang="zh-CN" b="1" dirty="0" smtClean="0">
              <a:latin typeface="黑体" pitchFamily="49" charset="-122"/>
              <a:ea typeface="黑体" pitchFamily="49" charset="-122"/>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87" y="1504143"/>
            <a:ext cx="9961888" cy="178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563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848545" y="3350991"/>
            <a:ext cx="654632" cy="709185"/>
          </a:xfrm>
          <a:prstGeom prst="rect">
            <a:avLst/>
          </a:prstGeom>
        </p:spPr>
      </p:pic>
      <p:sp>
        <p:nvSpPr>
          <p:cNvPr id="5" name="右箭头 16"/>
          <p:cNvSpPr/>
          <p:nvPr/>
        </p:nvSpPr>
        <p:spPr>
          <a:xfrm>
            <a:off x="1928665" y="3567015"/>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2" cstate="print"/>
          <a:stretch>
            <a:fillRect/>
          </a:stretch>
        </p:blipFill>
        <p:spPr>
          <a:xfrm>
            <a:off x="3107624" y="3314987"/>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514393" y="3314987"/>
            <a:ext cx="654632" cy="709185"/>
          </a:xfrm>
          <a:prstGeom prst="rect">
            <a:avLst/>
          </a:prstGeom>
        </p:spPr>
      </p:pic>
      <p:cxnSp>
        <p:nvCxnSpPr>
          <p:cNvPr id="9" name="直接连接符 35"/>
          <p:cNvCxnSpPr/>
          <p:nvPr/>
        </p:nvCxnSpPr>
        <p:spPr>
          <a:xfrm flipH="1">
            <a:off x="3758309" y="3747035"/>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457057" y="3567015"/>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2" cstate="print"/>
          <a:stretch>
            <a:fillRect/>
          </a:stretch>
        </p:blipFill>
        <p:spPr>
          <a:xfrm>
            <a:off x="7509285" y="3212976"/>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6897217" y="2444890"/>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697417" y="2702919"/>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661413" y="3711031"/>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581293" y="4149080"/>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645189" y="3969060"/>
            <a:ext cx="504056" cy="546061"/>
          </a:xfrm>
          <a:prstGeom prst="rect">
            <a:avLst/>
          </a:prstGeom>
        </p:spPr>
      </p:pic>
      <p:cxnSp>
        <p:nvCxnSpPr>
          <p:cNvPr id="20" name="直接连接符 7"/>
          <p:cNvCxnSpPr/>
          <p:nvPr/>
        </p:nvCxnSpPr>
        <p:spPr>
          <a:xfrm>
            <a:off x="7293261" y="2990951"/>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121353" y="3242980"/>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473281" y="2810931"/>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121353" y="3855047"/>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085349" y="4149080"/>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7833321" y="3922161"/>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077237" y="3897052"/>
            <a:ext cx="468052" cy="252026"/>
          </a:xfrm>
          <a:prstGeom prst="line">
            <a:avLst/>
          </a:prstGeom>
          <a:noFill/>
          <a:ln w="19050" cap="flat" cmpd="sng" algn="ctr">
            <a:solidFill>
              <a:schemeClr val="tx1"/>
            </a:solidFill>
            <a:prstDash val="solid"/>
          </a:ln>
          <a:effectLst/>
        </p:spPr>
      </p:cxnSp>
      <p:sp>
        <p:nvSpPr>
          <p:cNvPr id="42" name="矩形 41"/>
          <p:cNvSpPr/>
          <p:nvPr/>
        </p:nvSpPr>
        <p:spPr>
          <a:xfrm>
            <a:off x="3470277" y="3206975"/>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285149" y="3386995"/>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524508" y="1916832"/>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279833" y="1916832"/>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Social Tie</a:t>
            </a:r>
            <a:endParaRPr kumimoji="1" lang="zh-CN" altLang="en-US" sz="2400" dirty="0">
              <a:solidFill>
                <a:srgbClr val="FF0000"/>
              </a:solidFill>
            </a:endParaRPr>
          </a:p>
        </p:txBody>
      </p:sp>
      <p:sp>
        <p:nvSpPr>
          <p:cNvPr id="46" name="矩形 45"/>
          <p:cNvSpPr/>
          <p:nvPr/>
        </p:nvSpPr>
        <p:spPr>
          <a:xfrm>
            <a:off x="6789205" y="1916832"/>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endParaRPr kumimoji="1" lang="zh-CN" altLang="en-US" sz="2400" dirty="0">
              <a:solidFill>
                <a:srgbClr val="FF0000"/>
              </a:solidFill>
            </a:endParaRPr>
          </a:p>
        </p:txBody>
      </p:sp>
      <p:cxnSp>
        <p:nvCxnSpPr>
          <p:cNvPr id="8" name="曲线连接符 7"/>
          <p:cNvCxnSpPr>
            <a:stCxn id="6" idx="2"/>
            <a:endCxn id="7" idx="2"/>
          </p:cNvCxnSpPr>
          <p:nvPr/>
        </p:nvCxnSpPr>
        <p:spPr>
          <a:xfrm rot="16200000" flipH="1">
            <a:off x="4138324" y="3320787"/>
            <a:ext cx="12700" cy="1406769"/>
          </a:xfrm>
          <a:prstGeom prst="curvedConnector3">
            <a:avLst>
              <a:gd name="adj1" fmla="val 2493110"/>
            </a:avLst>
          </a:prstGeom>
          <a:ln w="38100" cmpd="sng">
            <a:solidFill>
              <a:srgbClr val="0000FF"/>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470277" y="3891051"/>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rgbClr val="0000FF"/>
                </a:solidFill>
              </a:rPr>
              <a:t>Influence</a:t>
            </a:r>
            <a:endParaRPr kumimoji="1" lang="zh-CN" altLang="en-US" sz="1800" dirty="0">
              <a:solidFill>
                <a:srgbClr val="0000FF"/>
              </a:solidFill>
            </a:endParaRPr>
          </a:p>
        </p:txBody>
      </p:sp>
      <p:sp>
        <p:nvSpPr>
          <p:cNvPr id="36" name="矩形 35"/>
          <p:cNvSpPr/>
          <p:nvPr/>
        </p:nvSpPr>
        <p:spPr>
          <a:xfrm>
            <a:off x="812541" y="4869160"/>
            <a:ext cx="165618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Emotion</a:t>
            </a:r>
          </a:p>
          <a:p>
            <a:r>
              <a:rPr kumimoji="1" lang="en-US" altLang="zh-CN" sz="1800" dirty="0" smtClean="0">
                <a:solidFill>
                  <a:schemeClr val="tx1"/>
                </a:solidFill>
              </a:rPr>
              <a:t>- Demographics</a:t>
            </a:r>
          </a:p>
        </p:txBody>
      </p:sp>
      <p:sp>
        <p:nvSpPr>
          <p:cNvPr id="52" name="矩形 51"/>
          <p:cNvSpPr/>
          <p:nvPr/>
        </p:nvSpPr>
        <p:spPr>
          <a:xfrm>
            <a:off x="3368824" y="4869160"/>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Influence</a:t>
            </a:r>
          </a:p>
          <a:p>
            <a:r>
              <a:rPr kumimoji="1" lang="en-US" altLang="zh-CN" sz="1800" dirty="0" smtClean="0">
                <a:solidFill>
                  <a:schemeClr val="tx1"/>
                </a:solidFill>
              </a:rPr>
              <a:t>- Conformity</a:t>
            </a:r>
          </a:p>
        </p:txBody>
      </p:sp>
      <p:sp>
        <p:nvSpPr>
          <p:cNvPr id="38" name="矩形 37"/>
          <p:cNvSpPr/>
          <p:nvPr/>
        </p:nvSpPr>
        <p:spPr>
          <a:xfrm>
            <a:off x="6429165" y="4869160"/>
            <a:ext cx="3060340"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rgbClr val="000000"/>
                </a:solidFill>
              </a:rPr>
              <a:t>- Learning from users</a:t>
            </a:r>
          </a:p>
          <a:p>
            <a:r>
              <a:rPr kumimoji="1" lang="en-US" altLang="zh-CN" sz="1800" dirty="0" smtClean="0">
                <a:solidFill>
                  <a:schemeClr val="tx1"/>
                </a:solidFill>
              </a:rPr>
              <a:t>- Learning in social streaming</a:t>
            </a:r>
          </a:p>
        </p:txBody>
      </p:sp>
      <p:sp>
        <p:nvSpPr>
          <p:cNvPr id="3" name="矩形 2"/>
          <p:cNvSpPr/>
          <p:nvPr/>
        </p:nvSpPr>
        <p:spPr>
          <a:xfrm>
            <a:off x="200472" y="1376772"/>
            <a:ext cx="2880320" cy="4932548"/>
          </a:xfrm>
          <a:prstGeom prst="rect">
            <a:avLst/>
          </a:prstGeom>
          <a:solidFill>
            <a:schemeClr val="bg1">
              <a:lumMod val="5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720902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Interaction between individuals</a:t>
            </a:r>
            <a:endParaRPr kumimoji="1" lang="zh-CN" altLang="en-US" dirty="0"/>
          </a:p>
        </p:txBody>
      </p:sp>
      <p:cxnSp>
        <p:nvCxnSpPr>
          <p:cNvPr id="4" name="Straight Connector 135"/>
          <p:cNvCxnSpPr>
            <a:stCxn id="22" idx="3"/>
            <a:endCxn id="23" idx="1"/>
          </p:cNvCxnSpPr>
          <p:nvPr/>
        </p:nvCxnSpPr>
        <p:spPr>
          <a:xfrm>
            <a:off x="2562670" y="2343538"/>
            <a:ext cx="279361" cy="57761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Connector 137"/>
          <p:cNvCxnSpPr>
            <a:stCxn id="21" idx="0"/>
            <a:endCxn id="22" idx="2"/>
          </p:cNvCxnSpPr>
          <p:nvPr/>
        </p:nvCxnSpPr>
        <p:spPr>
          <a:xfrm flipV="1">
            <a:off x="1985760" y="2495121"/>
            <a:ext cx="411784" cy="17779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141"/>
          <p:cNvCxnSpPr>
            <a:stCxn id="23" idx="3"/>
            <a:endCxn id="24" idx="1"/>
          </p:cNvCxnSpPr>
          <p:nvPr/>
        </p:nvCxnSpPr>
        <p:spPr>
          <a:xfrm>
            <a:off x="3172268" y="2921154"/>
            <a:ext cx="660361"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142"/>
          <p:cNvCxnSpPr>
            <a:stCxn id="23" idx="0"/>
            <a:endCxn id="25" idx="2"/>
          </p:cNvCxnSpPr>
          <p:nvPr/>
        </p:nvCxnSpPr>
        <p:spPr>
          <a:xfrm flipV="1">
            <a:off x="3007144" y="2386937"/>
            <a:ext cx="381000" cy="35953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2" cstate="print"/>
          <a:srcRect/>
          <a:stretch>
            <a:fillRect/>
          </a:stretch>
        </p:blipFill>
        <p:spPr bwMode="auto">
          <a:xfrm>
            <a:off x="1701882" y="4481777"/>
            <a:ext cx="479782" cy="442875"/>
          </a:xfrm>
          <a:prstGeom prst="rect">
            <a:avLst/>
          </a:prstGeom>
          <a:noFill/>
          <a:ln w="9525">
            <a:noFill/>
            <a:miter lim="800000"/>
            <a:headEnd/>
            <a:tailEnd/>
          </a:ln>
        </p:spPr>
      </p:pic>
      <p:cxnSp>
        <p:nvCxnSpPr>
          <p:cNvPr id="9" name="Straight Arrow Connector 148"/>
          <p:cNvCxnSpPr>
            <a:stCxn id="8" idx="0"/>
            <a:endCxn id="21" idx="2"/>
          </p:cNvCxnSpPr>
          <p:nvPr/>
        </p:nvCxnSpPr>
        <p:spPr>
          <a:xfrm flipV="1">
            <a:off x="1941772" y="2999177"/>
            <a:ext cx="43988" cy="14825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2" cstate="print"/>
          <a:srcRect/>
          <a:stretch>
            <a:fillRect/>
          </a:stretch>
        </p:blipFill>
        <p:spPr bwMode="auto">
          <a:xfrm>
            <a:off x="2638863" y="4176977"/>
            <a:ext cx="479782" cy="442875"/>
          </a:xfrm>
          <a:prstGeom prst="rect">
            <a:avLst/>
          </a:prstGeom>
          <a:noFill/>
          <a:ln w="9525">
            <a:noFill/>
            <a:miter lim="800000"/>
            <a:headEnd/>
            <a:tailEnd/>
          </a:ln>
        </p:spPr>
      </p:pic>
      <p:cxnSp>
        <p:nvCxnSpPr>
          <p:cNvPr id="11" name="Straight Arrow Connector 152"/>
          <p:cNvCxnSpPr>
            <a:stCxn id="10" idx="0"/>
            <a:endCxn id="21" idx="2"/>
          </p:cNvCxnSpPr>
          <p:nvPr/>
        </p:nvCxnSpPr>
        <p:spPr>
          <a:xfrm flipH="1" flipV="1">
            <a:off x="1985760" y="2999177"/>
            <a:ext cx="892994" cy="11777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53"/>
          <p:cNvCxnSpPr>
            <a:stCxn id="10" idx="0"/>
            <a:endCxn id="23" idx="2"/>
          </p:cNvCxnSpPr>
          <p:nvPr/>
        </p:nvCxnSpPr>
        <p:spPr>
          <a:xfrm flipV="1">
            <a:off x="2878754" y="3072737"/>
            <a:ext cx="128390" cy="110422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2" cstate="print"/>
          <a:srcRect/>
          <a:stretch>
            <a:fillRect/>
          </a:stretch>
        </p:blipFill>
        <p:spPr bwMode="auto">
          <a:xfrm>
            <a:off x="3911681" y="4408215"/>
            <a:ext cx="479782" cy="442875"/>
          </a:xfrm>
          <a:prstGeom prst="rect">
            <a:avLst/>
          </a:prstGeom>
          <a:noFill/>
          <a:ln w="9525">
            <a:noFill/>
            <a:miter lim="800000"/>
            <a:headEnd/>
            <a:tailEnd/>
          </a:ln>
        </p:spPr>
      </p:pic>
      <p:cxnSp>
        <p:nvCxnSpPr>
          <p:cNvPr id="14" name="Straight Arrow Connector 155"/>
          <p:cNvCxnSpPr>
            <a:stCxn id="13" idx="0"/>
            <a:endCxn id="24" idx="2"/>
          </p:cNvCxnSpPr>
          <p:nvPr/>
        </p:nvCxnSpPr>
        <p:spPr>
          <a:xfrm flipH="1" flipV="1">
            <a:off x="3997750" y="3072737"/>
            <a:ext cx="153828" cy="133546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cstate="print"/>
          <a:srcRect/>
          <a:stretch>
            <a:fillRect/>
          </a:stretch>
        </p:blipFill>
        <p:spPr bwMode="auto">
          <a:xfrm>
            <a:off x="2997281" y="4710377"/>
            <a:ext cx="479782" cy="442875"/>
          </a:xfrm>
          <a:prstGeom prst="rect">
            <a:avLst/>
          </a:prstGeom>
          <a:noFill/>
          <a:ln w="9525">
            <a:noFill/>
            <a:miter lim="800000"/>
            <a:headEnd/>
            <a:tailEnd/>
          </a:ln>
        </p:spPr>
      </p:pic>
      <p:cxnSp>
        <p:nvCxnSpPr>
          <p:cNvPr id="16" name="Straight Connector 170"/>
          <p:cNvCxnSpPr>
            <a:stCxn id="10" idx="3"/>
            <a:endCxn id="13" idx="1"/>
          </p:cNvCxnSpPr>
          <p:nvPr/>
        </p:nvCxnSpPr>
        <p:spPr>
          <a:xfrm>
            <a:off x="3118652" y="4398397"/>
            <a:ext cx="793036" cy="231238"/>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7" name="Straight Connector 171"/>
          <p:cNvCxnSpPr>
            <a:stCxn id="8" idx="3"/>
            <a:endCxn id="15" idx="1"/>
          </p:cNvCxnSpPr>
          <p:nvPr/>
        </p:nvCxnSpPr>
        <p:spPr>
          <a:xfrm>
            <a:off x="2181663" y="4703197"/>
            <a:ext cx="815618" cy="2286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8" name="Straight Connector 174"/>
          <p:cNvCxnSpPr>
            <a:stCxn id="8" idx="3"/>
            <a:endCxn id="10" idx="1"/>
          </p:cNvCxnSpPr>
          <p:nvPr/>
        </p:nvCxnSpPr>
        <p:spPr>
          <a:xfrm flipV="1">
            <a:off x="2181663" y="4398397"/>
            <a:ext cx="457200" cy="3048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9" name="Straight Connector 177"/>
          <p:cNvCxnSpPr>
            <a:stCxn id="15" idx="3"/>
            <a:endCxn id="13" idx="1"/>
          </p:cNvCxnSpPr>
          <p:nvPr/>
        </p:nvCxnSpPr>
        <p:spPr>
          <a:xfrm flipV="1">
            <a:off x="3477063" y="4629635"/>
            <a:ext cx="434618" cy="302162"/>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86"/>
          <p:cNvCxnSpPr>
            <a:stCxn id="15" idx="0"/>
            <a:endCxn id="24" idx="2"/>
          </p:cNvCxnSpPr>
          <p:nvPr/>
        </p:nvCxnSpPr>
        <p:spPr>
          <a:xfrm flipV="1">
            <a:off x="3237172" y="3072737"/>
            <a:ext cx="760572" cy="163762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流程图: 文档 34"/>
          <p:cNvSpPr/>
          <p:nvPr/>
        </p:nvSpPr>
        <p:spPr>
          <a:xfrm>
            <a:off x="1820645" y="2672931"/>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文档 36"/>
          <p:cNvSpPr/>
          <p:nvPr/>
        </p:nvSpPr>
        <p:spPr>
          <a:xfrm>
            <a:off x="2232424" y="216887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文档 37"/>
          <p:cNvSpPr/>
          <p:nvPr/>
        </p:nvSpPr>
        <p:spPr>
          <a:xfrm>
            <a:off x="2842029" y="2746491"/>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文档 38"/>
          <p:cNvSpPr/>
          <p:nvPr/>
        </p:nvSpPr>
        <p:spPr>
          <a:xfrm>
            <a:off x="3832629" y="2746491"/>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文档 39"/>
          <p:cNvSpPr/>
          <p:nvPr/>
        </p:nvSpPr>
        <p:spPr>
          <a:xfrm>
            <a:off x="3223024" y="2060691"/>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352591" y="4086434"/>
            <a:ext cx="3343672" cy="1219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352591" y="2029034"/>
            <a:ext cx="3343672" cy="1219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Straight Connector 142"/>
          <p:cNvCxnSpPr>
            <a:stCxn id="24" idx="0"/>
            <a:endCxn id="25" idx="2"/>
          </p:cNvCxnSpPr>
          <p:nvPr/>
        </p:nvCxnSpPr>
        <p:spPr>
          <a:xfrm flipH="1" flipV="1">
            <a:off x="3388144" y="2386937"/>
            <a:ext cx="609600" cy="35953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748635" y="2852934"/>
            <a:ext cx="283940" cy="277274"/>
          </a:xfrm>
          <a:prstGeom prst="rect">
            <a:avLst/>
          </a:prstGeom>
          <a:solidFill>
            <a:srgbClr val="FFCC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180"/>
          <p:cNvSpPr/>
          <p:nvPr/>
        </p:nvSpPr>
        <p:spPr>
          <a:xfrm>
            <a:off x="5781092" y="2672916"/>
            <a:ext cx="3096344" cy="154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0000CC"/>
                </a:solidFill>
                <a:ea typeface="黑体" pitchFamily="49" charset="-122"/>
              </a:rPr>
              <a:t>How do people influence each other?</a:t>
            </a:r>
            <a:endParaRPr lang="zh-CN" altLang="en-US" sz="2800" b="1" dirty="0" smtClean="0">
              <a:solidFill>
                <a:srgbClr val="0000CC"/>
              </a:solidFill>
              <a:ea typeface="黑体" pitchFamily="49" charset="-122"/>
            </a:endParaRPr>
          </a:p>
        </p:txBody>
      </p:sp>
      <p:cxnSp>
        <p:nvCxnSpPr>
          <p:cNvPr id="32" name="直线箭头连接符 31"/>
          <p:cNvCxnSpPr>
            <a:stCxn id="30" idx="1"/>
          </p:cNvCxnSpPr>
          <p:nvPr/>
        </p:nvCxnSpPr>
        <p:spPr>
          <a:xfrm flipH="1">
            <a:off x="3512840" y="3447002"/>
            <a:ext cx="2268252" cy="1026114"/>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659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1464" y="152400"/>
            <a:ext cx="9363076" cy="792162"/>
          </a:xfrm>
        </p:spPr>
        <p:txBody>
          <a:bodyPr/>
          <a:lstStyle/>
          <a:p>
            <a:r>
              <a:rPr lang="en-US" dirty="0" smtClean="0"/>
              <a:t>“Love Obama”</a:t>
            </a:r>
            <a:br>
              <a:rPr lang="en-US" dirty="0" smtClean="0"/>
            </a:br>
            <a:r>
              <a:rPr lang="en-US" sz="3200" dirty="0" smtClean="0"/>
              <a:t>—social influence in online social networks</a:t>
            </a:r>
            <a:endParaRPr lang="en-US" sz="3200" dirty="0"/>
          </a:p>
        </p:txBody>
      </p:sp>
      <p:pic>
        <p:nvPicPr>
          <p:cNvPr id="14" name="Picture 1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70" y="1782440"/>
            <a:ext cx="1251351" cy="1148522"/>
          </a:xfrm>
          <a:prstGeom prst="rect">
            <a:avLst/>
          </a:prstGeom>
        </p:spPr>
      </p:pic>
      <p:pic>
        <p:nvPicPr>
          <p:cNvPr id="4" name="Picture 3"/>
          <p:cNvPicPr>
            <a:picLocks noChangeAspect="1"/>
          </p:cNvPicPr>
          <p:nvPr/>
        </p:nvPicPr>
        <p:blipFill>
          <a:blip r:embed="rId4"/>
          <a:stretch>
            <a:fillRect/>
          </a:stretch>
        </p:blipFill>
        <p:spPr>
          <a:xfrm>
            <a:off x="1528988" y="2013232"/>
            <a:ext cx="1271776" cy="1186957"/>
          </a:xfrm>
          <a:prstGeom prst="rect">
            <a:avLst/>
          </a:prstGeom>
        </p:spPr>
      </p:pic>
      <p:pic>
        <p:nvPicPr>
          <p:cNvPr id="5" name="Picture 4"/>
          <p:cNvPicPr>
            <a:picLocks noChangeAspect="1"/>
          </p:cNvPicPr>
          <p:nvPr/>
        </p:nvPicPr>
        <p:blipFill>
          <a:blip r:embed="rId5"/>
          <a:stretch>
            <a:fillRect/>
          </a:stretch>
        </p:blipFill>
        <p:spPr>
          <a:xfrm>
            <a:off x="4990032" y="4166710"/>
            <a:ext cx="1271776" cy="1186957"/>
          </a:xfrm>
          <a:prstGeom prst="rect">
            <a:avLst/>
          </a:prstGeom>
        </p:spPr>
      </p:pic>
      <p:pic>
        <p:nvPicPr>
          <p:cNvPr id="6" name="Picture 5"/>
          <p:cNvPicPr>
            <a:picLocks noChangeAspect="1"/>
          </p:cNvPicPr>
          <p:nvPr/>
        </p:nvPicPr>
        <p:blipFill>
          <a:blip r:embed="rId6"/>
          <a:stretch>
            <a:fillRect/>
          </a:stretch>
        </p:blipFill>
        <p:spPr>
          <a:xfrm>
            <a:off x="3605613" y="2802841"/>
            <a:ext cx="1271776" cy="1186957"/>
          </a:xfrm>
          <a:prstGeom prst="rect">
            <a:avLst/>
          </a:prstGeom>
        </p:spPr>
      </p:pic>
      <p:pic>
        <p:nvPicPr>
          <p:cNvPr id="7" name="Picture 6"/>
          <p:cNvPicPr>
            <a:picLocks noChangeAspect="1"/>
          </p:cNvPicPr>
          <p:nvPr/>
        </p:nvPicPr>
        <p:blipFill>
          <a:blip r:embed="rId7"/>
          <a:stretch>
            <a:fillRect/>
          </a:stretch>
        </p:blipFill>
        <p:spPr>
          <a:xfrm>
            <a:off x="2375019" y="4382058"/>
            <a:ext cx="1271776" cy="1186957"/>
          </a:xfrm>
          <a:prstGeom prst="rect">
            <a:avLst/>
          </a:prstGeom>
        </p:spPr>
      </p:pic>
      <p:pic>
        <p:nvPicPr>
          <p:cNvPr id="9" name="Picture 8"/>
          <p:cNvPicPr>
            <a:picLocks noChangeAspect="1"/>
          </p:cNvPicPr>
          <p:nvPr/>
        </p:nvPicPr>
        <p:blipFill>
          <a:blip r:embed="rId8"/>
          <a:stretch>
            <a:fillRect/>
          </a:stretch>
        </p:blipFill>
        <p:spPr>
          <a:xfrm>
            <a:off x="5912980" y="2587493"/>
            <a:ext cx="1271776" cy="1186957"/>
          </a:xfrm>
          <a:prstGeom prst="rect">
            <a:avLst/>
          </a:prstGeom>
        </p:spPr>
      </p:pic>
      <p:pic>
        <p:nvPicPr>
          <p:cNvPr id="10" name="Picture 9"/>
          <p:cNvPicPr>
            <a:picLocks noChangeAspect="1"/>
          </p:cNvPicPr>
          <p:nvPr/>
        </p:nvPicPr>
        <p:blipFill>
          <a:blip r:embed="rId9"/>
          <a:stretch>
            <a:fillRect/>
          </a:stretch>
        </p:blipFill>
        <p:spPr>
          <a:xfrm>
            <a:off x="7681957" y="3736015"/>
            <a:ext cx="1271776" cy="1186957"/>
          </a:xfrm>
          <a:prstGeom prst="rect">
            <a:avLst/>
          </a:prstGeom>
        </p:spPr>
      </p:pic>
      <p:cxnSp>
        <p:nvCxnSpPr>
          <p:cNvPr id="12" name="Straight Connector 11"/>
          <p:cNvCxnSpPr>
            <a:stCxn id="42" idx="4"/>
            <a:endCxn id="10" idx="0"/>
          </p:cNvCxnSpPr>
          <p:nvPr/>
        </p:nvCxnSpPr>
        <p:spPr>
          <a:xfrm flipH="1">
            <a:off x="8317848" y="2946406"/>
            <a:ext cx="133234" cy="789609"/>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7184756" y="2731058"/>
            <a:ext cx="651028" cy="44991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6297548" y="4525617"/>
            <a:ext cx="1307508" cy="323022"/>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836503" y="2946400"/>
            <a:ext cx="692210" cy="28713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5759156" y="3700868"/>
            <a:ext cx="279654" cy="5376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605479" y="3951357"/>
            <a:ext cx="461474" cy="502478"/>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297967" y="3951357"/>
            <a:ext cx="461473" cy="430696"/>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221197" y="3305316"/>
            <a:ext cx="538385" cy="1076739"/>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66660" y="3664226"/>
            <a:ext cx="692209" cy="28713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758873" y="1726096"/>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605048" y="3736009"/>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836069" y="2659270"/>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479062" y="2072416"/>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298110" y="4382052"/>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565137" y="2824245"/>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913123" y="4238487"/>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Callout 56"/>
          <p:cNvSpPr/>
          <p:nvPr/>
        </p:nvSpPr>
        <p:spPr>
          <a:xfrm>
            <a:off x="1375161" y="1367189"/>
            <a:ext cx="1999716" cy="574261"/>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 love Obama</a:t>
            </a:r>
            <a:endParaRPr lang="en-US" sz="1600" dirty="0">
              <a:solidFill>
                <a:schemeClr val="tx1"/>
              </a:solidFill>
            </a:endParaRPr>
          </a:p>
        </p:txBody>
      </p:sp>
      <p:sp>
        <p:nvSpPr>
          <p:cNvPr id="58" name="Oval Callout 57"/>
          <p:cNvSpPr/>
          <p:nvPr/>
        </p:nvSpPr>
        <p:spPr>
          <a:xfrm>
            <a:off x="990600" y="3807795"/>
            <a:ext cx="1999716" cy="574261"/>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great!</a:t>
            </a:r>
            <a:endParaRPr lang="en-US" sz="1600" dirty="0">
              <a:solidFill>
                <a:schemeClr val="tx1"/>
              </a:solidFill>
            </a:endParaRPr>
          </a:p>
        </p:txBody>
      </p:sp>
      <p:sp>
        <p:nvSpPr>
          <p:cNvPr id="59" name="Oval Callout 58"/>
          <p:cNvSpPr/>
          <p:nvPr/>
        </p:nvSpPr>
        <p:spPr>
          <a:xfrm>
            <a:off x="3297964" y="2085015"/>
            <a:ext cx="1999716" cy="574261"/>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fantastic</a:t>
            </a:r>
            <a:endParaRPr lang="en-US" sz="1600" dirty="0">
              <a:solidFill>
                <a:schemeClr val="tx1"/>
              </a:solidFill>
            </a:endParaRPr>
          </a:p>
        </p:txBody>
      </p:sp>
      <p:sp>
        <p:nvSpPr>
          <p:cNvPr id="60" name="Oval Callout 59"/>
          <p:cNvSpPr/>
          <p:nvPr/>
        </p:nvSpPr>
        <p:spPr>
          <a:xfrm>
            <a:off x="5682244" y="1295406"/>
            <a:ext cx="2691925" cy="646043"/>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I hate Obama, the worst president ever</a:t>
            </a:r>
            <a:endParaRPr lang="en-US" sz="1600" dirty="0">
              <a:solidFill>
                <a:schemeClr val="tx1"/>
              </a:solidFill>
            </a:endParaRPr>
          </a:p>
        </p:txBody>
      </p:sp>
      <p:sp>
        <p:nvSpPr>
          <p:cNvPr id="61" name="Oval Callout 60"/>
          <p:cNvSpPr/>
          <p:nvPr/>
        </p:nvSpPr>
        <p:spPr>
          <a:xfrm>
            <a:off x="6989751" y="5171667"/>
            <a:ext cx="2230452" cy="646043"/>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He cannot be the next president!</a:t>
            </a:r>
            <a:endParaRPr lang="en-US" sz="1600" dirty="0">
              <a:solidFill>
                <a:schemeClr val="tx1"/>
              </a:solidFill>
            </a:endParaRPr>
          </a:p>
        </p:txBody>
      </p:sp>
      <p:sp>
        <p:nvSpPr>
          <p:cNvPr id="62" name="Oval Callout 61"/>
          <p:cNvSpPr/>
          <p:nvPr/>
        </p:nvSpPr>
        <p:spPr>
          <a:xfrm>
            <a:off x="5989893" y="3951363"/>
            <a:ext cx="1692067" cy="646043"/>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No Obama in 2012!</a:t>
            </a:r>
            <a:endParaRPr lang="en-US" sz="1600" dirty="0">
              <a:solidFill>
                <a:schemeClr val="tx1"/>
              </a:solidFill>
            </a:endParaRPr>
          </a:p>
        </p:txBody>
      </p:sp>
      <p:sp>
        <p:nvSpPr>
          <p:cNvPr id="63" name="Oval 62"/>
          <p:cNvSpPr/>
          <p:nvPr/>
        </p:nvSpPr>
        <p:spPr>
          <a:xfrm>
            <a:off x="3297965" y="5961270"/>
            <a:ext cx="230736" cy="215348"/>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682528" y="5889493"/>
            <a:ext cx="1538243" cy="35891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Positive</a:t>
            </a:r>
            <a:endParaRPr lang="en-US" sz="1600" dirty="0">
              <a:solidFill>
                <a:srgbClr val="000000"/>
              </a:solidFill>
            </a:endParaRPr>
          </a:p>
        </p:txBody>
      </p:sp>
      <p:sp>
        <p:nvSpPr>
          <p:cNvPr id="65" name="Oval 64"/>
          <p:cNvSpPr/>
          <p:nvPr/>
        </p:nvSpPr>
        <p:spPr>
          <a:xfrm>
            <a:off x="4836207" y="5961270"/>
            <a:ext cx="230736" cy="21534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220772" y="5889493"/>
            <a:ext cx="1538243" cy="35891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Negative</a:t>
            </a:r>
            <a:endParaRPr lang="en-US" sz="1600" dirty="0">
              <a:solidFill>
                <a:srgbClr val="000000"/>
              </a:solidFill>
            </a:endParaRPr>
          </a:p>
        </p:txBody>
      </p:sp>
      <p:pic>
        <p:nvPicPr>
          <p:cNvPr id="36" name="Picture 2"/>
          <p:cNvPicPr>
            <a:picLocks noChangeAspect="1" noChangeArrowheads="1"/>
          </p:cNvPicPr>
          <p:nvPr/>
        </p:nvPicPr>
        <p:blipFill>
          <a:blip r:embed="rId10" cstate="print"/>
          <a:srcRect/>
          <a:stretch>
            <a:fillRect/>
          </a:stretch>
        </p:blipFill>
        <p:spPr bwMode="auto">
          <a:xfrm>
            <a:off x="228600" y="6324600"/>
            <a:ext cx="1447800" cy="533400"/>
          </a:xfrm>
          <a:prstGeom prst="rect">
            <a:avLst/>
          </a:prstGeom>
          <a:noFill/>
          <a:ln w="9525">
            <a:noFill/>
            <a:miter lim="800000"/>
            <a:headEnd/>
            <a:tailEnd/>
          </a:ln>
        </p:spPr>
      </p:pic>
      <p:pic>
        <p:nvPicPr>
          <p:cNvPr id="39" name="Picture 3"/>
          <p:cNvPicPr>
            <a:picLocks noChangeAspect="1" noChangeArrowheads="1"/>
          </p:cNvPicPr>
          <p:nvPr/>
        </p:nvPicPr>
        <p:blipFill>
          <a:blip r:embed="rId11" cstate="print"/>
          <a:srcRect/>
          <a:stretch>
            <a:fillRect/>
          </a:stretch>
        </p:blipFill>
        <p:spPr bwMode="auto">
          <a:xfrm>
            <a:off x="2057400" y="6324600"/>
            <a:ext cx="1158240" cy="533400"/>
          </a:xfrm>
          <a:prstGeom prst="rect">
            <a:avLst/>
          </a:prstGeom>
          <a:noFill/>
          <a:ln w="9525">
            <a:noFill/>
            <a:miter lim="800000"/>
            <a:headEnd/>
            <a:tailEnd/>
          </a:ln>
        </p:spPr>
      </p:pic>
    </p:spTree>
    <p:extLst>
      <p:ext uri="{BB962C8B-B14F-4D97-AF65-F5344CB8AC3E}">
        <p14:creationId xmlns:p14="http://schemas.microsoft.com/office/powerpoint/2010/main" val="29679547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blinds(horizontal)">
                                      <p:cBhvr>
                                        <p:cTn id="14" dur="1000"/>
                                        <p:tgtEl>
                                          <p:spTgt spid="59"/>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par>
                          <p:cTn id="19" fill="hold">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linds(horizontal)">
                                      <p:cBhvr>
                                        <p:cTn id="26" dur="500"/>
                                        <p:tgtEl>
                                          <p:spTgt spid="52"/>
                                        </p:tgtEl>
                                      </p:cBhvr>
                                    </p:animEffect>
                                  </p:childTnLst>
                                </p:cTn>
                              </p:par>
                            </p:childTnLst>
                          </p:cTn>
                        </p:par>
                        <p:par>
                          <p:cTn id="27" fill="hold">
                            <p:stCondLst>
                              <p:cond delay="3000"/>
                            </p:stCondLst>
                            <p:childTnLst>
                              <p:par>
                                <p:cTn id="28" presetID="3" presetClass="entr" presetSubtype="1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blinds(horizontal)">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blinds(horizontal)">
                                      <p:cBhvr>
                                        <p:cTn id="35" dur="500"/>
                                        <p:tgtEl>
                                          <p:spTgt spid="6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linds(horizontal)">
                                      <p:cBhvr>
                                        <p:cTn id="38" dur="500"/>
                                        <p:tgtEl>
                                          <p:spTgt spid="42"/>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childTnLst>
                          </p:cTn>
                        </p:par>
                        <p:par>
                          <p:cTn id="43" fill="hold">
                            <p:stCondLst>
                              <p:cond delay="1000"/>
                            </p:stCondLst>
                            <p:childTnLst>
                              <p:par>
                                <p:cTn id="44" presetID="3" presetClass="entr" presetSubtype="10"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blinds(horizontal)">
                                      <p:cBhvr>
                                        <p:cTn id="46" dur="500"/>
                                        <p:tgtEl>
                                          <p:spTgt spid="62"/>
                                        </p:tgtEl>
                                      </p:cBhvr>
                                    </p:animEffect>
                                  </p:childTnLst>
                                </p:cTn>
                              </p:par>
                            </p:childTnLst>
                          </p:cTn>
                        </p:par>
                        <p:par>
                          <p:cTn id="47" fill="hold">
                            <p:stCondLst>
                              <p:cond delay="1500"/>
                            </p:stCondLst>
                            <p:childTnLst>
                              <p:par>
                                <p:cTn id="48" presetID="3" presetClass="entr" presetSubtype="10"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blinds(horizontal)">
                                      <p:cBhvr>
                                        <p:cTn id="50" dur="500"/>
                                        <p:tgtEl>
                                          <p:spTgt spid="46"/>
                                        </p:tgtEl>
                                      </p:cBhvr>
                                    </p:animEffect>
                                  </p:childTnLst>
                                </p:cTn>
                              </p:par>
                            </p:childTnLst>
                          </p:cTn>
                        </p:par>
                        <p:par>
                          <p:cTn id="51" fill="hold">
                            <p:stCondLst>
                              <p:cond delay="2000"/>
                            </p:stCondLst>
                            <p:childTnLst>
                              <p:par>
                                <p:cTn id="52" presetID="3" presetClass="entr" presetSubtype="10" fill="hold" grpId="0" nodeType="after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blinds(horizontal)">
                                      <p:cBhvr>
                                        <p:cTn id="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animBg="1"/>
      <p:bldP spid="50" grpId="0" animBg="1"/>
      <p:bldP spid="52" grpId="0" animBg="1"/>
      <p:bldP spid="54" grpId="0" animBg="1"/>
      <p:bldP spid="55" grpId="0" animBg="1"/>
      <p:bldP spid="57" grpId="0" animBg="1"/>
      <p:bldP spid="58" grpId="0" animBg="1"/>
      <p:bldP spid="59" grpId="0" animBg="1"/>
      <p:bldP spid="60" grpId="0" animBg="1"/>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Diffusion of Y! Go</a:t>
            </a:r>
            <a:endParaRPr lang="en-US" dirty="0"/>
          </a:p>
        </p:txBody>
      </p:sp>
      <p:pic>
        <p:nvPicPr>
          <p:cNvPr id="5" name="Picture 4" descr="Screen Shot 2013-01-28 at 10.57.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81199"/>
            <a:ext cx="11793761" cy="3338453"/>
          </a:xfrm>
          <a:prstGeom prst="rect">
            <a:avLst/>
          </a:prstGeom>
        </p:spPr>
      </p:pic>
      <p:sp>
        <p:nvSpPr>
          <p:cNvPr id="8" name="Rectangle 7"/>
          <p:cNvSpPr/>
          <p:nvPr/>
        </p:nvSpPr>
        <p:spPr>
          <a:xfrm>
            <a:off x="228600" y="1066800"/>
            <a:ext cx="9575800" cy="762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latin typeface="Times New Roman"/>
                <a:cs typeface="Times New Roman"/>
              </a:rPr>
              <a:t>Yahoo! Go is a product of Yahoo to access its services of search, mailing, photo sharing, etc. </a:t>
            </a:r>
          </a:p>
        </p:txBody>
      </p:sp>
      <p:sp>
        <p:nvSpPr>
          <p:cNvPr id="9"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a:latin typeface="+mn-lt"/>
                <a:ea typeface="+mn-ea"/>
              </a:rPr>
              <a:t>[1] </a:t>
            </a:r>
            <a:r>
              <a:rPr lang="en-US" altLang="zh-CN" sz="1400" kern="0" dirty="0" smtClean="0">
                <a:latin typeface="+mn-lt"/>
                <a:ea typeface="+mn-ea"/>
              </a:rPr>
              <a:t>S. Aral, L. </a:t>
            </a:r>
            <a:r>
              <a:rPr lang="en-US" altLang="zh-CN" sz="1400" kern="0" dirty="0" err="1" smtClean="0">
                <a:latin typeface="+mn-lt"/>
                <a:ea typeface="+mn-ea"/>
              </a:rPr>
              <a:t>Muchnik</a:t>
            </a:r>
            <a:r>
              <a:rPr lang="en-US" altLang="zh-CN" sz="1400" kern="0" dirty="0" smtClean="0">
                <a:latin typeface="+mn-lt"/>
                <a:ea typeface="+mn-ea"/>
              </a:rPr>
              <a:t>, and A. </a:t>
            </a:r>
            <a:r>
              <a:rPr lang="en-US" altLang="zh-CN" sz="1400" kern="0" dirty="0" err="1" smtClean="0">
                <a:latin typeface="+mn-lt"/>
                <a:ea typeface="+mn-ea"/>
              </a:rPr>
              <a:t>Sundararajan</a:t>
            </a:r>
            <a:r>
              <a:rPr lang="en-US" altLang="zh-CN" sz="1400" kern="0" dirty="0" smtClean="0">
                <a:latin typeface="+mn-lt"/>
                <a:ea typeface="+mn-ea"/>
              </a:rPr>
              <a:t>. Distinguishing influence-based contagion from </a:t>
            </a:r>
            <a:r>
              <a:rPr lang="en-US" altLang="zh-CN" sz="1400" kern="0" dirty="0" err="1" smtClean="0">
                <a:latin typeface="+mn-lt"/>
                <a:ea typeface="+mn-ea"/>
              </a:rPr>
              <a:t>homophily</a:t>
            </a:r>
            <a:r>
              <a:rPr lang="en-US" altLang="zh-CN" sz="1400" kern="0" dirty="0" smtClean="0">
                <a:latin typeface="+mn-lt"/>
                <a:ea typeface="+mn-ea"/>
              </a:rPr>
              <a:t>-driven diffusion in dynamic networks. PNAS</a:t>
            </a:r>
            <a:r>
              <a:rPr lang="en-US" altLang="zh-CN" sz="1400" kern="0" dirty="0">
                <a:latin typeface="+mn-lt"/>
                <a:ea typeface="+mn-ea"/>
              </a:rPr>
              <a:t>, </a:t>
            </a:r>
            <a:r>
              <a:rPr lang="en-US" altLang="zh-CN" sz="1400" kern="0" dirty="0" smtClean="0">
                <a:latin typeface="+mn-lt"/>
                <a:ea typeface="+mn-ea"/>
              </a:rPr>
              <a:t>106 (51):21544-21549, 2009.</a:t>
            </a:r>
          </a:p>
        </p:txBody>
      </p:sp>
      <p:pic>
        <p:nvPicPr>
          <p:cNvPr id="3" name="图片 2" descr="Screen Shot 2014-11-08 at 4.18.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173" y="4827794"/>
            <a:ext cx="1584176" cy="2030206"/>
          </a:xfrm>
          <a:prstGeom prst="rect">
            <a:avLst/>
          </a:prstGeom>
        </p:spPr>
      </p:pic>
    </p:spTree>
    <p:extLst>
      <p:ext uri="{BB962C8B-B14F-4D97-AF65-F5344CB8AC3E}">
        <p14:creationId xmlns:p14="http://schemas.microsoft.com/office/powerpoint/2010/main" val="1314373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标题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140" y="1196752"/>
            <a:ext cx="4846320" cy="4346448"/>
          </a:xfrm>
          <a:prstGeom prst="rect">
            <a:avLst/>
          </a:prstGeom>
        </p:spPr>
      </p:pic>
      <p:sp>
        <p:nvSpPr>
          <p:cNvPr id="11270" name="Text Box 10"/>
          <p:cNvSpPr txBox="1">
            <a:spLocks noChangeArrowheads="1"/>
          </p:cNvSpPr>
          <p:nvPr/>
        </p:nvSpPr>
        <p:spPr bwMode="auto">
          <a:xfrm>
            <a:off x="534070" y="3225170"/>
            <a:ext cx="1898650" cy="707886"/>
          </a:xfrm>
          <a:prstGeom prst="rect">
            <a:avLst/>
          </a:prstGeom>
          <a:noFill/>
          <a:ln w="9525">
            <a:noFill/>
            <a:miter lim="800000"/>
            <a:headEnd/>
            <a:tailEnd/>
          </a:ln>
        </p:spPr>
        <p:txBody>
          <a:bodyPr>
            <a:spAutoFit/>
          </a:bodyPr>
          <a:lstStyle/>
          <a:p>
            <a:pPr>
              <a:spcBef>
                <a:spcPct val="50000"/>
              </a:spcBef>
            </a:pPr>
            <a:r>
              <a:rPr lang="en-US" altLang="zh-CN" b="1" dirty="0" smtClean="0"/>
              <a:t>Marketer Alice</a:t>
            </a:r>
            <a:endParaRPr lang="en-US" altLang="zh-CN" b="1" dirty="0"/>
          </a:p>
        </p:txBody>
      </p:sp>
      <p:sp>
        <p:nvSpPr>
          <p:cNvPr id="33809" name="WordArt 17"/>
          <p:cNvSpPr>
            <a:spLocks noChangeArrowheads="1" noChangeShapeType="1" noTextEdit="1"/>
          </p:cNvSpPr>
          <p:nvPr/>
        </p:nvSpPr>
        <p:spPr bwMode="auto">
          <a:xfrm>
            <a:off x="660400" y="2004993"/>
            <a:ext cx="908050" cy="1066800"/>
          </a:xfrm>
          <a:prstGeom prst="rect">
            <a:avLst/>
          </a:prstGeom>
        </p:spPr>
        <p:txBody>
          <a:bodyPr wrap="none" fromWordArt="1">
            <a:prstTxWarp prst="textPlain">
              <a:avLst>
                <a:gd name="adj" fmla="val 50000"/>
              </a:avLst>
            </a:prstTxWarp>
          </a:bodyPr>
          <a:lstStyle/>
          <a:p>
            <a:pPr algn="ctr"/>
            <a:r>
              <a:rPr lang="en-US" sz="36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a:t>
            </a:r>
          </a:p>
        </p:txBody>
      </p:sp>
      <p:sp>
        <p:nvSpPr>
          <p:cNvPr id="12" name="Title 11"/>
          <p:cNvSpPr>
            <a:spLocks noGrp="1"/>
          </p:cNvSpPr>
          <p:nvPr>
            <p:ph type="title"/>
          </p:nvPr>
        </p:nvSpPr>
        <p:spPr/>
        <p:txBody>
          <a:bodyPr/>
          <a:lstStyle/>
          <a:p>
            <a:r>
              <a:rPr lang="en-US" altLang="zh-CN" sz="4400" dirty="0" smtClean="0">
                <a:ea typeface="黑体" pitchFamily="49" charset="-122"/>
                <a:cs typeface="Arial"/>
              </a:rPr>
              <a:t>Influence Maximization</a:t>
            </a:r>
            <a:endParaRPr lang="en-US" altLang="en-US" sz="4400" dirty="0">
              <a:ea typeface="黑体" pitchFamily="49" charset="-122"/>
              <a:cs typeface="Arial"/>
            </a:endParaRPr>
          </a:p>
        </p:txBody>
      </p:sp>
      <p:sp>
        <p:nvSpPr>
          <p:cNvPr id="13" name="Rectangle 12"/>
          <p:cNvSpPr/>
          <p:nvPr/>
        </p:nvSpPr>
        <p:spPr>
          <a:xfrm>
            <a:off x="6343662" y="2163719"/>
            <a:ext cx="803286" cy="1058877"/>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21723" y="3198217"/>
            <a:ext cx="803286" cy="1058877"/>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0"/>
          <p:cNvSpPr txBox="1">
            <a:spLocks noChangeArrowheads="1"/>
          </p:cNvSpPr>
          <p:nvPr/>
        </p:nvSpPr>
        <p:spPr bwMode="auto">
          <a:xfrm>
            <a:off x="607954" y="5619782"/>
            <a:ext cx="8872659" cy="830997"/>
          </a:xfrm>
          <a:prstGeom prst="rect">
            <a:avLst/>
          </a:prstGeom>
          <a:noFill/>
          <a:ln w="9525">
            <a:noFill/>
            <a:miter lim="800000"/>
            <a:headEnd/>
            <a:tailEnd/>
          </a:ln>
        </p:spPr>
        <p:txBody>
          <a:bodyPr wrap="square">
            <a:spAutoFit/>
          </a:bodyPr>
          <a:lstStyle/>
          <a:p>
            <a:pPr>
              <a:spcBef>
                <a:spcPct val="50000"/>
              </a:spcBef>
            </a:pPr>
            <a:r>
              <a:rPr lang="en-US" altLang="zh-CN" sz="2400" dirty="0" smtClean="0">
                <a:latin typeface="Times New Roman" pitchFamily="18" charset="0"/>
                <a:cs typeface="Times New Roman" pitchFamily="18" charset="0"/>
              </a:rPr>
              <a:t>Find </a:t>
            </a:r>
            <a:r>
              <a:rPr lang="en-US" altLang="zh-CN" sz="2400" i="1" dirty="0" smtClean="0">
                <a:latin typeface="Times New Roman" pitchFamily="18" charset="0"/>
                <a:cs typeface="Times New Roman" pitchFamily="18" charset="0"/>
              </a:rPr>
              <a:t>K</a:t>
            </a:r>
            <a:r>
              <a:rPr lang="en-US" altLang="zh-CN" sz="2400" dirty="0" smtClean="0">
                <a:latin typeface="Times New Roman" pitchFamily="18" charset="0"/>
                <a:cs typeface="Times New Roman" pitchFamily="18" charset="0"/>
              </a:rPr>
              <a:t> nodes (users) in a social network that could maximize the spread of influence </a:t>
            </a: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Domingos</a:t>
            </a:r>
            <a:r>
              <a:rPr lang="en-US" altLang="zh-CN" dirty="0" smtClean="0">
                <a:latin typeface="Times New Roman" pitchFamily="18" charset="0"/>
                <a:cs typeface="Times New Roman" pitchFamily="18" charset="0"/>
              </a:rPr>
              <a:t>, 01; Richardson, 02; </a:t>
            </a:r>
            <a:r>
              <a:rPr lang="en-US" altLang="zh-CN" dirty="0" err="1" smtClean="0">
                <a:latin typeface="Times New Roman" pitchFamily="18" charset="0"/>
                <a:cs typeface="Times New Roman" pitchFamily="18" charset="0"/>
              </a:rPr>
              <a:t>Kempe</a:t>
            </a:r>
            <a:r>
              <a:rPr lang="en-US" altLang="zh-CN" dirty="0" smtClean="0">
                <a:latin typeface="Times New Roman" pitchFamily="18" charset="0"/>
                <a:cs typeface="Times New Roman" pitchFamily="18" charset="0"/>
              </a:rPr>
              <a:t>, 03)</a:t>
            </a:r>
            <a:endParaRPr lang="en-US" altLang="zh-CN" sz="2400" b="1" dirty="0">
              <a:latin typeface="Times New Roman" pitchFamily="18" charset="0"/>
              <a:cs typeface="Times New Roman" pitchFamily="18" charset="0"/>
            </a:endParaRPr>
          </a:p>
        </p:txBody>
      </p:sp>
      <p:cxnSp>
        <p:nvCxnSpPr>
          <p:cNvPr id="11" name="Straight Arrow Connector 10"/>
          <p:cNvCxnSpPr>
            <a:stCxn id="9" idx="2"/>
          </p:cNvCxnSpPr>
          <p:nvPr/>
        </p:nvCxnSpPr>
        <p:spPr>
          <a:xfrm rot="5400000">
            <a:off x="3650426" y="4646844"/>
            <a:ext cx="1362690" cy="583188"/>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2"/>
          </p:cNvCxnSpPr>
          <p:nvPr/>
        </p:nvCxnSpPr>
        <p:spPr>
          <a:xfrm rot="5400000">
            <a:off x="4212404" y="3086880"/>
            <a:ext cx="2397186" cy="2668614"/>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13040" y="5517232"/>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1152" y="3320988"/>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2921" y="4329100"/>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08985" y="2384884"/>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05329" y="3068960"/>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761313" y="4617132"/>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108700" y="1267248"/>
            <a:ext cx="2271695" cy="65723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Social influence</a:t>
            </a:r>
            <a:endParaRPr lang="en-US" dirty="0">
              <a:solidFill>
                <a:srgbClr val="FF0000"/>
              </a:solidFill>
            </a:endParaRPr>
          </a:p>
        </p:txBody>
      </p:sp>
      <p:pic>
        <p:nvPicPr>
          <p:cNvPr id="28" name="Picture 8" descr="cloud"/>
          <p:cNvPicPr>
            <a:picLocks noChangeAspect="1" noChangeArrowheads="1"/>
          </p:cNvPicPr>
          <p:nvPr/>
        </p:nvPicPr>
        <p:blipFill>
          <a:blip r:embed="rId5" cstate="print"/>
          <a:srcRect/>
          <a:stretch>
            <a:fillRect/>
          </a:stretch>
        </p:blipFill>
        <p:spPr bwMode="auto">
          <a:xfrm rot="21000000">
            <a:off x="1411995" y="1229329"/>
            <a:ext cx="3040872" cy="1851110"/>
          </a:xfrm>
          <a:prstGeom prst="rect">
            <a:avLst/>
          </a:prstGeom>
          <a:noFill/>
          <a:ln w="9525">
            <a:noFill/>
            <a:miter lim="800000"/>
            <a:headEnd/>
            <a:tailEnd/>
          </a:ln>
        </p:spPr>
      </p:pic>
      <p:sp>
        <p:nvSpPr>
          <p:cNvPr id="29" name="Text Box 9"/>
          <p:cNvSpPr txBox="1">
            <a:spLocks noChangeArrowheads="1"/>
          </p:cNvSpPr>
          <p:nvPr/>
        </p:nvSpPr>
        <p:spPr bwMode="auto">
          <a:xfrm>
            <a:off x="1939925" y="1697021"/>
            <a:ext cx="2270125" cy="1015663"/>
          </a:xfrm>
          <a:prstGeom prst="rect">
            <a:avLst/>
          </a:prstGeom>
          <a:noFill/>
          <a:ln w="9525">
            <a:noFill/>
            <a:miter lim="800000"/>
            <a:headEnd/>
            <a:tailEnd/>
          </a:ln>
        </p:spPr>
        <p:txBody>
          <a:bodyPr wrap="square">
            <a:spAutoFit/>
          </a:bodyPr>
          <a:lstStyle/>
          <a:p>
            <a:pPr>
              <a:spcBef>
                <a:spcPct val="50000"/>
              </a:spcBef>
            </a:pPr>
            <a:r>
              <a:rPr lang="en-US" altLang="zh-CN" sz="2000" b="1" dirty="0" smtClean="0"/>
              <a:t>Who are the opinion leaders in a community?</a:t>
            </a:r>
            <a:endParaRPr lang="zh-CN" altLang="en-US" sz="2000" b="1" dirty="0"/>
          </a:p>
        </p:txBody>
      </p:sp>
      <p:pic>
        <p:nvPicPr>
          <p:cNvPr id="2" name="图片 1" descr="Screen Shot 2014-11-08 at 4.20.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600" y="3645024"/>
            <a:ext cx="1994781" cy="1809936"/>
          </a:xfrm>
          <a:prstGeom prst="rect">
            <a:avLst/>
          </a:prstGeom>
        </p:spPr>
      </p:pic>
    </p:spTree>
    <p:custDataLst>
      <p:tags r:id="rId1"/>
    </p:custDataLst>
    <p:extLst>
      <p:ext uri="{BB962C8B-B14F-4D97-AF65-F5344CB8AC3E}">
        <p14:creationId xmlns:p14="http://schemas.microsoft.com/office/powerpoint/2010/main" val="34995616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par>
                                <p:cTn id="27" presetID="3" presetClass="entr" presetSubtype="1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par>
                                <p:cTn id="33" presetID="3" presetClass="entr" presetSubtype="1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par>
                                <p:cTn id="36" presetID="3" presetClass="entr" presetSubtype="1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标题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140" y="1196752"/>
            <a:ext cx="4846320" cy="4346448"/>
          </a:xfrm>
          <a:prstGeom prst="rect">
            <a:avLst/>
          </a:prstGeom>
        </p:spPr>
      </p:pic>
      <p:sp>
        <p:nvSpPr>
          <p:cNvPr id="11270" name="Text Box 10"/>
          <p:cNvSpPr txBox="1">
            <a:spLocks noChangeArrowheads="1"/>
          </p:cNvSpPr>
          <p:nvPr/>
        </p:nvSpPr>
        <p:spPr bwMode="auto">
          <a:xfrm>
            <a:off x="534070" y="3225170"/>
            <a:ext cx="1898650" cy="707886"/>
          </a:xfrm>
          <a:prstGeom prst="rect">
            <a:avLst/>
          </a:prstGeom>
          <a:noFill/>
          <a:ln w="9525">
            <a:noFill/>
            <a:miter lim="800000"/>
            <a:headEnd/>
            <a:tailEnd/>
          </a:ln>
        </p:spPr>
        <p:txBody>
          <a:bodyPr>
            <a:spAutoFit/>
          </a:bodyPr>
          <a:lstStyle/>
          <a:p>
            <a:pPr>
              <a:spcBef>
                <a:spcPct val="50000"/>
              </a:spcBef>
            </a:pPr>
            <a:r>
              <a:rPr lang="en-US" altLang="zh-CN" b="1" dirty="0" smtClean="0"/>
              <a:t>Marketer Alice</a:t>
            </a:r>
            <a:endParaRPr lang="en-US" altLang="zh-CN" b="1" dirty="0"/>
          </a:p>
        </p:txBody>
      </p:sp>
      <p:sp>
        <p:nvSpPr>
          <p:cNvPr id="33809" name="WordArt 17"/>
          <p:cNvSpPr>
            <a:spLocks noChangeArrowheads="1" noChangeShapeType="1" noTextEdit="1"/>
          </p:cNvSpPr>
          <p:nvPr/>
        </p:nvSpPr>
        <p:spPr bwMode="auto">
          <a:xfrm>
            <a:off x="660400" y="2004993"/>
            <a:ext cx="908050" cy="1066800"/>
          </a:xfrm>
          <a:prstGeom prst="rect">
            <a:avLst/>
          </a:prstGeom>
        </p:spPr>
        <p:txBody>
          <a:bodyPr wrap="none" fromWordArt="1">
            <a:prstTxWarp prst="textPlain">
              <a:avLst>
                <a:gd name="adj" fmla="val 50000"/>
              </a:avLst>
            </a:prstTxWarp>
          </a:bodyPr>
          <a:lstStyle/>
          <a:p>
            <a:pPr algn="ctr"/>
            <a:r>
              <a:rPr lang="en-US" sz="36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a:t>
            </a:r>
          </a:p>
        </p:txBody>
      </p:sp>
      <p:sp>
        <p:nvSpPr>
          <p:cNvPr id="12" name="Title 11"/>
          <p:cNvSpPr>
            <a:spLocks noGrp="1"/>
          </p:cNvSpPr>
          <p:nvPr>
            <p:ph type="title"/>
          </p:nvPr>
        </p:nvSpPr>
        <p:spPr/>
        <p:txBody>
          <a:bodyPr/>
          <a:lstStyle/>
          <a:p>
            <a:r>
              <a:rPr lang="en-US" altLang="zh-CN" sz="4400" dirty="0" smtClean="0">
                <a:ea typeface="黑体" pitchFamily="49" charset="-122"/>
                <a:cs typeface="Arial"/>
              </a:rPr>
              <a:t>Influence Maximization</a:t>
            </a:r>
            <a:endParaRPr lang="en-US" altLang="en-US" sz="4400" dirty="0">
              <a:ea typeface="黑体" pitchFamily="49" charset="-122"/>
              <a:cs typeface="Arial"/>
            </a:endParaRPr>
          </a:p>
        </p:txBody>
      </p:sp>
      <p:sp>
        <p:nvSpPr>
          <p:cNvPr id="13" name="Rectangle 12"/>
          <p:cNvSpPr/>
          <p:nvPr/>
        </p:nvSpPr>
        <p:spPr>
          <a:xfrm>
            <a:off x="6343662" y="2163719"/>
            <a:ext cx="803286" cy="1058877"/>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21723" y="3198217"/>
            <a:ext cx="803286" cy="1058877"/>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0"/>
          <p:cNvSpPr txBox="1">
            <a:spLocks noChangeArrowheads="1"/>
          </p:cNvSpPr>
          <p:nvPr/>
        </p:nvSpPr>
        <p:spPr bwMode="auto">
          <a:xfrm>
            <a:off x="607954" y="5619782"/>
            <a:ext cx="8872659" cy="830997"/>
          </a:xfrm>
          <a:prstGeom prst="rect">
            <a:avLst/>
          </a:prstGeom>
          <a:noFill/>
          <a:ln w="9525">
            <a:noFill/>
            <a:miter lim="800000"/>
            <a:headEnd/>
            <a:tailEnd/>
          </a:ln>
        </p:spPr>
        <p:txBody>
          <a:bodyPr wrap="square">
            <a:spAutoFit/>
          </a:bodyPr>
          <a:lstStyle/>
          <a:p>
            <a:pPr>
              <a:spcBef>
                <a:spcPct val="50000"/>
              </a:spcBef>
            </a:pPr>
            <a:r>
              <a:rPr lang="en-US" altLang="zh-CN" sz="2400" dirty="0" smtClean="0">
                <a:latin typeface="Times New Roman" pitchFamily="18" charset="0"/>
                <a:cs typeface="Times New Roman" pitchFamily="18" charset="0"/>
              </a:rPr>
              <a:t>Find </a:t>
            </a:r>
            <a:r>
              <a:rPr lang="en-US" altLang="zh-CN" sz="2400" i="1" dirty="0" smtClean="0">
                <a:latin typeface="Times New Roman" pitchFamily="18" charset="0"/>
                <a:cs typeface="Times New Roman" pitchFamily="18" charset="0"/>
              </a:rPr>
              <a:t>K</a:t>
            </a:r>
            <a:r>
              <a:rPr lang="en-US" altLang="zh-CN" sz="2400" dirty="0" smtClean="0">
                <a:latin typeface="Times New Roman" pitchFamily="18" charset="0"/>
                <a:cs typeface="Times New Roman" pitchFamily="18" charset="0"/>
              </a:rPr>
              <a:t> nodes (users) in a social network that could maximize the spread of influence </a:t>
            </a: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Domingos</a:t>
            </a:r>
            <a:r>
              <a:rPr lang="en-US" altLang="zh-CN" dirty="0" smtClean="0">
                <a:latin typeface="Times New Roman" pitchFamily="18" charset="0"/>
                <a:cs typeface="Times New Roman" pitchFamily="18" charset="0"/>
              </a:rPr>
              <a:t>, 01; Richardson, 02; </a:t>
            </a:r>
            <a:r>
              <a:rPr lang="en-US" altLang="zh-CN" dirty="0" err="1" smtClean="0">
                <a:latin typeface="Times New Roman" pitchFamily="18" charset="0"/>
                <a:cs typeface="Times New Roman" pitchFamily="18" charset="0"/>
              </a:rPr>
              <a:t>Kempe</a:t>
            </a:r>
            <a:r>
              <a:rPr lang="en-US" altLang="zh-CN" dirty="0" smtClean="0">
                <a:latin typeface="Times New Roman" pitchFamily="18" charset="0"/>
                <a:cs typeface="Times New Roman" pitchFamily="18" charset="0"/>
              </a:rPr>
              <a:t>, 03)</a:t>
            </a:r>
            <a:endParaRPr lang="en-US" altLang="zh-CN" sz="2400" b="1" dirty="0">
              <a:latin typeface="Times New Roman" pitchFamily="18" charset="0"/>
              <a:cs typeface="Times New Roman" pitchFamily="18" charset="0"/>
            </a:endParaRPr>
          </a:p>
        </p:txBody>
      </p:sp>
      <p:cxnSp>
        <p:nvCxnSpPr>
          <p:cNvPr id="11" name="Straight Arrow Connector 10"/>
          <p:cNvCxnSpPr>
            <a:stCxn id="9" idx="2"/>
          </p:cNvCxnSpPr>
          <p:nvPr/>
        </p:nvCxnSpPr>
        <p:spPr>
          <a:xfrm rot="5400000">
            <a:off x="3650426" y="4646844"/>
            <a:ext cx="1362690" cy="583188"/>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2"/>
          </p:cNvCxnSpPr>
          <p:nvPr/>
        </p:nvCxnSpPr>
        <p:spPr>
          <a:xfrm rot="5400000">
            <a:off x="4212404" y="3086880"/>
            <a:ext cx="2397186" cy="2668614"/>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13040" y="5517232"/>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1152" y="3320988"/>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2921" y="4329100"/>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08985" y="2384884"/>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05329" y="3068960"/>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761313" y="4617132"/>
            <a:ext cx="803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108700" y="1267248"/>
            <a:ext cx="2271695" cy="65723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Social influence</a:t>
            </a:r>
            <a:endParaRPr lang="en-US" dirty="0">
              <a:solidFill>
                <a:srgbClr val="FF0000"/>
              </a:solidFill>
            </a:endParaRPr>
          </a:p>
        </p:txBody>
      </p:sp>
      <p:pic>
        <p:nvPicPr>
          <p:cNvPr id="28" name="Picture 8" descr="cloud"/>
          <p:cNvPicPr>
            <a:picLocks noChangeAspect="1" noChangeArrowheads="1"/>
          </p:cNvPicPr>
          <p:nvPr/>
        </p:nvPicPr>
        <p:blipFill>
          <a:blip r:embed="rId5" cstate="print"/>
          <a:srcRect/>
          <a:stretch>
            <a:fillRect/>
          </a:stretch>
        </p:blipFill>
        <p:spPr bwMode="auto">
          <a:xfrm rot="21000000">
            <a:off x="1411995" y="1229329"/>
            <a:ext cx="3040872" cy="1851110"/>
          </a:xfrm>
          <a:prstGeom prst="rect">
            <a:avLst/>
          </a:prstGeom>
          <a:noFill/>
          <a:ln w="9525">
            <a:noFill/>
            <a:miter lim="800000"/>
            <a:headEnd/>
            <a:tailEnd/>
          </a:ln>
        </p:spPr>
      </p:pic>
      <p:sp>
        <p:nvSpPr>
          <p:cNvPr id="29" name="Text Box 9"/>
          <p:cNvSpPr txBox="1">
            <a:spLocks noChangeArrowheads="1"/>
          </p:cNvSpPr>
          <p:nvPr/>
        </p:nvSpPr>
        <p:spPr bwMode="auto">
          <a:xfrm>
            <a:off x="1939925" y="1697021"/>
            <a:ext cx="2270125" cy="1015663"/>
          </a:xfrm>
          <a:prstGeom prst="rect">
            <a:avLst/>
          </a:prstGeom>
          <a:noFill/>
          <a:ln w="9525">
            <a:noFill/>
            <a:miter lim="800000"/>
            <a:headEnd/>
            <a:tailEnd/>
          </a:ln>
        </p:spPr>
        <p:txBody>
          <a:bodyPr wrap="square">
            <a:spAutoFit/>
          </a:bodyPr>
          <a:lstStyle/>
          <a:p>
            <a:pPr>
              <a:spcBef>
                <a:spcPct val="50000"/>
              </a:spcBef>
            </a:pPr>
            <a:r>
              <a:rPr lang="en-US" altLang="zh-CN" sz="2000" b="1" dirty="0" smtClean="0"/>
              <a:t>Who are the opinion leaders in a community?</a:t>
            </a:r>
            <a:endParaRPr lang="zh-CN" altLang="en-US" sz="2000" b="1" dirty="0"/>
          </a:p>
        </p:txBody>
      </p:sp>
      <p:pic>
        <p:nvPicPr>
          <p:cNvPr id="2" name="图片 1" descr="Screen Shot 2014-11-08 at 4.20.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600" y="3645024"/>
            <a:ext cx="1994781" cy="1809936"/>
          </a:xfrm>
          <a:prstGeom prst="rect">
            <a:avLst/>
          </a:prstGeom>
        </p:spPr>
      </p:pic>
      <p:sp>
        <p:nvSpPr>
          <p:cNvPr id="21" name="矩形 20"/>
          <p:cNvSpPr/>
          <p:nvPr/>
        </p:nvSpPr>
        <p:spPr>
          <a:xfrm>
            <a:off x="247650" y="3717032"/>
            <a:ext cx="9410700" cy="2667000"/>
          </a:xfrm>
          <a:prstGeom prst="rect">
            <a:avLst/>
          </a:prstGeom>
          <a:solidFill>
            <a:srgbClr val="FFFFCC"/>
          </a:solidFill>
          <a:ln>
            <a:solidFill>
              <a:srgbClr val="C00000"/>
            </a:solidFill>
          </a:ln>
        </p:spPr>
        <p:style>
          <a:lnRef idx="2">
            <a:schemeClr val="accent3"/>
          </a:lnRef>
          <a:fillRef idx="1">
            <a:schemeClr val="lt1"/>
          </a:fillRef>
          <a:effectRef idx="0">
            <a:schemeClr val="accent3"/>
          </a:effectRef>
          <a:fontRef idx="minor">
            <a:schemeClr val="dk1"/>
          </a:fontRef>
        </p:style>
        <p:txBody>
          <a:bodyPr lIns="360000" rIns="360000" rtlCol="0" anchor="ctr"/>
          <a:lstStyle/>
          <a:p>
            <a:r>
              <a:rPr lang="en-US" altLang="zh-CN" sz="3200" b="1" dirty="0" smtClean="0">
                <a:solidFill>
                  <a:srgbClr val="FF0000"/>
                </a:solidFill>
                <a:latin typeface="Arial" pitchFamily="34" charset="0"/>
                <a:cs typeface="Arial" pitchFamily="34" charset="0"/>
              </a:rPr>
              <a:t>Questions:</a:t>
            </a:r>
          </a:p>
          <a:p>
            <a:r>
              <a:rPr lang="en-US" altLang="zh-CN" sz="2800" dirty="0" smtClean="0">
                <a:solidFill>
                  <a:srgbClr val="0000CC"/>
                </a:solidFill>
                <a:latin typeface="Arial" pitchFamily="34" charset="0"/>
                <a:cs typeface="Arial" pitchFamily="34" charset="0"/>
              </a:rPr>
              <a:t>  - How to quantify the strength of social influence between users?</a:t>
            </a:r>
          </a:p>
          <a:p>
            <a:r>
              <a:rPr lang="en-US" altLang="zh-CN" sz="2800" dirty="0" smtClean="0">
                <a:solidFill>
                  <a:srgbClr val="0000CC"/>
                </a:solidFill>
                <a:latin typeface="Arial" pitchFamily="34" charset="0"/>
                <a:cs typeface="Arial" pitchFamily="34" charset="0"/>
              </a:rPr>
              <a:t>  - How to predict users’ behaviors over time?</a:t>
            </a:r>
            <a:endParaRPr lang="zh-CN" altLang="en-US" sz="2800" dirty="0">
              <a:solidFill>
                <a:srgbClr val="0000CC"/>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47703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88913"/>
            <a:ext cx="9906000" cy="792162"/>
          </a:xfrm>
        </p:spPr>
        <p:txBody>
          <a:bodyPr/>
          <a:lstStyle/>
          <a:p>
            <a:pPr eaLnBrk="1" hangingPunct="1"/>
            <a:r>
              <a:rPr lang="en-US" altLang="zh-CN" sz="4000" dirty="0" smtClean="0"/>
              <a:t>Topic-based Social Influence Analysis </a:t>
            </a:r>
            <a:endParaRPr lang="zh-CN" altLang="en-US" sz="4000" dirty="0" smtClean="0"/>
          </a:p>
        </p:txBody>
      </p:sp>
      <p:sp>
        <p:nvSpPr>
          <p:cNvPr id="18435" name="Rectangle 3"/>
          <p:cNvSpPr>
            <a:spLocks noGrp="1" noChangeArrowheads="1"/>
          </p:cNvSpPr>
          <p:nvPr>
            <p:ph type="body" idx="1"/>
          </p:nvPr>
        </p:nvSpPr>
        <p:spPr>
          <a:xfrm>
            <a:off x="247650" y="1219201"/>
            <a:ext cx="9328150" cy="5427693"/>
          </a:xfrm>
        </p:spPr>
        <p:txBody>
          <a:bodyPr/>
          <a:lstStyle/>
          <a:p>
            <a:pPr eaLnBrk="1" hangingPunct="1"/>
            <a:r>
              <a:rPr lang="en-US" altLang="zh-CN" dirty="0" smtClean="0"/>
              <a:t>Social network -&gt; Topical influence network</a:t>
            </a:r>
            <a:endParaRPr lang="zh-CN" altLang="en-US" dirty="0" smtClean="0"/>
          </a:p>
        </p:txBody>
      </p:sp>
      <p:pic>
        <p:nvPicPr>
          <p:cNvPr id="2051" name="Picture 3" descr="C:\JieTang\Privacy\Paper\Topic Model\social influence analysis\pic\example2.emf"/>
          <p:cNvPicPr>
            <a:picLocks noChangeAspect="1" noChangeArrowheads="1"/>
          </p:cNvPicPr>
          <p:nvPr/>
        </p:nvPicPr>
        <p:blipFill>
          <a:blip r:embed="rId3" cstate="print"/>
          <a:srcRect/>
          <a:stretch>
            <a:fillRect/>
          </a:stretch>
        </p:blipFill>
        <p:spPr bwMode="auto">
          <a:xfrm>
            <a:off x="236476" y="1844824"/>
            <a:ext cx="9397044" cy="4452428"/>
          </a:xfrm>
          <a:prstGeom prst="rect">
            <a:avLst/>
          </a:prstGeom>
          <a:noFill/>
          <a:ln>
            <a:solidFill>
              <a:schemeClr val="tx1"/>
            </a:solidFill>
          </a:ln>
        </p:spPr>
      </p:pic>
      <p:sp>
        <p:nvSpPr>
          <p:cNvPr id="5" name="副标题 4"/>
          <p:cNvSpPr txBox="1">
            <a:spLocks/>
          </p:cNvSpPr>
          <p:nvPr/>
        </p:nvSpPr>
        <p:spPr bwMode="auto">
          <a:xfrm>
            <a:off x="0" y="6381328"/>
            <a:ext cx="9906000" cy="476672"/>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J. </a:t>
            </a:r>
            <a:r>
              <a:rPr lang="en-US" altLang="zh-CN" sz="1400" kern="0" dirty="0">
                <a:latin typeface="+mn-lt"/>
                <a:ea typeface="+mn-ea"/>
              </a:rPr>
              <a:t>Tang, </a:t>
            </a:r>
            <a:r>
              <a:rPr lang="en-US" altLang="zh-CN" sz="1400" kern="0" dirty="0" smtClean="0">
                <a:latin typeface="+mn-lt"/>
                <a:ea typeface="+mn-ea"/>
              </a:rPr>
              <a:t>J. Sun</a:t>
            </a:r>
            <a:r>
              <a:rPr lang="en-US" altLang="zh-CN" sz="1400" kern="0" dirty="0">
                <a:latin typeface="+mn-lt"/>
                <a:ea typeface="+mn-ea"/>
              </a:rPr>
              <a:t>, </a:t>
            </a:r>
            <a:r>
              <a:rPr lang="en-US" altLang="zh-CN" sz="1400" kern="0" dirty="0" smtClean="0">
                <a:latin typeface="+mn-lt"/>
                <a:ea typeface="+mn-ea"/>
              </a:rPr>
              <a:t>C. </a:t>
            </a:r>
            <a:r>
              <a:rPr lang="en-US" altLang="zh-CN" sz="1400" kern="0" dirty="0">
                <a:latin typeface="+mn-lt"/>
                <a:ea typeface="+mn-ea"/>
              </a:rPr>
              <a:t>Wang, and </a:t>
            </a:r>
            <a:r>
              <a:rPr lang="en-US" altLang="zh-CN" sz="1400" kern="0" dirty="0" smtClean="0">
                <a:latin typeface="+mn-lt"/>
                <a:ea typeface="+mn-ea"/>
              </a:rPr>
              <a:t>Z. </a:t>
            </a:r>
            <a:r>
              <a:rPr lang="en-US" altLang="zh-CN" sz="1400" kern="0" dirty="0">
                <a:latin typeface="+mn-lt"/>
                <a:ea typeface="+mn-ea"/>
              </a:rPr>
              <a:t>Yang. Social Influence Analysis in Large-scale Networks. </a:t>
            </a:r>
            <a:r>
              <a:rPr lang="en-US" altLang="zh-CN" sz="1400" kern="0" dirty="0" smtClean="0">
                <a:latin typeface="+mn-lt"/>
                <a:ea typeface="+mn-ea"/>
              </a:rPr>
              <a:t>In KDD’09, pages </a:t>
            </a:r>
            <a:r>
              <a:rPr lang="en-US" altLang="zh-CN" sz="1400" kern="0" dirty="0">
                <a:latin typeface="+mn-lt"/>
                <a:ea typeface="+mn-ea"/>
              </a:rPr>
              <a:t>807-</a:t>
            </a:r>
            <a:r>
              <a:rPr lang="en-US" altLang="zh-CN" sz="1400" kern="0" dirty="0" smtClean="0">
                <a:latin typeface="+mn-lt"/>
                <a:ea typeface="+mn-ea"/>
              </a:rPr>
              <a:t>816, 2009. </a:t>
            </a:r>
            <a:endParaRPr lang="en-US" altLang="zh-CN" sz="1400" kern="0" dirty="0">
              <a:latin typeface="+mn-lt"/>
              <a:ea typeface="+mn-ea"/>
            </a:endParaRPr>
          </a:p>
        </p:txBody>
      </p:sp>
    </p:spTree>
    <p:extLst>
      <p:ext uri="{BB962C8B-B14F-4D97-AF65-F5344CB8AC3E}">
        <p14:creationId xmlns:p14="http://schemas.microsoft.com/office/powerpoint/2010/main" val="3443707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400800"/>
            <a:ext cx="9906000" cy="457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Networked World</a:t>
            </a:r>
            <a:endParaRPr kumimoji="1" lang="zh-CN" altLang="en-US" dirty="0"/>
          </a:p>
        </p:txBody>
      </p:sp>
      <p:pic>
        <p:nvPicPr>
          <p:cNvPr id="6" name="图片 5" descr="static-graph.png"/>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762000" y="1345096"/>
            <a:ext cx="8305800" cy="5055704"/>
          </a:xfrm>
          <a:prstGeom prst="rect">
            <a:avLst/>
          </a:prstGeom>
        </p:spPr>
      </p:pic>
      <p:pic>
        <p:nvPicPr>
          <p:cNvPr id="7" name="Picture 2"/>
          <p:cNvPicPr>
            <a:picLocks noChangeAspect="1" noChangeArrowheads="1"/>
          </p:cNvPicPr>
          <p:nvPr/>
        </p:nvPicPr>
        <p:blipFill>
          <a:blip r:embed="rId3" cstate="print"/>
          <a:srcRect/>
          <a:stretch>
            <a:fillRect/>
          </a:stretch>
        </p:blipFill>
        <p:spPr bwMode="auto">
          <a:xfrm>
            <a:off x="457206" y="1462314"/>
            <a:ext cx="1524000" cy="595086"/>
          </a:xfrm>
          <a:prstGeom prst="rect">
            <a:avLst/>
          </a:prstGeom>
          <a:noFill/>
          <a:ln w="9525">
            <a:noFill/>
            <a:miter lim="800000"/>
            <a:headEnd/>
            <a:tailEnd/>
          </a:ln>
        </p:spPr>
      </p:pic>
      <p:pic>
        <p:nvPicPr>
          <p:cNvPr id="8" name="Picture 11"/>
          <p:cNvPicPr>
            <a:picLocks noChangeAspect="1" noChangeArrowheads="1"/>
          </p:cNvPicPr>
          <p:nvPr/>
        </p:nvPicPr>
        <p:blipFill>
          <a:blip r:embed="rId4" cstate="print"/>
          <a:srcRect/>
          <a:stretch>
            <a:fillRect/>
          </a:stretch>
        </p:blipFill>
        <p:spPr bwMode="auto">
          <a:xfrm>
            <a:off x="7467600" y="4648200"/>
            <a:ext cx="838200" cy="83820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7315203" y="2895600"/>
            <a:ext cx="2053001" cy="685800"/>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srcRect/>
          <a:stretch>
            <a:fillRect/>
          </a:stretch>
        </p:blipFill>
        <p:spPr bwMode="auto">
          <a:xfrm>
            <a:off x="838200" y="2438418"/>
            <a:ext cx="1524000" cy="802105"/>
          </a:xfrm>
          <a:prstGeom prst="rect">
            <a:avLst/>
          </a:prstGeom>
          <a:noFill/>
          <a:ln w="9525">
            <a:noFill/>
            <a:miter lim="800000"/>
            <a:headEnd/>
            <a:tailEnd/>
          </a:ln>
        </p:spPr>
      </p:pic>
      <p:pic>
        <p:nvPicPr>
          <p:cNvPr id="12" name="图片 11" descr="logo_v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001" y="1143000"/>
            <a:ext cx="2235201" cy="711200"/>
          </a:xfrm>
          <a:prstGeom prst="rect">
            <a:avLst/>
          </a:prstGeom>
        </p:spPr>
      </p:pic>
      <p:sp>
        <p:nvSpPr>
          <p:cNvPr id="17" name="矩形 16"/>
          <p:cNvSpPr/>
          <p:nvPr/>
        </p:nvSpPr>
        <p:spPr>
          <a:xfrm>
            <a:off x="1981200" y="1219200"/>
            <a:ext cx="3352800"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a:solidFill>
                  <a:srgbClr val="FF0000"/>
                </a:solidFill>
              </a:rPr>
              <a:t> </a:t>
            </a:r>
            <a:r>
              <a:rPr lang="en-US" altLang="zh-CN" sz="2000" b="1" dirty="0" smtClean="0">
                <a:solidFill>
                  <a:srgbClr val="FF0000"/>
                </a:solidFill>
              </a:rPr>
              <a:t>1.3 billion </a:t>
            </a:r>
            <a:r>
              <a:rPr lang="en-US" altLang="zh-CN" sz="2000" dirty="0">
                <a:solidFill>
                  <a:schemeClr val="tx1"/>
                </a:solidFill>
              </a:rPr>
              <a:t>users</a:t>
            </a:r>
          </a:p>
          <a:p>
            <a:pPr>
              <a:buFont typeface="Arial" pitchFamily="34" charset="0"/>
              <a:buChar char="•"/>
            </a:pPr>
            <a:r>
              <a:rPr lang="en-US" altLang="zh-CN" sz="2000" b="1" dirty="0" smtClean="0">
                <a:solidFill>
                  <a:srgbClr val="0000CC"/>
                </a:solidFill>
              </a:rPr>
              <a:t> 700 billion</a:t>
            </a:r>
            <a:r>
              <a:rPr lang="en-US" altLang="zh-CN" sz="2000" dirty="0" smtClean="0">
                <a:solidFill>
                  <a:srgbClr val="0000CC"/>
                </a:solidFill>
              </a:rPr>
              <a:t> </a:t>
            </a:r>
            <a:r>
              <a:rPr lang="en-US" altLang="zh-CN" sz="2000" dirty="0" smtClean="0">
                <a:solidFill>
                  <a:schemeClr val="tx1"/>
                </a:solidFill>
              </a:rPr>
              <a:t>minutes/month</a:t>
            </a:r>
            <a:endParaRPr lang="en-US" altLang="zh-CN" sz="2000" dirty="0">
              <a:solidFill>
                <a:schemeClr val="tx1"/>
              </a:solidFill>
            </a:endParaRPr>
          </a:p>
        </p:txBody>
      </p:sp>
      <p:sp>
        <p:nvSpPr>
          <p:cNvPr id="19" name="矩形 18"/>
          <p:cNvSpPr/>
          <p:nvPr/>
        </p:nvSpPr>
        <p:spPr>
          <a:xfrm>
            <a:off x="5791200" y="1752600"/>
            <a:ext cx="3352800"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a:solidFill>
                  <a:schemeClr val="tx1"/>
                </a:solidFill>
              </a:rPr>
              <a:t> </a:t>
            </a:r>
            <a:r>
              <a:rPr lang="en-US" altLang="zh-CN" sz="2000" b="1" dirty="0" smtClean="0">
                <a:solidFill>
                  <a:srgbClr val="FF0000"/>
                </a:solidFill>
              </a:rPr>
              <a:t>280 million </a:t>
            </a:r>
            <a:r>
              <a:rPr lang="en-US" altLang="zh-CN" sz="2000" dirty="0">
                <a:solidFill>
                  <a:schemeClr val="tx1"/>
                </a:solidFill>
              </a:rPr>
              <a:t>users</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80% of users</a:t>
            </a:r>
            <a:r>
              <a:rPr lang="en-US" altLang="zh-CN" sz="2000" dirty="0" smtClean="0">
                <a:solidFill>
                  <a:srgbClr val="0000CC"/>
                </a:solidFill>
              </a:rPr>
              <a:t> </a:t>
            </a:r>
            <a:r>
              <a:rPr lang="en-US" altLang="zh-CN" sz="2000" dirty="0" smtClean="0">
                <a:solidFill>
                  <a:schemeClr val="tx1"/>
                </a:solidFill>
              </a:rPr>
              <a:t>are 80-90’s</a:t>
            </a:r>
            <a:endParaRPr lang="en-US" altLang="zh-CN" sz="2000" dirty="0">
              <a:solidFill>
                <a:schemeClr val="tx1"/>
              </a:solidFill>
            </a:endParaRPr>
          </a:p>
        </p:txBody>
      </p:sp>
      <p:sp>
        <p:nvSpPr>
          <p:cNvPr id="21" name="矩形 20"/>
          <p:cNvSpPr/>
          <p:nvPr/>
        </p:nvSpPr>
        <p:spPr>
          <a:xfrm>
            <a:off x="6477000" y="3581400"/>
            <a:ext cx="3124200"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560 million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influencing </a:t>
            </a:r>
            <a:r>
              <a:rPr lang="en-US" altLang="zh-CN" sz="2000" dirty="0" smtClean="0">
                <a:solidFill>
                  <a:srgbClr val="000000"/>
                </a:solidFill>
              </a:rPr>
              <a:t>our daily life</a:t>
            </a:r>
          </a:p>
        </p:txBody>
      </p:sp>
      <p:sp>
        <p:nvSpPr>
          <p:cNvPr id="22" name="矩形 21"/>
          <p:cNvSpPr/>
          <p:nvPr/>
        </p:nvSpPr>
        <p:spPr>
          <a:xfrm>
            <a:off x="6781806" y="5486400"/>
            <a:ext cx="2743200" cy="1066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800 million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50% revenue </a:t>
            </a:r>
            <a:r>
              <a:rPr lang="en-US" altLang="zh-CN" sz="2000" dirty="0" smtClean="0">
                <a:solidFill>
                  <a:srgbClr val="000000"/>
                </a:solidFill>
              </a:rPr>
              <a:t>from</a:t>
            </a:r>
            <a:r>
              <a:rPr lang="en-US" altLang="zh-CN" sz="2000" b="1" dirty="0" smtClean="0">
                <a:solidFill>
                  <a:srgbClr val="000000"/>
                </a:solidFill>
              </a:rPr>
              <a:t> </a:t>
            </a:r>
            <a:r>
              <a:rPr lang="en-US" altLang="zh-CN" sz="2000" dirty="0" smtClean="0">
                <a:solidFill>
                  <a:schemeClr val="tx1"/>
                </a:solidFill>
              </a:rPr>
              <a:t>network life</a:t>
            </a:r>
          </a:p>
        </p:txBody>
      </p:sp>
      <p:pic>
        <p:nvPicPr>
          <p:cNvPr id="24" name="图片 23" descr="Screen Shot 2013-11-14 at 4.01.2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3428" y="2133600"/>
            <a:ext cx="2466372" cy="3068400"/>
          </a:xfrm>
          <a:prstGeom prst="rect">
            <a:avLst/>
          </a:prstGeom>
        </p:spPr>
      </p:pic>
      <p:sp>
        <p:nvSpPr>
          <p:cNvPr id="25" name="椭圆 24"/>
          <p:cNvSpPr/>
          <p:nvPr/>
        </p:nvSpPr>
        <p:spPr>
          <a:xfrm>
            <a:off x="3581402" y="2154000"/>
            <a:ext cx="2438400" cy="3048000"/>
          </a:xfrm>
          <a:prstGeom prst="ellipse">
            <a:avLst/>
          </a:prstGeom>
          <a:noFill/>
          <a:ln w="19050" cmpd="sng">
            <a:solidFill>
              <a:srgbClr val="4F4F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381000" y="3236494"/>
            <a:ext cx="3124200"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600 million </a:t>
            </a:r>
            <a:r>
              <a:rPr lang="en-US" altLang="zh-CN" sz="2000" dirty="0" smtClean="0">
                <a:solidFill>
                  <a:schemeClr val="tx1"/>
                </a:solidFill>
              </a:rPr>
              <a:t>users  </a:t>
            </a:r>
          </a:p>
          <a:p>
            <a:pPr>
              <a:buFont typeface="Arial" pitchFamily="34" charset="0"/>
              <a:buChar char="•"/>
            </a:pPr>
            <a:r>
              <a:rPr lang="en-US" altLang="zh-CN" sz="2000" b="1" dirty="0" smtClean="0">
                <a:solidFill>
                  <a:srgbClr val="0000CC"/>
                </a:solidFill>
              </a:rPr>
              <a:t>.5 billion </a:t>
            </a:r>
            <a:r>
              <a:rPr lang="en-US" altLang="zh-CN" sz="2000" dirty="0" smtClean="0">
                <a:solidFill>
                  <a:schemeClr val="tx1"/>
                </a:solidFill>
              </a:rPr>
              <a:t>tweets/day</a:t>
            </a:r>
          </a:p>
        </p:txBody>
      </p:sp>
      <p:sp>
        <p:nvSpPr>
          <p:cNvPr id="29" name="矩形 28"/>
          <p:cNvSpPr/>
          <p:nvPr/>
        </p:nvSpPr>
        <p:spPr>
          <a:xfrm>
            <a:off x="228600" y="5067738"/>
            <a:ext cx="3581400"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79 million </a:t>
            </a:r>
            <a:r>
              <a:rPr lang="en-US" altLang="zh-CN" sz="2000" dirty="0" smtClean="0">
                <a:solidFill>
                  <a:schemeClr val="tx1"/>
                </a:solidFill>
              </a:rPr>
              <a:t>users per month  </a:t>
            </a:r>
          </a:p>
          <a:p>
            <a:pPr>
              <a:buFont typeface="Arial" pitchFamily="34" charset="0"/>
              <a:buChar char="•"/>
            </a:pPr>
            <a:r>
              <a:rPr lang="en-US" altLang="zh-CN" sz="2000" b="1" dirty="0" smtClean="0">
                <a:solidFill>
                  <a:srgbClr val="0000CC"/>
                </a:solidFill>
              </a:rPr>
              <a:t> 9.65 billion</a:t>
            </a:r>
            <a:r>
              <a:rPr lang="en-US" altLang="zh-CN" sz="2000" b="1" dirty="0" smtClean="0">
                <a:solidFill>
                  <a:schemeClr val="tx1"/>
                </a:solidFill>
              </a:rPr>
              <a:t> </a:t>
            </a:r>
            <a:r>
              <a:rPr lang="en-US" altLang="zh-CN" sz="2000" dirty="0" smtClean="0">
                <a:solidFill>
                  <a:schemeClr val="tx1"/>
                </a:solidFill>
              </a:rPr>
              <a:t>items/year</a:t>
            </a:r>
          </a:p>
        </p:txBody>
      </p:sp>
      <p:pic>
        <p:nvPicPr>
          <p:cNvPr id="31" name="图片 30" descr="amazon.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1" y="4495800"/>
            <a:ext cx="2209799" cy="546100"/>
          </a:xfrm>
          <a:prstGeom prst="rect">
            <a:avLst/>
          </a:prstGeom>
        </p:spPr>
      </p:pic>
      <p:pic>
        <p:nvPicPr>
          <p:cNvPr id="32" name="图片 31" descr="alibaba_group2-featur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91000" y="5410218"/>
            <a:ext cx="2286000" cy="477951"/>
          </a:xfrm>
          <a:prstGeom prst="rect">
            <a:avLst/>
          </a:prstGeom>
        </p:spPr>
      </p:pic>
      <p:sp>
        <p:nvSpPr>
          <p:cNvPr id="28" name="矩形 27"/>
          <p:cNvSpPr/>
          <p:nvPr/>
        </p:nvSpPr>
        <p:spPr>
          <a:xfrm>
            <a:off x="4038602" y="5888168"/>
            <a:ext cx="2514600" cy="81609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500 million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35 billion</a:t>
            </a:r>
            <a:r>
              <a:rPr lang="en-US" altLang="zh-CN" sz="2000" dirty="0" smtClean="0">
                <a:solidFill>
                  <a:srgbClr val="0000CC"/>
                </a:solidFill>
              </a:rPr>
              <a:t> </a:t>
            </a:r>
            <a:r>
              <a:rPr lang="en-US" altLang="zh-CN" sz="2000" dirty="0" smtClean="0">
                <a:solidFill>
                  <a:schemeClr val="tx1"/>
                </a:solidFill>
              </a:rPr>
              <a:t>on 11/11</a:t>
            </a:r>
          </a:p>
        </p:txBody>
      </p:sp>
    </p:spTree>
    <p:extLst>
      <p:ext uri="{BB962C8B-B14F-4D97-AF65-F5344CB8AC3E}">
        <p14:creationId xmlns:p14="http://schemas.microsoft.com/office/powerpoint/2010/main" val="3940045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pPr eaLnBrk="1" hangingPunct="1"/>
            <a:r>
              <a:rPr lang="en-US" altLang="zh-CN" sz="3600" dirty="0" smtClean="0"/>
              <a:t>The Solution: Topical Affinity Propagation</a:t>
            </a:r>
            <a:endParaRPr lang="zh-CN" altLang="en-US" sz="3600" dirty="0" smtClean="0"/>
          </a:p>
        </p:txBody>
      </p:sp>
      <p:sp>
        <p:nvSpPr>
          <p:cNvPr id="4"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Jie </a:t>
            </a:r>
            <a:r>
              <a:rPr lang="en-US" altLang="zh-CN" sz="1400" kern="0" dirty="0">
                <a:latin typeface="+mn-lt"/>
                <a:ea typeface="+mn-ea"/>
              </a:rPr>
              <a:t>Tang, </a:t>
            </a:r>
            <a:r>
              <a:rPr lang="en-US" altLang="zh-CN" sz="1400" kern="0" dirty="0" err="1">
                <a:latin typeface="+mn-lt"/>
                <a:ea typeface="+mn-ea"/>
              </a:rPr>
              <a:t>Jimeng</a:t>
            </a:r>
            <a:r>
              <a:rPr lang="en-US" altLang="zh-CN" sz="1400" kern="0" dirty="0">
                <a:latin typeface="+mn-lt"/>
                <a:ea typeface="+mn-ea"/>
              </a:rPr>
              <a:t> Sun, Chi Wang, and </a:t>
            </a:r>
            <a:r>
              <a:rPr lang="en-US" altLang="zh-CN" sz="1400" kern="0" dirty="0" err="1">
                <a:latin typeface="+mn-lt"/>
                <a:ea typeface="+mn-ea"/>
              </a:rPr>
              <a:t>Zi</a:t>
            </a:r>
            <a:r>
              <a:rPr lang="en-US" altLang="zh-CN" sz="1400" kern="0" dirty="0">
                <a:latin typeface="+mn-lt"/>
                <a:ea typeface="+mn-ea"/>
              </a:rPr>
              <a:t> Yang. Social Influence Analysis in Large-scale Networks. </a:t>
            </a:r>
            <a:r>
              <a:rPr lang="en-US" altLang="zh-CN" sz="1400" kern="0" dirty="0" smtClean="0">
                <a:latin typeface="+mn-lt"/>
                <a:ea typeface="+mn-ea"/>
              </a:rPr>
              <a:t>In KDD, pages </a:t>
            </a:r>
            <a:r>
              <a:rPr lang="en-US" altLang="zh-CN" sz="1400" kern="0" dirty="0">
                <a:latin typeface="+mn-lt"/>
                <a:ea typeface="+mn-ea"/>
              </a:rPr>
              <a:t>807-</a:t>
            </a:r>
            <a:r>
              <a:rPr lang="en-US" altLang="zh-CN" sz="1400" kern="0" dirty="0" smtClean="0">
                <a:latin typeface="+mn-lt"/>
                <a:ea typeface="+mn-ea"/>
              </a:rPr>
              <a:t>816, 2009. </a:t>
            </a:r>
            <a:endParaRPr lang="en-US" altLang="zh-CN" sz="1400" kern="0" dirty="0">
              <a:latin typeface="+mn-lt"/>
              <a:ea typeface="+mn-ea"/>
            </a:endParaRPr>
          </a:p>
        </p:txBody>
      </p:sp>
      <p:pic>
        <p:nvPicPr>
          <p:cNvPr id="5" name="图片 4" descr="无标题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588" y="1376772"/>
            <a:ext cx="4605452" cy="4130424"/>
          </a:xfrm>
          <a:prstGeom prst="rect">
            <a:avLst/>
          </a:prstGeom>
        </p:spPr>
      </p:pic>
      <p:sp>
        <p:nvSpPr>
          <p:cNvPr id="6" name="Rectangle 12"/>
          <p:cNvSpPr/>
          <p:nvPr/>
        </p:nvSpPr>
        <p:spPr>
          <a:xfrm>
            <a:off x="3224808" y="2276872"/>
            <a:ext cx="803286" cy="1058877"/>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6"/>
          <p:cNvSpPr/>
          <p:nvPr/>
        </p:nvSpPr>
        <p:spPr>
          <a:xfrm>
            <a:off x="3008784" y="1880828"/>
            <a:ext cx="1436587"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 mining</a:t>
            </a:r>
            <a:endParaRPr lang="en-US" sz="1600" dirty="0">
              <a:solidFill>
                <a:srgbClr val="0000FF"/>
              </a:solidFill>
            </a:endParaRPr>
          </a:p>
        </p:txBody>
      </p:sp>
      <p:sp>
        <p:nvSpPr>
          <p:cNvPr id="8" name="Rectangle 26"/>
          <p:cNvSpPr/>
          <p:nvPr/>
        </p:nvSpPr>
        <p:spPr>
          <a:xfrm>
            <a:off x="5100589" y="2708920"/>
            <a:ext cx="1436587"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 mining</a:t>
            </a:r>
            <a:endParaRPr lang="en-US" sz="1600" dirty="0">
              <a:solidFill>
                <a:srgbClr val="0000FF"/>
              </a:solidFill>
            </a:endParaRPr>
          </a:p>
        </p:txBody>
      </p:sp>
      <p:sp>
        <p:nvSpPr>
          <p:cNvPr id="9" name="Rectangle 26"/>
          <p:cNvSpPr/>
          <p:nvPr/>
        </p:nvSpPr>
        <p:spPr>
          <a:xfrm>
            <a:off x="4989004" y="4113076"/>
            <a:ext cx="1436587"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 mining</a:t>
            </a:r>
            <a:endParaRPr lang="en-US" sz="1600" dirty="0">
              <a:solidFill>
                <a:srgbClr val="0000FF"/>
              </a:solidFill>
            </a:endParaRPr>
          </a:p>
        </p:txBody>
      </p:sp>
      <p:sp>
        <p:nvSpPr>
          <p:cNvPr id="11" name="Rectangle 26"/>
          <p:cNvSpPr/>
          <p:nvPr/>
        </p:nvSpPr>
        <p:spPr>
          <a:xfrm>
            <a:off x="1968241" y="5329562"/>
            <a:ext cx="1436587"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 mining</a:t>
            </a:r>
            <a:endParaRPr lang="en-US" sz="1600" dirty="0">
              <a:solidFill>
                <a:srgbClr val="0000FF"/>
              </a:solidFill>
            </a:endParaRPr>
          </a:p>
        </p:txBody>
      </p:sp>
      <p:sp>
        <p:nvSpPr>
          <p:cNvPr id="12" name="Rectangle 26"/>
          <p:cNvSpPr/>
          <p:nvPr/>
        </p:nvSpPr>
        <p:spPr>
          <a:xfrm>
            <a:off x="3368824" y="5265204"/>
            <a:ext cx="1436587"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Database</a:t>
            </a:r>
            <a:endParaRPr lang="en-US" sz="1600" dirty="0">
              <a:solidFill>
                <a:srgbClr val="0000FF"/>
              </a:solidFill>
            </a:endParaRPr>
          </a:p>
        </p:txBody>
      </p:sp>
      <p:sp>
        <p:nvSpPr>
          <p:cNvPr id="13" name="Rectangle 26"/>
          <p:cNvSpPr/>
          <p:nvPr/>
        </p:nvSpPr>
        <p:spPr>
          <a:xfrm>
            <a:off x="348061" y="3781390"/>
            <a:ext cx="1436587"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Database</a:t>
            </a:r>
            <a:endParaRPr lang="en-US" sz="1600" dirty="0">
              <a:solidFill>
                <a:srgbClr val="0000FF"/>
              </a:solidFill>
            </a:endParaRPr>
          </a:p>
        </p:txBody>
      </p:sp>
      <p:sp>
        <p:nvSpPr>
          <p:cNvPr id="14" name="Rectangle 26"/>
          <p:cNvSpPr/>
          <p:nvPr/>
        </p:nvSpPr>
        <p:spPr>
          <a:xfrm>
            <a:off x="920552" y="1945186"/>
            <a:ext cx="1296144" cy="4396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FF"/>
                </a:solidFill>
              </a:rPr>
              <a:t>Database</a:t>
            </a:r>
            <a:endParaRPr lang="en-US" sz="1600" dirty="0">
              <a:solidFill>
                <a:srgbClr val="0000FF"/>
              </a:solidFill>
            </a:endParaRPr>
          </a:p>
        </p:txBody>
      </p:sp>
      <p:sp>
        <p:nvSpPr>
          <p:cNvPr id="2" name="矩形 1"/>
          <p:cNvSpPr/>
          <p:nvPr/>
        </p:nvSpPr>
        <p:spPr>
          <a:xfrm>
            <a:off x="6501172" y="1700808"/>
            <a:ext cx="3332820" cy="3420380"/>
          </a:xfrm>
          <a:prstGeom prst="rect">
            <a:avLst/>
          </a:prstGeom>
          <a:no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2400" dirty="0" smtClean="0">
                <a:solidFill>
                  <a:srgbClr val="800000"/>
                </a:solidFill>
              </a:rPr>
              <a:t>Basic Idea: </a:t>
            </a:r>
          </a:p>
          <a:p>
            <a:r>
              <a:rPr kumimoji="1" lang="en-US" altLang="zh-CN" sz="2400" dirty="0" smtClean="0">
                <a:solidFill>
                  <a:srgbClr val="000090"/>
                </a:solidFill>
              </a:rPr>
              <a:t>If a user is located in the center of a “DM” community, then he may have strong influence on the other users</a:t>
            </a:r>
            <a:r>
              <a:rPr kumimoji="1" lang="en-US" altLang="zh-CN" sz="2400" dirty="0" smtClean="0">
                <a:solidFill>
                  <a:srgbClr val="000090"/>
                </a:solidFill>
              </a:rPr>
              <a:t>. </a:t>
            </a:r>
          </a:p>
          <a:p>
            <a:pPr algn="r"/>
            <a:r>
              <a:rPr kumimoji="1" lang="en-US" altLang="zh-CN" sz="2400" dirty="0" smtClean="0">
                <a:solidFill>
                  <a:srgbClr val="000090"/>
                </a:solidFill>
              </a:rPr>
              <a:t>—</a:t>
            </a:r>
            <a:r>
              <a:rPr kumimoji="1" lang="en-US" altLang="zh-CN" sz="2400" dirty="0" err="1">
                <a:solidFill>
                  <a:srgbClr val="000090"/>
                </a:solidFill>
              </a:rPr>
              <a:t>H</a:t>
            </a:r>
            <a:r>
              <a:rPr kumimoji="1" lang="en-US" altLang="zh-CN" sz="2400" dirty="0" err="1" smtClean="0">
                <a:solidFill>
                  <a:srgbClr val="000090"/>
                </a:solidFill>
              </a:rPr>
              <a:t>omophily</a:t>
            </a:r>
            <a:r>
              <a:rPr kumimoji="1" lang="en-US" altLang="zh-CN" sz="2400" dirty="0" smtClean="0">
                <a:solidFill>
                  <a:srgbClr val="000090"/>
                </a:solidFill>
              </a:rPr>
              <a:t> theory</a:t>
            </a:r>
            <a:endParaRPr kumimoji="1" lang="zh-CN" altLang="en-US" sz="2400" dirty="0">
              <a:solidFill>
                <a:srgbClr val="000090"/>
              </a:solidFill>
            </a:endParaRPr>
          </a:p>
        </p:txBody>
      </p:sp>
    </p:spTree>
    <p:extLst>
      <p:ext uri="{BB962C8B-B14F-4D97-AF65-F5344CB8AC3E}">
        <p14:creationId xmlns:p14="http://schemas.microsoft.com/office/powerpoint/2010/main" val="37487315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Factor Graph (TFG) Model</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858994" y="1116045"/>
            <a:ext cx="6038850" cy="4686300"/>
          </a:xfrm>
          <a:prstGeom prst="rect">
            <a:avLst/>
          </a:prstGeom>
          <a:noFill/>
          <a:ln w="9525">
            <a:noFill/>
            <a:miter lim="800000"/>
            <a:headEnd/>
            <a:tailEnd/>
          </a:ln>
        </p:spPr>
      </p:pic>
      <p:sp>
        <p:nvSpPr>
          <p:cNvPr id="5" name="Oval 4"/>
          <p:cNvSpPr/>
          <p:nvPr/>
        </p:nvSpPr>
        <p:spPr>
          <a:xfrm>
            <a:off x="3662282" y="4840394"/>
            <a:ext cx="474669" cy="4746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4" idx="3"/>
            <a:endCxn id="12" idx="2"/>
          </p:cNvCxnSpPr>
          <p:nvPr/>
        </p:nvCxnSpPr>
        <p:spPr>
          <a:xfrm flipV="1">
            <a:off x="2785967" y="2594823"/>
            <a:ext cx="876312" cy="308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61968" y="4451364"/>
            <a:ext cx="1716112" cy="58420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Node/user</a:t>
            </a:r>
            <a:endParaRPr lang="en-US" dirty="0">
              <a:solidFill>
                <a:schemeClr val="tx1"/>
              </a:solidFill>
            </a:endParaRPr>
          </a:p>
        </p:txBody>
      </p:sp>
      <p:sp>
        <p:nvSpPr>
          <p:cNvPr id="12" name="Oval 11"/>
          <p:cNvSpPr/>
          <p:nvPr/>
        </p:nvSpPr>
        <p:spPr>
          <a:xfrm>
            <a:off x="3662282" y="2357510"/>
            <a:ext cx="474669" cy="4746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5394" y="2078019"/>
            <a:ext cx="2360578" cy="10953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Nodes that have the highest influence on the current node</a:t>
            </a:r>
            <a:endParaRPr lang="en-US" dirty="0">
              <a:solidFill>
                <a:schemeClr val="tx1"/>
              </a:solidFill>
            </a:endParaRPr>
          </a:p>
        </p:txBody>
      </p:sp>
      <p:cxnSp>
        <p:nvCxnSpPr>
          <p:cNvPr id="19" name="Straight Arrow Connector 18"/>
          <p:cNvCxnSpPr>
            <a:stCxn id="9" idx="3"/>
            <a:endCxn id="5" idx="2"/>
          </p:cNvCxnSpPr>
          <p:nvPr/>
        </p:nvCxnSpPr>
        <p:spPr>
          <a:xfrm>
            <a:off x="3078070" y="4743469"/>
            <a:ext cx="584208" cy="3342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98427" y="5619803"/>
            <a:ext cx="9151995" cy="7635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00CC"/>
                </a:solidFill>
              </a:rPr>
              <a:t>The problem is cast as</a:t>
            </a:r>
            <a:r>
              <a:rPr lang="en-US" dirty="0" smtClean="0">
                <a:solidFill>
                  <a:srgbClr val="0000CC"/>
                </a:solidFill>
              </a:rPr>
              <a:t> identifying which node has the </a:t>
            </a:r>
            <a:r>
              <a:rPr lang="en-US" b="1" dirty="0" smtClean="0">
                <a:solidFill>
                  <a:srgbClr val="0000CC"/>
                </a:solidFill>
              </a:rPr>
              <a:t>highest probability </a:t>
            </a:r>
            <a:r>
              <a:rPr lang="en-US" dirty="0" smtClean="0">
                <a:solidFill>
                  <a:srgbClr val="0000CC"/>
                </a:solidFill>
              </a:rPr>
              <a:t>to </a:t>
            </a:r>
            <a:r>
              <a:rPr lang="en-US" b="1" dirty="0" smtClean="0">
                <a:solidFill>
                  <a:srgbClr val="0000CC"/>
                </a:solidFill>
              </a:rPr>
              <a:t>influence</a:t>
            </a:r>
            <a:r>
              <a:rPr lang="en-US" dirty="0" smtClean="0">
                <a:solidFill>
                  <a:srgbClr val="0000CC"/>
                </a:solidFill>
              </a:rPr>
              <a:t> another node on a </a:t>
            </a:r>
            <a:r>
              <a:rPr lang="en-US" b="1" dirty="0" smtClean="0">
                <a:solidFill>
                  <a:srgbClr val="0000CC"/>
                </a:solidFill>
              </a:rPr>
              <a:t>specific topic </a:t>
            </a:r>
            <a:r>
              <a:rPr lang="en-US" dirty="0" smtClean="0">
                <a:solidFill>
                  <a:srgbClr val="0000CC"/>
                </a:solidFill>
              </a:rPr>
              <a:t>along with the edge.</a:t>
            </a:r>
            <a:endParaRPr lang="en-US" dirty="0">
              <a:solidFill>
                <a:srgbClr val="0000CC"/>
              </a:solidFill>
            </a:endParaRPr>
          </a:p>
        </p:txBody>
      </p:sp>
      <p:cxnSp>
        <p:nvCxnSpPr>
          <p:cNvPr id="26" name="Straight Arrow Connector 25"/>
          <p:cNvCxnSpPr>
            <a:stCxn id="29" idx="3"/>
          </p:cNvCxnSpPr>
          <p:nvPr/>
        </p:nvCxnSpPr>
        <p:spPr>
          <a:xfrm>
            <a:off x="3017812" y="1566842"/>
            <a:ext cx="1424007" cy="69374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301701" y="1274733"/>
            <a:ext cx="1716112" cy="58420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Social link</a:t>
            </a:r>
            <a:endParaRPr lang="en-US" dirty="0">
              <a:solidFill>
                <a:schemeClr val="tx1"/>
              </a:solidFill>
            </a:endParaRPr>
          </a:p>
        </p:txBody>
      </p:sp>
    </p:spTree>
    <p:custDataLst>
      <p:tags r:id="rId1"/>
    </p:custDataLst>
    <p:extLst>
      <p:ext uri="{BB962C8B-B14F-4D97-AF65-F5344CB8AC3E}">
        <p14:creationId xmlns:p14="http://schemas.microsoft.com/office/powerpoint/2010/main" val="36203939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4" grpId="0" animBg="1"/>
      <p:bldP spid="25"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350859" y="1196998"/>
            <a:ext cx="9139237" cy="4422805"/>
          </a:xfrm>
        </p:spPr>
        <p:txBody>
          <a:bodyPr/>
          <a:lstStyle/>
          <a:p>
            <a:endParaRPr lang="en-US" dirty="0" smtClean="0">
              <a:solidFill>
                <a:srgbClr val="0000CC"/>
              </a:solidFill>
            </a:endParaRPr>
          </a:p>
          <a:p>
            <a:endParaRPr lang="en-US" dirty="0" smtClean="0">
              <a:solidFill>
                <a:srgbClr val="0000CC"/>
              </a:solidFill>
            </a:endParaRPr>
          </a:p>
          <a:p>
            <a:pPr>
              <a:buFontTx/>
              <a:buNone/>
            </a:pPr>
            <a:endParaRPr lang="en-US" i="1" dirty="0" smtClean="0">
              <a:solidFill>
                <a:srgbClr val="0000CC"/>
              </a:solidFill>
            </a:endParaRPr>
          </a:p>
          <a:p>
            <a:pPr>
              <a:buFontTx/>
              <a:buNone/>
            </a:pPr>
            <a:endParaRPr lang="en-US" i="1" dirty="0" smtClean="0">
              <a:solidFill>
                <a:srgbClr val="0000CC"/>
              </a:solidFill>
            </a:endParaRPr>
          </a:p>
          <a:p>
            <a:pPr>
              <a:buFontTx/>
              <a:buNone/>
            </a:pPr>
            <a:endParaRPr lang="en-US" sz="2800" i="1" dirty="0" smtClean="0">
              <a:solidFill>
                <a:srgbClr val="0000CC"/>
              </a:solidFill>
            </a:endParaRPr>
          </a:p>
          <a:p>
            <a:pPr>
              <a:buFontTx/>
              <a:buNone/>
            </a:pPr>
            <a:endParaRPr lang="en-US" sz="2800" i="1" dirty="0" smtClean="0">
              <a:solidFill>
                <a:srgbClr val="0000CC"/>
              </a:solidFill>
            </a:endParaRPr>
          </a:p>
          <a:p>
            <a:r>
              <a:rPr lang="en-US" altLang="zh-CN" dirty="0" smtClean="0">
                <a:solidFill>
                  <a:srgbClr val="0000CC"/>
                </a:solidFill>
              </a:rPr>
              <a:t>The learning task is to find a configuration for all </a:t>
            </a:r>
            <a:r>
              <a:rPr lang="en-US" altLang="zh-CN" dirty="0" smtClean="0">
                <a:solidFill>
                  <a:srgbClr val="FF0000"/>
                </a:solidFill>
              </a:rPr>
              <a:t>{</a:t>
            </a:r>
            <a:r>
              <a:rPr lang="en-US" altLang="zh-CN" dirty="0" err="1" smtClean="0">
                <a:solidFill>
                  <a:srgbClr val="FF0000"/>
                </a:solidFill>
              </a:rPr>
              <a:t>y</a:t>
            </a:r>
            <a:r>
              <a:rPr lang="en-US" altLang="zh-CN" baseline="-25000" dirty="0" err="1" smtClean="0">
                <a:solidFill>
                  <a:srgbClr val="FF0000"/>
                </a:solidFill>
              </a:rPr>
              <a:t>i</a:t>
            </a:r>
            <a:r>
              <a:rPr lang="en-US" altLang="zh-CN" dirty="0" smtClean="0">
                <a:solidFill>
                  <a:srgbClr val="FF0000"/>
                </a:solidFill>
              </a:rPr>
              <a:t>} </a:t>
            </a:r>
            <a:r>
              <a:rPr lang="en-US" altLang="zh-CN" dirty="0" smtClean="0">
                <a:solidFill>
                  <a:srgbClr val="0000CC"/>
                </a:solidFill>
              </a:rPr>
              <a:t>to maximize the joint probability.</a:t>
            </a:r>
          </a:p>
        </p:txBody>
      </p:sp>
      <p:sp>
        <p:nvSpPr>
          <p:cNvPr id="14341" name="Title 7"/>
          <p:cNvSpPr>
            <a:spLocks noGrp="1"/>
          </p:cNvSpPr>
          <p:nvPr>
            <p:ph type="title"/>
          </p:nvPr>
        </p:nvSpPr>
        <p:spPr>
          <a:xfrm>
            <a:off x="498415" y="69804"/>
            <a:ext cx="8915400" cy="1143000"/>
          </a:xfrm>
        </p:spPr>
        <p:txBody>
          <a:bodyPr/>
          <a:lstStyle/>
          <a:p>
            <a:r>
              <a:rPr lang="en-US" altLang="zh-CN" dirty="0" smtClean="0"/>
              <a:t>Topical Factor Graph (TFG)</a:t>
            </a:r>
            <a:endParaRPr lang="en-US" sz="3200" dirty="0" smtClean="0"/>
          </a:p>
        </p:txBody>
      </p:sp>
      <p:pic>
        <p:nvPicPr>
          <p:cNvPr id="111619" name="Picture 3"/>
          <p:cNvPicPr>
            <a:picLocks noChangeAspect="1" noChangeArrowheads="1"/>
          </p:cNvPicPr>
          <p:nvPr/>
        </p:nvPicPr>
        <p:blipFill>
          <a:blip r:embed="rId4" cstate="print">
            <a:duotone>
              <a:prstClr val="black"/>
              <a:schemeClr val="accent2">
                <a:tint val="45000"/>
                <a:satMod val="400000"/>
              </a:schemeClr>
            </a:duotone>
            <a:lum bright="6000" contrast="6000"/>
          </a:blip>
          <a:srcRect/>
          <a:stretch>
            <a:fillRect/>
          </a:stretch>
        </p:blipFill>
        <p:spPr bwMode="auto">
          <a:xfrm>
            <a:off x="1265192" y="2202028"/>
            <a:ext cx="5549976" cy="2103307"/>
          </a:xfrm>
          <a:prstGeom prst="rect">
            <a:avLst/>
          </a:prstGeom>
          <a:solidFill>
            <a:srgbClr val="FFFFCC"/>
          </a:solidFill>
          <a:ln w="9525">
            <a:noFill/>
            <a:miter lim="800000"/>
            <a:headEnd/>
            <a:tailEnd/>
          </a:ln>
          <a:effectLst/>
        </p:spPr>
      </p:pic>
      <p:sp>
        <p:nvSpPr>
          <p:cNvPr id="5" name="Rectangle 4"/>
          <p:cNvSpPr/>
          <p:nvPr/>
        </p:nvSpPr>
        <p:spPr>
          <a:xfrm>
            <a:off x="388886" y="1530324"/>
            <a:ext cx="3979919" cy="58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0000CC"/>
                </a:solidFill>
              </a:rPr>
              <a:t>Objective function:</a:t>
            </a:r>
            <a:endParaRPr lang="en-US" sz="3200" dirty="0">
              <a:solidFill>
                <a:srgbClr val="0000CC"/>
              </a:solidFill>
            </a:endParaRPr>
          </a:p>
        </p:txBody>
      </p:sp>
      <p:sp>
        <p:nvSpPr>
          <p:cNvPr id="6" name="Rectangle 5"/>
          <p:cNvSpPr/>
          <p:nvPr/>
        </p:nvSpPr>
        <p:spPr>
          <a:xfrm>
            <a:off x="7326350" y="2676674"/>
            <a:ext cx="2178012" cy="58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FF0000"/>
                </a:solidFill>
              </a:rPr>
              <a:t>1. How to define?</a:t>
            </a:r>
            <a:endParaRPr lang="en-US" dirty="0">
              <a:solidFill>
                <a:srgbClr val="FF0000"/>
              </a:solidFill>
            </a:endParaRPr>
          </a:p>
        </p:txBody>
      </p:sp>
      <p:sp>
        <p:nvSpPr>
          <p:cNvPr id="7" name="Rectangle 6"/>
          <p:cNvSpPr/>
          <p:nvPr/>
        </p:nvSpPr>
        <p:spPr>
          <a:xfrm>
            <a:off x="4113210" y="2384570"/>
            <a:ext cx="2665450" cy="58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Rectangle 7"/>
          <p:cNvSpPr/>
          <p:nvPr/>
        </p:nvSpPr>
        <p:spPr>
          <a:xfrm>
            <a:off x="5099053" y="3443447"/>
            <a:ext cx="1606574" cy="58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p:cNvSpPr/>
          <p:nvPr/>
        </p:nvSpPr>
        <p:spPr>
          <a:xfrm>
            <a:off x="2324072" y="3406934"/>
            <a:ext cx="1606574" cy="58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1" name="Straight Arrow Connector 10"/>
          <p:cNvCxnSpPr>
            <a:stCxn id="6" idx="1"/>
            <a:endCxn id="7" idx="3"/>
          </p:cNvCxnSpPr>
          <p:nvPr/>
        </p:nvCxnSpPr>
        <p:spPr>
          <a:xfrm rot="10800000">
            <a:off x="6778664" y="2676674"/>
            <a:ext cx="547695" cy="292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1"/>
            <a:endCxn id="8" idx="3"/>
          </p:cNvCxnSpPr>
          <p:nvPr/>
        </p:nvCxnSpPr>
        <p:spPr>
          <a:xfrm rot="10800000" flipV="1">
            <a:off x="6705626" y="2968799"/>
            <a:ext cx="620720" cy="76677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9" idx="3"/>
          </p:cNvCxnSpPr>
          <p:nvPr/>
        </p:nvCxnSpPr>
        <p:spPr>
          <a:xfrm rot="10800000" flipV="1">
            <a:off x="3930650" y="2968778"/>
            <a:ext cx="3395709" cy="7302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1" idx="1"/>
          </p:cNvCxnSpPr>
          <p:nvPr/>
        </p:nvCxnSpPr>
        <p:spPr>
          <a:xfrm rot="10800000" flipV="1">
            <a:off x="6815172" y="3662529"/>
            <a:ext cx="474669" cy="1095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289844" y="3370421"/>
            <a:ext cx="2446371" cy="58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FF0000"/>
                </a:solidFill>
              </a:rPr>
              <a:t>2. How to optimize?</a:t>
            </a:r>
            <a:endParaRPr lang="en-US" dirty="0">
              <a:solidFill>
                <a:srgbClr val="FF0000"/>
              </a:solidFill>
            </a:endParaRPr>
          </a:p>
        </p:txBody>
      </p:sp>
    </p:spTree>
    <p:custDataLst>
      <p:tags r:id="rId1"/>
    </p:custDataLst>
    <p:extLst>
      <p:ext uri="{BB962C8B-B14F-4D97-AF65-F5344CB8AC3E}">
        <p14:creationId xmlns:p14="http://schemas.microsoft.com/office/powerpoint/2010/main" val="33028080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3" presetClass="entr" presetSubtype="1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6" grpId="0" animBg="1"/>
      <p:bldP spid="7" grpId="0" animBg="1"/>
      <p:bldP spid="8" grpId="0" animBg="1"/>
      <p:bldP spid="9"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1" name="Picture 25"/>
          <p:cNvPicPr>
            <a:picLocks noChangeAspect="1" noChangeArrowheads="1"/>
          </p:cNvPicPr>
          <p:nvPr/>
        </p:nvPicPr>
        <p:blipFill>
          <a:blip r:embed="rId4" cstate="print"/>
          <a:srcRect/>
          <a:stretch>
            <a:fillRect/>
          </a:stretch>
        </p:blipFill>
        <p:spPr bwMode="auto">
          <a:xfrm>
            <a:off x="4222741" y="3292485"/>
            <a:ext cx="5613400" cy="903288"/>
          </a:xfrm>
          <a:prstGeom prst="rect">
            <a:avLst/>
          </a:prstGeom>
          <a:noFill/>
          <a:ln w="9525">
            <a:noFill/>
            <a:miter lim="800000"/>
            <a:headEnd/>
            <a:tailEnd/>
          </a:ln>
        </p:spPr>
      </p:pic>
      <p:pic>
        <p:nvPicPr>
          <p:cNvPr id="109570" name="Picture 2"/>
          <p:cNvPicPr>
            <a:picLocks noChangeAspect="1" noChangeArrowheads="1"/>
          </p:cNvPicPr>
          <p:nvPr/>
        </p:nvPicPr>
        <p:blipFill>
          <a:blip r:embed="rId5" cstate="print"/>
          <a:srcRect/>
          <a:stretch>
            <a:fillRect/>
          </a:stretch>
        </p:blipFill>
        <p:spPr bwMode="auto">
          <a:xfrm>
            <a:off x="1123793" y="5175436"/>
            <a:ext cx="7845642" cy="1028552"/>
          </a:xfrm>
          <a:prstGeom prst="rect">
            <a:avLst/>
          </a:prstGeom>
          <a:ln>
            <a:noFill/>
            <a:headEnd/>
            <a:tailEnd/>
          </a:ln>
          <a:effectLst/>
        </p:spPr>
        <p:style>
          <a:lnRef idx="1">
            <a:schemeClr val="accent2"/>
          </a:lnRef>
          <a:fillRef idx="2">
            <a:schemeClr val="accent2"/>
          </a:fillRef>
          <a:effectRef idx="1">
            <a:schemeClr val="accent2"/>
          </a:effectRef>
          <a:fontRef idx="minor">
            <a:schemeClr val="dk1"/>
          </a:fontRef>
        </p:style>
      </p:pic>
      <p:sp>
        <p:nvSpPr>
          <p:cNvPr id="15362" name="Rectangle 2"/>
          <p:cNvSpPr>
            <a:spLocks noGrp="1" noChangeArrowheads="1"/>
          </p:cNvSpPr>
          <p:nvPr>
            <p:ph type="title"/>
          </p:nvPr>
        </p:nvSpPr>
        <p:spPr>
          <a:xfrm>
            <a:off x="0" y="-3222"/>
            <a:ext cx="9906000" cy="1143000"/>
          </a:xfrm>
        </p:spPr>
        <p:txBody>
          <a:bodyPr/>
          <a:lstStyle/>
          <a:p>
            <a:pPr eaLnBrk="1" hangingPunct="1"/>
            <a:r>
              <a:rPr lang="en-US" sz="3600" dirty="0" smtClean="0"/>
              <a:t>How to define (topical) feature functions?</a:t>
            </a:r>
            <a:endParaRPr lang="en-US" altLang="zh-CN" sz="3600" dirty="0" smtClean="0"/>
          </a:p>
        </p:txBody>
      </p:sp>
      <p:sp>
        <p:nvSpPr>
          <p:cNvPr id="4100" name="Rectangle 3"/>
          <p:cNvSpPr>
            <a:spLocks noGrp="1" noChangeArrowheads="1"/>
          </p:cNvSpPr>
          <p:nvPr>
            <p:ph type="body" sz="half" idx="1"/>
          </p:nvPr>
        </p:nvSpPr>
        <p:spPr>
          <a:xfrm>
            <a:off x="-122306" y="1371606"/>
            <a:ext cx="4514844" cy="4525963"/>
          </a:xfrm>
        </p:spPr>
        <p:txBody>
          <a:bodyPr/>
          <a:lstStyle/>
          <a:p>
            <a:pPr lvl="1">
              <a:defRPr/>
            </a:pPr>
            <a:r>
              <a:rPr lang="en-US" sz="2400" dirty="0" smtClean="0">
                <a:cs typeface="+mn-cs"/>
              </a:rPr>
              <a:t>Node feature function</a:t>
            </a:r>
            <a:endParaRPr lang="en-US" sz="2400" i="1" dirty="0" smtClean="0">
              <a:cs typeface="+mn-cs"/>
            </a:endParaRPr>
          </a:p>
          <a:p>
            <a:pPr lvl="1">
              <a:defRPr/>
            </a:pPr>
            <a:endParaRPr lang="en-US" sz="2400" i="1" dirty="0" smtClean="0">
              <a:cs typeface="+mn-cs"/>
            </a:endParaRPr>
          </a:p>
          <a:p>
            <a:pPr lvl="1">
              <a:defRPr/>
            </a:pPr>
            <a:endParaRPr lang="en-US" sz="2400" i="1" dirty="0" smtClean="0">
              <a:cs typeface="+mn-cs"/>
            </a:endParaRPr>
          </a:p>
          <a:p>
            <a:pPr lvl="1">
              <a:defRPr/>
            </a:pPr>
            <a:endParaRPr lang="en-US" sz="2400" dirty="0" smtClean="0">
              <a:cs typeface="+mn-cs"/>
            </a:endParaRPr>
          </a:p>
          <a:p>
            <a:pPr lvl="1">
              <a:defRPr/>
            </a:pPr>
            <a:r>
              <a:rPr lang="en-US" sz="2400" dirty="0" smtClean="0">
                <a:cs typeface="+mn-cs"/>
              </a:rPr>
              <a:t>Edge feature function</a:t>
            </a:r>
          </a:p>
          <a:p>
            <a:pPr lvl="1">
              <a:buNone/>
              <a:defRPr/>
            </a:pPr>
            <a:endParaRPr lang="en-US" sz="2000" dirty="0" smtClean="0">
              <a:cs typeface="+mn-cs"/>
            </a:endParaRPr>
          </a:p>
          <a:p>
            <a:pPr lvl="1">
              <a:buNone/>
              <a:defRPr/>
            </a:pPr>
            <a:endParaRPr lang="en-US" sz="1200" i="1" dirty="0" smtClean="0">
              <a:cs typeface="+mn-cs"/>
            </a:endParaRPr>
          </a:p>
          <a:p>
            <a:pPr lvl="1">
              <a:buNone/>
              <a:defRPr/>
            </a:pPr>
            <a:endParaRPr lang="en-US" sz="1200" i="1" dirty="0" smtClean="0">
              <a:cs typeface="+mn-cs"/>
            </a:endParaRPr>
          </a:p>
          <a:p>
            <a:pPr lvl="1">
              <a:buNone/>
              <a:defRPr/>
            </a:pPr>
            <a:endParaRPr lang="en-US" sz="1200" i="1" dirty="0" smtClean="0">
              <a:cs typeface="+mn-cs"/>
            </a:endParaRPr>
          </a:p>
          <a:p>
            <a:pPr lvl="1">
              <a:defRPr/>
            </a:pPr>
            <a:r>
              <a:rPr lang="en-US" altLang="zh-CN" sz="2400" dirty="0" smtClean="0">
                <a:cs typeface="+mn-cs"/>
              </a:rPr>
              <a:t>Global feature function</a:t>
            </a:r>
            <a:endParaRPr lang="zh-CN" altLang="en-US" sz="2400" dirty="0" smtClean="0"/>
          </a:p>
        </p:txBody>
      </p:sp>
      <p:sp>
        <p:nvSpPr>
          <p:cNvPr id="15364" name="Rectangle 5"/>
          <p:cNvSpPr>
            <a:spLocks noChangeArrowheads="1"/>
          </p:cNvSpPr>
          <p:nvPr/>
        </p:nvSpPr>
        <p:spPr bwMode="auto">
          <a:xfrm>
            <a:off x="1" y="-184666"/>
            <a:ext cx="184666" cy="369332"/>
          </a:xfrm>
          <a:prstGeom prst="rect">
            <a:avLst/>
          </a:prstGeom>
          <a:noFill/>
          <a:ln w="9525">
            <a:noFill/>
            <a:miter lim="800000"/>
            <a:headEnd/>
            <a:tailEnd/>
          </a:ln>
        </p:spPr>
        <p:txBody>
          <a:bodyPr wrap="none" anchor="ctr">
            <a:spAutoFit/>
          </a:bodyPr>
          <a:lstStyle/>
          <a:p>
            <a:endParaRPr lang="zh-CN" altLang="en-US"/>
          </a:p>
        </p:txBody>
      </p:sp>
      <p:pic>
        <p:nvPicPr>
          <p:cNvPr id="4122" name="Picture 26"/>
          <p:cNvPicPr>
            <a:picLocks noChangeAspect="1" noChangeArrowheads="1"/>
          </p:cNvPicPr>
          <p:nvPr/>
        </p:nvPicPr>
        <p:blipFill>
          <a:blip r:embed="rId6" cstate="print"/>
          <a:srcRect/>
          <a:stretch>
            <a:fillRect/>
          </a:stretch>
        </p:blipFill>
        <p:spPr bwMode="auto">
          <a:xfrm>
            <a:off x="4514857" y="1371600"/>
            <a:ext cx="4894527" cy="1371600"/>
          </a:xfrm>
          <a:prstGeom prst="rect">
            <a:avLst/>
          </a:prstGeom>
          <a:noFill/>
          <a:ln w="9525">
            <a:noFill/>
            <a:miter lim="800000"/>
            <a:headEnd/>
            <a:tailEnd/>
          </a:ln>
        </p:spPr>
      </p:pic>
      <p:pic>
        <p:nvPicPr>
          <p:cNvPr id="109569" name="Picture 1"/>
          <p:cNvPicPr>
            <a:picLocks noChangeAspect="1" noChangeArrowheads="1"/>
          </p:cNvPicPr>
          <p:nvPr/>
        </p:nvPicPr>
        <p:blipFill>
          <a:blip r:embed="rId7" cstate="print"/>
          <a:srcRect/>
          <a:stretch>
            <a:fillRect/>
          </a:stretch>
        </p:blipFill>
        <p:spPr bwMode="auto">
          <a:xfrm>
            <a:off x="4368792" y="1420789"/>
            <a:ext cx="5365750" cy="1277955"/>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pic>
      <p:sp>
        <p:nvSpPr>
          <p:cNvPr id="9" name="Rectangle 8"/>
          <p:cNvSpPr/>
          <p:nvPr/>
        </p:nvSpPr>
        <p:spPr>
          <a:xfrm>
            <a:off x="7947080" y="982629"/>
            <a:ext cx="1265187" cy="438156"/>
          </a:xfrm>
          <a:prstGeom prst="rect">
            <a:avLst/>
          </a:prstGeom>
          <a:solidFill>
            <a:schemeClr val="bg1"/>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000000"/>
                </a:solidFill>
              </a:rPr>
              <a:t>similarity</a:t>
            </a:r>
            <a:endParaRPr lang="en-US" dirty="0">
              <a:solidFill>
                <a:srgbClr val="000000"/>
              </a:solidFill>
            </a:endParaRPr>
          </a:p>
        </p:txBody>
      </p:sp>
      <p:sp>
        <p:nvSpPr>
          <p:cNvPr id="10" name="Rectangle 9"/>
          <p:cNvSpPr/>
          <p:nvPr/>
        </p:nvSpPr>
        <p:spPr>
          <a:xfrm>
            <a:off x="7216806" y="1457298"/>
            <a:ext cx="511182" cy="38719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1" name="Straight Arrow Connector 10"/>
          <p:cNvCxnSpPr>
            <a:stCxn id="9" idx="2"/>
            <a:endCxn id="10" idx="3"/>
          </p:cNvCxnSpPr>
          <p:nvPr/>
        </p:nvCxnSpPr>
        <p:spPr>
          <a:xfrm rot="5400000">
            <a:off x="8038783" y="1110016"/>
            <a:ext cx="230111" cy="851672"/>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245114" y="4122747"/>
            <a:ext cx="2117755" cy="438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smtClean="0">
                <a:solidFill>
                  <a:schemeClr val="tx1"/>
                </a:solidFill>
              </a:rPr>
              <a:t> or simply binary</a:t>
            </a:r>
            <a:endParaRPr lang="en-US" dirty="0">
              <a:solidFill>
                <a:schemeClr val="tx1"/>
              </a:solidFill>
            </a:endParaRPr>
          </a:p>
        </p:txBody>
      </p:sp>
    </p:spTree>
    <p:custDataLst>
      <p:tags r:id="rId1"/>
    </p:custDataLst>
    <p:extLst>
      <p:ext uri="{BB962C8B-B14F-4D97-AF65-F5344CB8AC3E}">
        <p14:creationId xmlns:p14="http://schemas.microsoft.com/office/powerpoint/2010/main" val="3276839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121"/>
                                        </p:tgtEl>
                                        <p:attrNameLst>
                                          <p:attrName>style.visibility</p:attrName>
                                        </p:attrNameLst>
                                      </p:cBhvr>
                                      <p:to>
                                        <p:strVal val="visible"/>
                                      </p:to>
                                    </p:set>
                                    <p:animEffect transition="in" filter="blinds(horizontal)">
                                      <p:cBhvr>
                                        <p:cTn id="18" dur="500"/>
                                        <p:tgtEl>
                                          <p:spTgt spid="41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9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6" name="Picture 2"/>
          <p:cNvPicPr>
            <a:picLocks noChangeAspect="1" noChangeArrowheads="1"/>
          </p:cNvPicPr>
          <p:nvPr/>
        </p:nvPicPr>
        <p:blipFill>
          <a:blip r:embed="rId4" cstate="print"/>
          <a:srcRect/>
          <a:stretch>
            <a:fillRect/>
          </a:stretch>
        </p:blipFill>
        <p:spPr bwMode="auto">
          <a:xfrm>
            <a:off x="1447765" y="2679667"/>
            <a:ext cx="5148333" cy="4025955"/>
          </a:xfrm>
          <a:prstGeom prst="rect">
            <a:avLst/>
          </a:prstGeom>
          <a:noFill/>
          <a:ln w="9525">
            <a:noFill/>
            <a:miter lim="800000"/>
            <a:headEnd/>
            <a:tailEnd/>
          </a:ln>
        </p:spPr>
      </p:pic>
      <p:sp>
        <p:nvSpPr>
          <p:cNvPr id="16386" name="Rectangle 2"/>
          <p:cNvSpPr>
            <a:spLocks noGrp="1" noChangeArrowheads="1"/>
          </p:cNvSpPr>
          <p:nvPr>
            <p:ph type="title"/>
          </p:nvPr>
        </p:nvSpPr>
        <p:spPr/>
        <p:txBody>
          <a:bodyPr/>
          <a:lstStyle/>
          <a:p>
            <a:pPr eaLnBrk="1" hangingPunct="1"/>
            <a:r>
              <a:rPr lang="en-US" altLang="zh-CN" sz="4000" dirty="0" smtClean="0"/>
              <a:t>Model Learning Algorithm</a:t>
            </a:r>
          </a:p>
        </p:txBody>
      </p:sp>
      <p:sp>
        <p:nvSpPr>
          <p:cNvPr id="16387" name="Rectangle 3"/>
          <p:cNvSpPr>
            <a:spLocks noGrp="1" noChangeArrowheads="1"/>
          </p:cNvSpPr>
          <p:nvPr>
            <p:ph sz="half" idx="1"/>
          </p:nvPr>
        </p:nvSpPr>
        <p:spPr>
          <a:xfrm>
            <a:off x="825500" y="1558977"/>
            <a:ext cx="3136900" cy="914400"/>
          </a:xfrm>
        </p:spPr>
        <p:txBody>
          <a:bodyPr/>
          <a:lstStyle/>
          <a:p>
            <a:pPr eaLnBrk="1" hangingPunct="1">
              <a:buNone/>
            </a:pPr>
            <a:r>
              <a:rPr lang="en-US" dirty="0" smtClean="0"/>
              <a:t>Sum-product:</a:t>
            </a:r>
            <a:endParaRPr lang="zh-CN" altLang="en-US" dirty="0" smtClean="0"/>
          </a:p>
        </p:txBody>
      </p:sp>
      <p:sp>
        <p:nvSpPr>
          <p:cNvPr id="16388" name="Rectangle 5"/>
          <p:cNvSpPr>
            <a:spLocks noChangeArrowheads="1"/>
          </p:cNvSpPr>
          <p:nvPr/>
        </p:nvSpPr>
        <p:spPr bwMode="auto">
          <a:xfrm>
            <a:off x="-309564" y="4264303"/>
            <a:ext cx="184666" cy="369332"/>
          </a:xfrm>
          <a:prstGeom prst="rect">
            <a:avLst/>
          </a:prstGeom>
          <a:noFill/>
          <a:ln w="9525">
            <a:noFill/>
            <a:miter lim="800000"/>
            <a:headEnd/>
            <a:tailEnd/>
          </a:ln>
        </p:spPr>
        <p:txBody>
          <a:bodyPr wrap="none" anchor="ctr">
            <a:spAutoFit/>
          </a:bodyPr>
          <a:lstStyle/>
          <a:p>
            <a:endParaRPr lang="zh-CN" altLang="en-US"/>
          </a:p>
        </p:txBody>
      </p:sp>
      <p:cxnSp>
        <p:nvCxnSpPr>
          <p:cNvPr id="17" name="直接箭头连接符 16"/>
          <p:cNvCxnSpPr/>
          <p:nvPr/>
        </p:nvCxnSpPr>
        <p:spPr>
          <a:xfrm rot="16200000" flipV="1">
            <a:off x="3345581" y="4141033"/>
            <a:ext cx="766773" cy="3479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616180" y="4213190"/>
            <a:ext cx="801679" cy="7937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871913" y="4319578"/>
            <a:ext cx="569910" cy="396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10800000">
            <a:off x="5027635" y="3263852"/>
            <a:ext cx="1057268" cy="36513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16"/>
          <p:cNvCxnSpPr/>
          <p:nvPr/>
        </p:nvCxnSpPr>
        <p:spPr>
          <a:xfrm rot="16200000" flipV="1">
            <a:off x="3382094" y="5236437"/>
            <a:ext cx="766773" cy="34793"/>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40541" y="3409925"/>
            <a:ext cx="3017811" cy="178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400" dirty="0" smtClean="0">
                <a:solidFill>
                  <a:srgbClr val="FF0000"/>
                </a:solidFill>
              </a:rPr>
              <a:t>- Low efficiency!</a:t>
            </a:r>
          </a:p>
          <a:p>
            <a:r>
              <a:rPr lang="en-US" sz="2400" dirty="0" smtClean="0">
                <a:solidFill>
                  <a:srgbClr val="FF0000"/>
                </a:solidFill>
              </a:rPr>
              <a:t>- Not easy for distributed learning!</a:t>
            </a:r>
            <a:endParaRPr lang="en-US" sz="2400" dirty="0">
              <a:solidFill>
                <a:srgbClr val="FF0000"/>
              </a:solidFill>
            </a:endParaRPr>
          </a:p>
        </p:txBody>
      </p:sp>
      <p:pic>
        <p:nvPicPr>
          <p:cNvPr id="3" name="Picture 2" descr="Screen Shot 2013-01-28 at 5.00.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196" y="990600"/>
            <a:ext cx="5763878" cy="1905000"/>
          </a:xfrm>
          <a:prstGeom prst="rect">
            <a:avLst/>
          </a:prstGeom>
        </p:spPr>
      </p:pic>
      <p:sp>
        <p:nvSpPr>
          <p:cNvPr id="15" name="Rectangle 14"/>
          <p:cNvSpPr/>
          <p:nvPr/>
        </p:nvSpPr>
        <p:spPr>
          <a:xfrm>
            <a:off x="3302000" y="1066800"/>
            <a:ext cx="1155700" cy="381000"/>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02000" y="1676400"/>
            <a:ext cx="1155700" cy="381000"/>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63108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p:stCondLst>
                              <p:cond delay="500"/>
                            </p:stCondLst>
                            <p:childTnLst>
                              <p:par>
                                <p:cTn id="9" presetID="3" presetClass="entr" presetSubtype="10" fill="hold"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p:stCondLst>
                              <p:cond delay="1500"/>
                            </p:stCondLst>
                            <p:childTnLst>
                              <p:par>
                                <p:cTn id="13" presetID="3" presetClass="entr" presetSubtype="1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par>
                          <p:cTn id="16" fill="hold">
                            <p:stCondLst>
                              <p:cond delay="2500"/>
                            </p:stCondLst>
                            <p:childTnLst>
                              <p:par>
                                <p:cTn id="17" presetID="3" presetClass="entr" presetSubtype="10" fill="hold" nodeType="after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childTnLst>
                          </p:cTn>
                        </p:par>
                        <p:par>
                          <p:cTn id="20" fill="hold">
                            <p:stCondLst>
                              <p:cond delay="3500"/>
                            </p:stCondLst>
                            <p:childTnLst>
                              <p:par>
                                <p:cTn id="21" presetID="3" presetClass="entr" presetSubtype="10" fill="hold" nodeType="afterEffect">
                                  <p:stCondLst>
                                    <p:cond delay="50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New TAP Learning Algorithm</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885916" y="3100406"/>
            <a:ext cx="5830256" cy="2698771"/>
          </a:xfrm>
          <a:prstGeom prst="rect">
            <a:avLst/>
          </a:prstGeom>
          <a:noFill/>
          <a:ln w="9525">
            <a:noFill/>
            <a:miter lim="800000"/>
            <a:headEnd/>
            <a:tailEnd/>
          </a:ln>
        </p:spPr>
      </p:pic>
      <p:sp>
        <p:nvSpPr>
          <p:cNvPr id="9" name="Rectangle 8"/>
          <p:cNvSpPr/>
          <p:nvPr/>
        </p:nvSpPr>
        <p:spPr>
          <a:xfrm>
            <a:off x="571443" y="1347759"/>
            <a:ext cx="8690093" cy="1022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solidFill>
              </a:rPr>
              <a:t>1. Introduce two new variables </a:t>
            </a:r>
            <a:r>
              <a:rPr lang="en-US" sz="2800" i="1" dirty="0" smtClean="0">
                <a:solidFill>
                  <a:schemeClr val="tx1"/>
                </a:solidFill>
              </a:rPr>
              <a:t>r</a:t>
            </a:r>
            <a:r>
              <a:rPr lang="en-US" sz="2800" dirty="0" smtClean="0">
                <a:solidFill>
                  <a:schemeClr val="tx1"/>
                </a:solidFill>
              </a:rPr>
              <a:t> and </a:t>
            </a:r>
            <a:r>
              <a:rPr lang="en-US" sz="2800" i="1" dirty="0" smtClean="0">
                <a:solidFill>
                  <a:schemeClr val="tx1"/>
                </a:solidFill>
              </a:rPr>
              <a:t>a, to </a:t>
            </a:r>
            <a:r>
              <a:rPr lang="en-US" sz="2800" dirty="0" smtClean="0">
                <a:solidFill>
                  <a:schemeClr val="tx1"/>
                </a:solidFill>
              </a:rPr>
              <a:t>replace the original message </a:t>
            </a:r>
            <a:r>
              <a:rPr lang="en-US" sz="2800" i="1" dirty="0" smtClean="0">
                <a:solidFill>
                  <a:schemeClr val="tx1"/>
                </a:solidFill>
              </a:rPr>
              <a:t>m</a:t>
            </a:r>
            <a:r>
              <a:rPr lang="en-US" sz="2800" dirty="0" smtClean="0">
                <a:solidFill>
                  <a:schemeClr val="tx1"/>
                </a:solidFill>
              </a:rPr>
              <a:t>.</a:t>
            </a:r>
            <a:endParaRPr lang="en-US" sz="2800" dirty="0">
              <a:solidFill>
                <a:schemeClr val="tx1"/>
              </a:solidFill>
            </a:endParaRPr>
          </a:p>
        </p:txBody>
      </p:sp>
      <p:sp>
        <p:nvSpPr>
          <p:cNvPr id="5" name="Rectangle 4"/>
          <p:cNvSpPr/>
          <p:nvPr/>
        </p:nvSpPr>
        <p:spPr>
          <a:xfrm>
            <a:off x="534927" y="2370123"/>
            <a:ext cx="8690093" cy="8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solidFill>
              </a:rPr>
              <a:t>2. Design new update rules:</a:t>
            </a:r>
            <a:endParaRPr lang="en-US" sz="2800" dirty="0">
              <a:solidFill>
                <a:schemeClr val="tx1"/>
              </a:solidFill>
            </a:endParaRPr>
          </a:p>
        </p:txBody>
      </p:sp>
      <p:cxnSp>
        <p:nvCxnSpPr>
          <p:cNvPr id="6" name="Straight Arrow Connector 16"/>
          <p:cNvCxnSpPr>
            <a:stCxn id="8" idx="3"/>
          </p:cNvCxnSpPr>
          <p:nvPr/>
        </p:nvCxnSpPr>
        <p:spPr>
          <a:xfrm flipV="1">
            <a:off x="1816100" y="3505200"/>
            <a:ext cx="1403350" cy="6477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Rectangle 20"/>
          <p:cNvSpPr/>
          <p:nvPr/>
        </p:nvSpPr>
        <p:spPr>
          <a:xfrm>
            <a:off x="1238250" y="3810000"/>
            <a:ext cx="577850" cy="685800"/>
          </a:xfrm>
          <a:prstGeom prst="rect">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i="1" dirty="0" err="1" smtClean="0">
                <a:solidFill>
                  <a:srgbClr val="0000CC"/>
                </a:solidFill>
              </a:rPr>
              <a:t>m</a:t>
            </a:r>
            <a:r>
              <a:rPr lang="en-US" sz="2800" i="1" baseline="-25000" dirty="0" err="1" smtClean="0">
                <a:solidFill>
                  <a:srgbClr val="0000CC"/>
                </a:solidFill>
              </a:rPr>
              <a:t>ij</a:t>
            </a:r>
            <a:endParaRPr lang="en-US" sz="2800" i="1" baseline="-25000" dirty="0">
              <a:solidFill>
                <a:srgbClr val="0000CC"/>
              </a:solidFill>
            </a:endParaRPr>
          </a:p>
        </p:txBody>
      </p:sp>
      <p:cxnSp>
        <p:nvCxnSpPr>
          <p:cNvPr id="13" name="Straight Arrow Connector 16"/>
          <p:cNvCxnSpPr>
            <a:stCxn id="8" idx="3"/>
          </p:cNvCxnSpPr>
          <p:nvPr/>
        </p:nvCxnSpPr>
        <p:spPr>
          <a:xfrm flipV="1">
            <a:off x="1816100" y="4114800"/>
            <a:ext cx="1981200" cy="381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0"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Jie </a:t>
            </a:r>
            <a:r>
              <a:rPr lang="en-US" altLang="zh-CN" sz="1400" kern="0" dirty="0">
                <a:latin typeface="+mn-lt"/>
                <a:ea typeface="+mn-ea"/>
              </a:rPr>
              <a:t>Tang, </a:t>
            </a:r>
            <a:r>
              <a:rPr lang="en-US" altLang="zh-CN" sz="1400" kern="0" dirty="0" err="1">
                <a:latin typeface="+mn-lt"/>
                <a:ea typeface="+mn-ea"/>
              </a:rPr>
              <a:t>Jimeng</a:t>
            </a:r>
            <a:r>
              <a:rPr lang="en-US" altLang="zh-CN" sz="1400" kern="0" dirty="0">
                <a:latin typeface="+mn-lt"/>
                <a:ea typeface="+mn-ea"/>
              </a:rPr>
              <a:t> Sun, Chi Wang, and </a:t>
            </a:r>
            <a:r>
              <a:rPr lang="en-US" altLang="zh-CN" sz="1400" kern="0" dirty="0" err="1">
                <a:latin typeface="+mn-lt"/>
                <a:ea typeface="+mn-ea"/>
              </a:rPr>
              <a:t>Zi</a:t>
            </a:r>
            <a:r>
              <a:rPr lang="en-US" altLang="zh-CN" sz="1400" kern="0" dirty="0">
                <a:latin typeface="+mn-lt"/>
                <a:ea typeface="+mn-ea"/>
              </a:rPr>
              <a:t> Yang. Social Influence Analysis in Large-scale Networks. </a:t>
            </a:r>
            <a:r>
              <a:rPr lang="en-US" altLang="zh-CN" sz="1400" kern="0" dirty="0" smtClean="0">
                <a:latin typeface="+mn-lt"/>
                <a:ea typeface="+mn-ea"/>
              </a:rPr>
              <a:t>In KDD, pages </a:t>
            </a:r>
            <a:r>
              <a:rPr lang="en-US" altLang="zh-CN" sz="1400" kern="0" dirty="0">
                <a:latin typeface="+mn-lt"/>
                <a:ea typeface="+mn-ea"/>
              </a:rPr>
              <a:t>807-</a:t>
            </a:r>
            <a:r>
              <a:rPr lang="en-US" altLang="zh-CN" sz="1400" kern="0" dirty="0" smtClean="0">
                <a:latin typeface="+mn-lt"/>
                <a:ea typeface="+mn-ea"/>
              </a:rPr>
              <a:t>816, 2009. </a:t>
            </a:r>
            <a:endParaRPr lang="en-US" altLang="zh-CN" sz="1400" kern="0" dirty="0">
              <a:latin typeface="+mn-lt"/>
              <a:ea typeface="+mn-ea"/>
            </a:endParaRPr>
          </a:p>
        </p:txBody>
      </p:sp>
    </p:spTree>
    <p:extLst>
      <p:ext uri="{BB962C8B-B14F-4D97-AF65-F5344CB8AC3E}">
        <p14:creationId xmlns:p14="http://schemas.microsoft.com/office/powerpoint/2010/main" val="1604012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TAP Learning Algorithm</a:t>
            </a:r>
            <a:endParaRPr lang="zh-CN" altLang="en-US" dirty="0"/>
          </a:p>
        </p:txBody>
      </p:sp>
      <p:pic>
        <p:nvPicPr>
          <p:cNvPr id="339970" name="Picture 2"/>
          <p:cNvPicPr>
            <a:picLocks noChangeAspect="1" noChangeArrowheads="1"/>
          </p:cNvPicPr>
          <p:nvPr/>
        </p:nvPicPr>
        <p:blipFill>
          <a:blip r:embed="rId3" cstate="print"/>
          <a:srcRect/>
          <a:stretch>
            <a:fillRect/>
          </a:stretch>
        </p:blipFill>
        <p:spPr bwMode="auto">
          <a:xfrm>
            <a:off x="352375" y="1311246"/>
            <a:ext cx="6378575" cy="5200650"/>
          </a:xfrm>
          <a:prstGeom prst="rect">
            <a:avLst/>
          </a:prstGeom>
          <a:noFill/>
          <a:ln w="9525">
            <a:noFill/>
            <a:miter lim="800000"/>
            <a:headEnd/>
            <a:tailEnd/>
          </a:ln>
        </p:spPr>
      </p:pic>
      <p:pic>
        <p:nvPicPr>
          <p:cNvPr id="339971" name="Picture 3"/>
          <p:cNvPicPr>
            <a:picLocks noChangeAspect="1" noChangeArrowheads="1"/>
          </p:cNvPicPr>
          <p:nvPr/>
        </p:nvPicPr>
        <p:blipFill>
          <a:blip r:embed="rId4" cstate="print"/>
          <a:srcRect/>
          <a:stretch>
            <a:fillRect/>
          </a:stretch>
        </p:blipFill>
        <p:spPr bwMode="auto">
          <a:xfrm>
            <a:off x="5792812" y="2722584"/>
            <a:ext cx="3222625" cy="560387"/>
          </a:xfrm>
          <a:prstGeom prst="rect">
            <a:avLst/>
          </a:prstGeom>
          <a:noFill/>
          <a:ln w="9525">
            <a:solidFill>
              <a:srgbClr val="C00000"/>
            </a:solidFill>
            <a:miter lim="800000"/>
            <a:headEnd/>
            <a:tailEnd/>
          </a:ln>
        </p:spPr>
      </p:pic>
      <p:cxnSp>
        <p:nvCxnSpPr>
          <p:cNvPr id="9" name="Straight Arrow Connector 8"/>
          <p:cNvCxnSpPr>
            <a:stCxn id="339972" idx="1"/>
          </p:cNvCxnSpPr>
          <p:nvPr/>
        </p:nvCxnSpPr>
        <p:spPr>
          <a:xfrm rot="10800000" flipV="1">
            <a:off x="4259254" y="3742539"/>
            <a:ext cx="1898676" cy="88104"/>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9972" name="Picture 4"/>
          <p:cNvPicPr>
            <a:picLocks noChangeAspect="1" noChangeArrowheads="1"/>
          </p:cNvPicPr>
          <p:nvPr/>
        </p:nvPicPr>
        <p:blipFill>
          <a:blip r:embed="rId5" cstate="print"/>
          <a:srcRect/>
          <a:stretch>
            <a:fillRect/>
          </a:stretch>
        </p:blipFill>
        <p:spPr bwMode="auto">
          <a:xfrm>
            <a:off x="6157940" y="3508390"/>
            <a:ext cx="2914651" cy="468313"/>
          </a:xfrm>
          <a:prstGeom prst="rect">
            <a:avLst/>
          </a:prstGeom>
          <a:noFill/>
          <a:ln w="9525">
            <a:solidFill>
              <a:srgbClr val="C00000"/>
            </a:solidFill>
            <a:miter lim="800000"/>
            <a:headEnd/>
            <a:tailEnd/>
          </a:ln>
        </p:spPr>
      </p:pic>
      <p:pic>
        <p:nvPicPr>
          <p:cNvPr id="339973" name="Picture 5"/>
          <p:cNvPicPr>
            <a:picLocks noChangeAspect="1" noChangeArrowheads="1"/>
          </p:cNvPicPr>
          <p:nvPr/>
        </p:nvPicPr>
        <p:blipFill>
          <a:blip r:embed="rId6" cstate="print"/>
          <a:srcRect/>
          <a:stretch>
            <a:fillRect/>
          </a:stretch>
        </p:blipFill>
        <p:spPr bwMode="auto">
          <a:xfrm>
            <a:off x="5464194" y="4221210"/>
            <a:ext cx="4103687" cy="960437"/>
          </a:xfrm>
          <a:prstGeom prst="rect">
            <a:avLst/>
          </a:prstGeom>
          <a:noFill/>
          <a:ln w="9525">
            <a:solidFill>
              <a:srgbClr val="C00000"/>
            </a:solidFill>
            <a:miter lim="800000"/>
            <a:headEnd/>
            <a:tailEnd/>
          </a:ln>
        </p:spPr>
      </p:pic>
      <p:cxnSp>
        <p:nvCxnSpPr>
          <p:cNvPr id="14" name="Straight Arrow Connector 13"/>
          <p:cNvCxnSpPr>
            <a:stCxn id="339973" idx="1"/>
          </p:cNvCxnSpPr>
          <p:nvPr/>
        </p:nvCxnSpPr>
        <p:spPr>
          <a:xfrm rot="10800000">
            <a:off x="4222750" y="4451364"/>
            <a:ext cx="1241443" cy="250042"/>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9971" idx="1"/>
          </p:cNvCxnSpPr>
          <p:nvPr/>
        </p:nvCxnSpPr>
        <p:spPr>
          <a:xfrm rot="10800000" flipV="1">
            <a:off x="4113214" y="3002755"/>
            <a:ext cx="1679599" cy="97628"/>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9974" name="Picture 6"/>
          <p:cNvPicPr>
            <a:picLocks noChangeAspect="1" noChangeArrowheads="1"/>
          </p:cNvPicPr>
          <p:nvPr/>
        </p:nvPicPr>
        <p:blipFill>
          <a:blip r:embed="rId7" cstate="print"/>
          <a:srcRect/>
          <a:stretch>
            <a:fillRect/>
          </a:stretch>
        </p:blipFill>
        <p:spPr bwMode="auto">
          <a:xfrm>
            <a:off x="6340506" y="5434075"/>
            <a:ext cx="2468565" cy="879475"/>
          </a:xfrm>
          <a:prstGeom prst="rect">
            <a:avLst/>
          </a:prstGeom>
          <a:noFill/>
          <a:ln w="9525">
            <a:solidFill>
              <a:srgbClr val="C00000"/>
            </a:solidFill>
            <a:miter lim="800000"/>
            <a:headEnd/>
            <a:tailEnd/>
          </a:ln>
        </p:spPr>
      </p:pic>
      <p:cxnSp>
        <p:nvCxnSpPr>
          <p:cNvPr id="22" name="Straight Arrow Connector 21"/>
          <p:cNvCxnSpPr>
            <a:stCxn id="339974" idx="1"/>
          </p:cNvCxnSpPr>
          <p:nvPr/>
        </p:nvCxnSpPr>
        <p:spPr>
          <a:xfrm rot="10800000">
            <a:off x="4441818" y="5656316"/>
            <a:ext cx="1898676" cy="217497"/>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9975" name="Picture 7"/>
          <p:cNvPicPr>
            <a:picLocks noChangeAspect="1" noChangeArrowheads="1"/>
          </p:cNvPicPr>
          <p:nvPr/>
        </p:nvPicPr>
        <p:blipFill>
          <a:blip r:embed="rId8" cstate="print"/>
          <a:srcRect/>
          <a:stretch>
            <a:fillRect/>
          </a:stretch>
        </p:blipFill>
        <p:spPr bwMode="auto">
          <a:xfrm>
            <a:off x="5792801" y="1800118"/>
            <a:ext cx="3724326" cy="752570"/>
          </a:xfrm>
          <a:prstGeom prst="rect">
            <a:avLst/>
          </a:prstGeom>
          <a:noFill/>
          <a:ln w="9525">
            <a:solidFill>
              <a:srgbClr val="C00000"/>
            </a:solidFill>
            <a:miter lim="800000"/>
            <a:headEnd/>
            <a:tailEnd/>
          </a:ln>
        </p:spPr>
      </p:pic>
      <p:cxnSp>
        <p:nvCxnSpPr>
          <p:cNvPr id="27" name="Straight Arrow Connector 26"/>
          <p:cNvCxnSpPr>
            <a:stCxn id="339975" idx="1"/>
          </p:cNvCxnSpPr>
          <p:nvPr/>
        </p:nvCxnSpPr>
        <p:spPr>
          <a:xfrm rot="10800000" flipV="1">
            <a:off x="3711571" y="2176425"/>
            <a:ext cx="2081243" cy="84181"/>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031669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39975"/>
                                        </p:tgtEl>
                                        <p:attrNameLst>
                                          <p:attrName>style.visibility</p:attrName>
                                        </p:attrNameLst>
                                      </p:cBhvr>
                                      <p:to>
                                        <p:strVal val="visible"/>
                                      </p:to>
                                    </p:set>
                                    <p:animEffect transition="in" filter="blinds(horizontal)">
                                      <p:cBhvr>
                                        <p:cTn id="10" dur="500"/>
                                        <p:tgtEl>
                                          <p:spTgt spid="3399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339971"/>
                                        </p:tgtEl>
                                        <p:attrNameLst>
                                          <p:attrName>style.visibility</p:attrName>
                                        </p:attrNameLst>
                                      </p:cBhvr>
                                      <p:to>
                                        <p:strVal val="visible"/>
                                      </p:to>
                                    </p:set>
                                    <p:animEffect transition="in" filter="blinds(horizontal)">
                                      <p:cBhvr>
                                        <p:cTn id="18" dur="500"/>
                                        <p:tgtEl>
                                          <p:spTgt spid="339971"/>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339972"/>
                                        </p:tgtEl>
                                        <p:attrNameLst>
                                          <p:attrName>style.visibility</p:attrName>
                                        </p:attrNameLst>
                                      </p:cBhvr>
                                      <p:to>
                                        <p:strVal val="visible"/>
                                      </p:to>
                                    </p:set>
                                    <p:animEffect transition="in" filter="blinds(horizontal)">
                                      <p:cBhvr>
                                        <p:cTn id="24" dur="500"/>
                                        <p:tgtEl>
                                          <p:spTgt spid="339972"/>
                                        </p:tgtEl>
                                      </p:cBhvr>
                                    </p:animEffect>
                                  </p:childTnLst>
                                </p:cTn>
                              </p:par>
                              <p:par>
                                <p:cTn id="25" presetID="3" presetClass="entr" presetSubtype="10" fill="hold" nodeType="withEffect">
                                  <p:stCondLst>
                                    <p:cond delay="0"/>
                                  </p:stCondLst>
                                  <p:childTnLst>
                                    <p:set>
                                      <p:cBhvr>
                                        <p:cTn id="26" dur="1" fill="hold">
                                          <p:stCondLst>
                                            <p:cond delay="0"/>
                                          </p:stCondLst>
                                        </p:cTn>
                                        <p:tgtEl>
                                          <p:spTgt spid="339973"/>
                                        </p:tgtEl>
                                        <p:attrNameLst>
                                          <p:attrName>style.visibility</p:attrName>
                                        </p:attrNameLst>
                                      </p:cBhvr>
                                      <p:to>
                                        <p:strVal val="visible"/>
                                      </p:to>
                                    </p:set>
                                    <p:animEffect transition="in" filter="blinds(horizontal)">
                                      <p:cBhvr>
                                        <p:cTn id="27" dur="500"/>
                                        <p:tgtEl>
                                          <p:spTgt spid="339973"/>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par>
                                <p:cTn id="36" presetID="3" presetClass="entr" presetSubtype="10" fill="hold" nodeType="withEffect">
                                  <p:stCondLst>
                                    <p:cond delay="0"/>
                                  </p:stCondLst>
                                  <p:childTnLst>
                                    <p:set>
                                      <p:cBhvr>
                                        <p:cTn id="37" dur="1" fill="hold">
                                          <p:stCondLst>
                                            <p:cond delay="0"/>
                                          </p:stCondLst>
                                        </p:cTn>
                                        <p:tgtEl>
                                          <p:spTgt spid="339974"/>
                                        </p:tgtEl>
                                        <p:attrNameLst>
                                          <p:attrName>style.visibility</p:attrName>
                                        </p:attrNameLst>
                                      </p:cBhvr>
                                      <p:to>
                                        <p:strVal val="visible"/>
                                      </p:to>
                                    </p:set>
                                    <p:animEffect transition="in" filter="blinds(horizontal)">
                                      <p:cBhvr>
                                        <p:cTn id="38" dur="500"/>
                                        <p:tgtEl>
                                          <p:spTgt spid="339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8" name="Rectangle 3"/>
          <p:cNvSpPr>
            <a:spLocks noGrp="1" noChangeArrowheads="1"/>
          </p:cNvSpPr>
          <p:nvPr>
            <p:ph type="body" sz="half" idx="1"/>
          </p:nvPr>
        </p:nvSpPr>
        <p:spPr>
          <a:xfrm>
            <a:off x="660400" y="1371600"/>
            <a:ext cx="8585200" cy="5257800"/>
          </a:xfrm>
        </p:spPr>
        <p:txBody>
          <a:bodyPr/>
          <a:lstStyle/>
          <a:p>
            <a:r>
              <a:rPr lang="en-US" altLang="zh-CN" dirty="0" smtClean="0">
                <a:solidFill>
                  <a:schemeClr val="tx1"/>
                </a:solidFill>
                <a:latin typeface="+mn-lt"/>
                <a:ea typeface="+mn-ea"/>
                <a:cs typeface="+mn-cs"/>
              </a:rPr>
              <a:t>Map-Reduce</a:t>
            </a:r>
          </a:p>
          <a:p>
            <a:pPr lvl="1"/>
            <a:r>
              <a:rPr lang="en-US" altLang="zh-CN" dirty="0" smtClean="0">
                <a:solidFill>
                  <a:schemeClr val="tx1"/>
                </a:solidFill>
                <a:latin typeface="+mn-lt"/>
                <a:ea typeface="+mn-ea"/>
                <a:cs typeface="+mn-cs"/>
              </a:rPr>
              <a:t>Map: (key, value) pairs</a:t>
            </a:r>
          </a:p>
          <a:p>
            <a:pPr lvl="2"/>
            <a:r>
              <a:rPr lang="en-US" altLang="zh-CN" i="1" dirty="0" err="1" smtClean="0">
                <a:solidFill>
                  <a:schemeClr val="tx1"/>
                </a:solidFill>
                <a:latin typeface="+mn-lt"/>
                <a:ea typeface="+mn-ea"/>
                <a:cs typeface="+mn-cs"/>
              </a:rPr>
              <a:t>e</a:t>
            </a:r>
            <a:r>
              <a:rPr lang="en-US" altLang="zh-CN" i="1" baseline="-25000" dirty="0" err="1" smtClean="0">
                <a:solidFill>
                  <a:schemeClr val="tx1"/>
                </a:solidFill>
                <a:latin typeface="+mn-lt"/>
                <a:ea typeface="+mn-ea"/>
                <a:cs typeface="+mn-cs"/>
              </a:rPr>
              <a:t>ij</a:t>
            </a:r>
            <a:r>
              <a:rPr lang="en-US" altLang="zh-CN" i="1" baseline="-25000" dirty="0" smtClean="0">
                <a:solidFill>
                  <a:schemeClr val="tx1"/>
                </a:solidFill>
                <a:latin typeface="+mn-lt"/>
                <a:ea typeface="+mn-ea"/>
                <a:cs typeface="+mn-cs"/>
              </a:rPr>
              <a:t> </a:t>
            </a:r>
            <a:r>
              <a:rPr lang="en-US" altLang="zh-CN" i="1" dirty="0" smtClean="0">
                <a:solidFill>
                  <a:schemeClr val="tx1"/>
                </a:solidFill>
                <a:latin typeface="+mn-lt"/>
                <a:ea typeface="+mn-ea"/>
                <a:cs typeface="+mn-cs"/>
              </a:rPr>
              <a:t>/</a:t>
            </a:r>
            <a:r>
              <a:rPr lang="en-US" altLang="zh-CN" i="1" dirty="0" err="1" smtClean="0">
                <a:solidFill>
                  <a:schemeClr val="tx1"/>
                </a:solidFill>
                <a:latin typeface="+mn-lt"/>
                <a:ea typeface="+mn-ea"/>
                <a:cs typeface="+mn-cs"/>
              </a:rPr>
              <a:t>a</a:t>
            </a:r>
            <a:r>
              <a:rPr lang="en-US" altLang="zh-CN" i="1" baseline="-25000" dirty="0" err="1" smtClean="0">
                <a:solidFill>
                  <a:schemeClr val="tx1"/>
                </a:solidFill>
                <a:latin typeface="+mn-lt"/>
                <a:ea typeface="+mn-ea"/>
                <a:cs typeface="+mn-cs"/>
              </a:rPr>
              <a:t>ij</a:t>
            </a:r>
            <a:r>
              <a:rPr lang="en-US" altLang="zh-CN" i="1" dirty="0" smtClean="0">
                <a:solidFill>
                  <a:schemeClr val="tx1"/>
                </a:solidFill>
                <a:latin typeface="+mn-lt"/>
                <a:ea typeface="+mn-ea"/>
                <a:cs typeface="+mn-cs"/>
              </a:rPr>
              <a:t> </a:t>
            </a:r>
            <a:r>
              <a:rPr lang="en-US" altLang="zh-CN" dirty="0" smtClean="0">
                <a:solidFill>
                  <a:schemeClr val="tx1"/>
                </a:solidFill>
                <a:latin typeface="+mn-lt"/>
                <a:ea typeface="+mn-ea"/>
                <a:cs typeface="+mn-cs"/>
                <a:sym typeface="Wingdings" pitchFamily="2" charset="2"/>
              </a:rPr>
              <a:t></a:t>
            </a:r>
            <a:r>
              <a:rPr lang="en-US" altLang="zh-CN" i="1" dirty="0" smtClean="0">
                <a:solidFill>
                  <a:schemeClr val="tx1"/>
                </a:solidFill>
                <a:latin typeface="+mn-lt"/>
                <a:ea typeface="+mn-ea"/>
                <a:cs typeface="+mn-cs"/>
              </a:rPr>
              <a:t> </a:t>
            </a:r>
            <a:r>
              <a:rPr lang="en-US" altLang="zh-CN" i="1" dirty="0" err="1" smtClean="0">
                <a:solidFill>
                  <a:schemeClr val="tx1"/>
                </a:solidFill>
                <a:latin typeface="+mn-lt"/>
                <a:ea typeface="+mn-ea"/>
                <a:cs typeface="+mn-cs"/>
              </a:rPr>
              <a:t>e</a:t>
            </a:r>
            <a:r>
              <a:rPr lang="en-US" altLang="zh-CN" i="1" baseline="-25000" dirty="0" err="1" smtClean="0">
                <a:solidFill>
                  <a:schemeClr val="tx1"/>
                </a:solidFill>
                <a:latin typeface="+mn-lt"/>
                <a:ea typeface="+mn-ea"/>
                <a:cs typeface="+mn-cs"/>
              </a:rPr>
              <a:t>i</a:t>
            </a:r>
            <a:r>
              <a:rPr lang="en-US" altLang="zh-CN" i="1" baseline="-25000" dirty="0" smtClean="0"/>
              <a:t>*</a:t>
            </a:r>
            <a:r>
              <a:rPr lang="en-US" altLang="zh-CN" i="1" baseline="-25000" dirty="0" smtClean="0">
                <a:solidFill>
                  <a:schemeClr val="tx1"/>
                </a:solidFill>
                <a:latin typeface="+mn-lt"/>
                <a:ea typeface="+mn-ea"/>
                <a:cs typeface="+mn-cs"/>
              </a:rPr>
              <a:t> </a:t>
            </a:r>
            <a:r>
              <a:rPr lang="en-US" altLang="zh-CN" i="1" dirty="0" smtClean="0">
                <a:solidFill>
                  <a:schemeClr val="tx1"/>
                </a:solidFill>
                <a:latin typeface="+mn-lt"/>
                <a:ea typeface="+mn-ea"/>
                <a:cs typeface="+mn-cs"/>
              </a:rPr>
              <a:t>/</a:t>
            </a:r>
            <a:r>
              <a:rPr lang="en-US" altLang="zh-CN" i="1" dirty="0" err="1" smtClean="0">
                <a:solidFill>
                  <a:schemeClr val="tx1"/>
                </a:solidFill>
                <a:latin typeface="+mn-lt"/>
                <a:ea typeface="+mn-ea"/>
                <a:cs typeface="+mn-cs"/>
              </a:rPr>
              <a:t>a</a:t>
            </a:r>
            <a:r>
              <a:rPr lang="en-US" altLang="zh-CN" i="1" baseline="-25000" dirty="0" err="1" smtClean="0">
                <a:solidFill>
                  <a:schemeClr val="tx1"/>
                </a:solidFill>
                <a:latin typeface="+mn-lt"/>
                <a:ea typeface="+mn-ea"/>
                <a:cs typeface="+mn-cs"/>
              </a:rPr>
              <a:t>ij</a:t>
            </a:r>
            <a:r>
              <a:rPr lang="en-US" altLang="zh-CN" i="1" dirty="0" smtClean="0"/>
              <a:t>; </a:t>
            </a:r>
            <a:r>
              <a:rPr lang="en-US" altLang="zh-CN" i="1" dirty="0" err="1" smtClean="0"/>
              <a:t>e</a:t>
            </a:r>
            <a:r>
              <a:rPr lang="en-US" altLang="zh-CN" i="1" baseline="-25000" dirty="0" err="1" smtClean="0"/>
              <a:t>ij</a:t>
            </a:r>
            <a:r>
              <a:rPr lang="en-US" altLang="zh-CN" i="1" baseline="-25000" dirty="0" smtClean="0"/>
              <a:t> </a:t>
            </a:r>
            <a:r>
              <a:rPr lang="en-US" altLang="zh-CN" i="1" dirty="0" smtClean="0"/>
              <a:t>/</a:t>
            </a:r>
            <a:r>
              <a:rPr lang="en-US" altLang="zh-CN" i="1" dirty="0" err="1" smtClean="0"/>
              <a:t>b</a:t>
            </a:r>
            <a:r>
              <a:rPr lang="en-US" altLang="zh-CN" i="1" baseline="-25000" dirty="0" err="1" smtClean="0"/>
              <a:t>ij</a:t>
            </a:r>
            <a:r>
              <a:rPr lang="en-US" altLang="zh-CN" i="1" dirty="0" smtClean="0"/>
              <a:t> </a:t>
            </a:r>
            <a:r>
              <a:rPr lang="en-US" altLang="zh-CN" dirty="0" smtClean="0">
                <a:sym typeface="Wingdings" pitchFamily="2" charset="2"/>
              </a:rPr>
              <a:t></a:t>
            </a:r>
            <a:r>
              <a:rPr lang="en-US" altLang="zh-CN" i="1" dirty="0" smtClean="0"/>
              <a:t> </a:t>
            </a:r>
            <a:r>
              <a:rPr lang="en-US" altLang="zh-CN" i="1" dirty="0" err="1" smtClean="0"/>
              <a:t>e</a:t>
            </a:r>
            <a:r>
              <a:rPr lang="en-US" altLang="zh-CN" i="1" baseline="-25000" dirty="0" err="1" smtClean="0"/>
              <a:t>i</a:t>
            </a:r>
            <a:r>
              <a:rPr lang="en-US" altLang="zh-CN" i="1" baseline="-25000" dirty="0" smtClean="0"/>
              <a:t>* </a:t>
            </a:r>
            <a:r>
              <a:rPr lang="en-US" altLang="zh-CN" i="1" dirty="0" smtClean="0"/>
              <a:t>/</a:t>
            </a:r>
            <a:r>
              <a:rPr lang="en-US" altLang="zh-CN" i="1" dirty="0" err="1" smtClean="0"/>
              <a:t>b</a:t>
            </a:r>
            <a:r>
              <a:rPr lang="en-US" altLang="zh-CN" i="1" baseline="-25000" dirty="0" err="1" smtClean="0"/>
              <a:t>ij</a:t>
            </a:r>
            <a:r>
              <a:rPr lang="en-US" altLang="zh-CN" dirty="0" smtClean="0">
                <a:solidFill>
                  <a:schemeClr val="tx1"/>
                </a:solidFill>
                <a:latin typeface="+mn-lt"/>
                <a:ea typeface="+mn-ea"/>
                <a:cs typeface="+mn-cs"/>
              </a:rPr>
              <a:t>;</a:t>
            </a:r>
            <a:r>
              <a:rPr lang="en-US" altLang="zh-CN" i="1" dirty="0" smtClean="0">
                <a:solidFill>
                  <a:schemeClr val="tx1"/>
                </a:solidFill>
                <a:latin typeface="+mn-lt"/>
                <a:ea typeface="+mn-ea"/>
                <a:cs typeface="+mn-cs"/>
              </a:rPr>
              <a:t> </a:t>
            </a:r>
            <a:r>
              <a:rPr lang="en-US" altLang="zh-CN" i="1" dirty="0" err="1" smtClean="0">
                <a:solidFill>
                  <a:schemeClr val="tx1"/>
                </a:solidFill>
                <a:latin typeface="+mn-lt"/>
                <a:ea typeface="+mn-ea"/>
                <a:cs typeface="+mn-cs"/>
              </a:rPr>
              <a:t>e</a:t>
            </a:r>
            <a:r>
              <a:rPr lang="en-US" altLang="zh-CN" i="1" baseline="-25000" dirty="0" err="1" smtClean="0">
                <a:solidFill>
                  <a:schemeClr val="tx1"/>
                </a:solidFill>
                <a:latin typeface="+mn-lt"/>
                <a:ea typeface="+mn-ea"/>
                <a:cs typeface="+mn-cs"/>
              </a:rPr>
              <a:t>ij</a:t>
            </a:r>
            <a:r>
              <a:rPr lang="en-US" altLang="zh-CN" i="1" baseline="-25000" dirty="0" smtClean="0">
                <a:solidFill>
                  <a:schemeClr val="tx1"/>
                </a:solidFill>
                <a:latin typeface="+mn-lt"/>
                <a:ea typeface="+mn-ea"/>
                <a:cs typeface="+mn-cs"/>
              </a:rPr>
              <a:t> </a:t>
            </a:r>
            <a:r>
              <a:rPr lang="en-US" altLang="zh-CN" i="1" dirty="0" smtClean="0">
                <a:solidFill>
                  <a:schemeClr val="tx1"/>
                </a:solidFill>
                <a:latin typeface="+mn-lt"/>
                <a:ea typeface="+mn-ea"/>
                <a:cs typeface="+mn-cs"/>
              </a:rPr>
              <a:t>/</a:t>
            </a:r>
            <a:r>
              <a:rPr lang="en-US" altLang="zh-CN" i="1" dirty="0" err="1" smtClean="0">
                <a:solidFill>
                  <a:schemeClr val="tx1"/>
                </a:solidFill>
                <a:latin typeface="+mn-lt"/>
                <a:ea typeface="+mn-ea"/>
                <a:cs typeface="+mn-cs"/>
              </a:rPr>
              <a:t>r</a:t>
            </a:r>
            <a:r>
              <a:rPr lang="en-US" altLang="zh-CN" i="1" baseline="-25000" dirty="0" err="1" smtClean="0">
                <a:solidFill>
                  <a:schemeClr val="tx1"/>
                </a:solidFill>
                <a:latin typeface="+mn-lt"/>
                <a:ea typeface="+mn-ea"/>
                <a:cs typeface="+mn-cs"/>
              </a:rPr>
              <a:t>ij</a:t>
            </a:r>
            <a:r>
              <a:rPr lang="en-US" altLang="zh-CN" i="1" dirty="0" smtClean="0">
                <a:solidFill>
                  <a:schemeClr val="tx1"/>
                </a:solidFill>
                <a:latin typeface="+mn-lt"/>
                <a:ea typeface="+mn-ea"/>
                <a:cs typeface="+mn-cs"/>
              </a:rPr>
              <a:t> </a:t>
            </a:r>
            <a:r>
              <a:rPr lang="en-US" altLang="zh-CN" dirty="0" smtClean="0">
                <a:solidFill>
                  <a:schemeClr val="tx1"/>
                </a:solidFill>
                <a:latin typeface="+mn-lt"/>
                <a:ea typeface="+mn-ea"/>
                <a:cs typeface="+mn-cs"/>
                <a:sym typeface="Wingdings" pitchFamily="2" charset="2"/>
              </a:rPr>
              <a:t></a:t>
            </a:r>
            <a:r>
              <a:rPr lang="en-US" altLang="zh-CN" i="1" dirty="0" smtClean="0">
                <a:solidFill>
                  <a:schemeClr val="tx1"/>
                </a:solidFill>
                <a:latin typeface="+mn-lt"/>
                <a:ea typeface="+mn-ea"/>
                <a:cs typeface="+mn-cs"/>
                <a:sym typeface="Wingdings" pitchFamily="2" charset="2"/>
              </a:rPr>
              <a:t> </a:t>
            </a:r>
            <a:r>
              <a:rPr lang="en-US" altLang="zh-CN" i="1" dirty="0" smtClean="0">
                <a:solidFill>
                  <a:schemeClr val="tx1"/>
                </a:solidFill>
                <a:latin typeface="+mn-lt"/>
                <a:ea typeface="+mn-ea"/>
                <a:cs typeface="+mn-cs"/>
              </a:rPr>
              <a:t>e</a:t>
            </a:r>
            <a:r>
              <a:rPr lang="en-US" altLang="zh-CN" i="1" baseline="-25000" dirty="0" smtClean="0"/>
              <a:t>*</a:t>
            </a:r>
            <a:r>
              <a:rPr lang="en-US" altLang="zh-CN" i="1" baseline="-25000" dirty="0" smtClean="0">
                <a:solidFill>
                  <a:schemeClr val="tx1"/>
                </a:solidFill>
                <a:latin typeface="+mn-lt"/>
                <a:ea typeface="+mn-ea"/>
                <a:cs typeface="+mn-cs"/>
              </a:rPr>
              <a:t>j </a:t>
            </a:r>
            <a:r>
              <a:rPr lang="en-US" altLang="zh-CN" i="1" dirty="0" smtClean="0">
                <a:solidFill>
                  <a:schemeClr val="tx1"/>
                </a:solidFill>
                <a:latin typeface="+mn-lt"/>
                <a:ea typeface="+mn-ea"/>
                <a:cs typeface="+mn-cs"/>
              </a:rPr>
              <a:t>/</a:t>
            </a:r>
            <a:r>
              <a:rPr lang="en-US" altLang="zh-CN" i="1" dirty="0" err="1" smtClean="0">
                <a:solidFill>
                  <a:schemeClr val="tx1"/>
                </a:solidFill>
                <a:latin typeface="+mn-lt"/>
                <a:ea typeface="+mn-ea"/>
                <a:cs typeface="+mn-cs"/>
              </a:rPr>
              <a:t>r</a:t>
            </a:r>
            <a:r>
              <a:rPr lang="en-US" altLang="zh-CN" i="1" baseline="-25000" dirty="0" err="1" smtClean="0">
                <a:solidFill>
                  <a:schemeClr val="tx1"/>
                </a:solidFill>
                <a:latin typeface="+mn-lt"/>
                <a:ea typeface="+mn-ea"/>
                <a:cs typeface="+mn-cs"/>
              </a:rPr>
              <a:t>ij</a:t>
            </a:r>
            <a:r>
              <a:rPr lang="en-US" altLang="zh-CN" i="1" dirty="0" smtClean="0">
                <a:solidFill>
                  <a:schemeClr val="tx1"/>
                </a:solidFill>
                <a:latin typeface="+mn-lt"/>
                <a:ea typeface="+mn-ea"/>
                <a:cs typeface="+mn-cs"/>
              </a:rPr>
              <a:t> .</a:t>
            </a:r>
          </a:p>
          <a:p>
            <a:pPr lvl="1"/>
            <a:r>
              <a:rPr lang="en-US" altLang="zh-CN" dirty="0" smtClean="0"/>
              <a:t>Reduce: (key, value) pairs</a:t>
            </a:r>
          </a:p>
          <a:p>
            <a:pPr lvl="2"/>
            <a:r>
              <a:rPr lang="en-US" altLang="zh-CN" dirty="0" smtClean="0"/>
              <a:t> </a:t>
            </a:r>
            <a:r>
              <a:rPr lang="en-US" altLang="zh-CN" i="1" dirty="0" err="1" smtClean="0">
                <a:solidFill>
                  <a:schemeClr val="tx1"/>
                </a:solidFill>
                <a:latin typeface="+mn-lt"/>
                <a:ea typeface="+mn-ea"/>
                <a:cs typeface="+mn-cs"/>
              </a:rPr>
              <a:t>e</a:t>
            </a:r>
            <a:r>
              <a:rPr lang="en-US" altLang="zh-CN" i="1" baseline="-25000" dirty="0" err="1" smtClean="0">
                <a:solidFill>
                  <a:schemeClr val="tx1"/>
                </a:solidFill>
                <a:latin typeface="+mn-lt"/>
                <a:ea typeface="+mn-ea"/>
                <a:cs typeface="+mn-cs"/>
              </a:rPr>
              <a:t>i</a:t>
            </a:r>
            <a:r>
              <a:rPr lang="en-US" altLang="zh-CN" i="1" baseline="-25000" dirty="0" err="1" smtClean="0"/>
              <a:t>j</a:t>
            </a:r>
            <a:r>
              <a:rPr lang="en-US" altLang="zh-CN" i="1" dirty="0" smtClean="0">
                <a:solidFill>
                  <a:schemeClr val="tx1"/>
                </a:solidFill>
                <a:latin typeface="+mn-lt"/>
                <a:ea typeface="+mn-ea"/>
                <a:cs typeface="+mn-cs"/>
              </a:rPr>
              <a:t> </a:t>
            </a:r>
            <a:r>
              <a:rPr lang="en-US" altLang="zh-CN" i="1" dirty="0" smtClean="0">
                <a:cs typeface="+mn-cs"/>
              </a:rPr>
              <a:t>/ *</a:t>
            </a:r>
            <a:r>
              <a:rPr lang="en-US" altLang="zh-CN" i="1" dirty="0" smtClean="0">
                <a:solidFill>
                  <a:schemeClr val="tx1"/>
                </a:solidFill>
                <a:latin typeface="+mn-lt"/>
                <a:ea typeface="+mn-ea"/>
                <a:cs typeface="+mn-cs"/>
              </a:rPr>
              <a:t> </a:t>
            </a:r>
            <a:r>
              <a:rPr lang="en-US" altLang="zh-CN" dirty="0" smtClean="0">
                <a:solidFill>
                  <a:schemeClr val="tx1"/>
                </a:solidFill>
                <a:latin typeface="+mn-lt"/>
                <a:ea typeface="+mn-ea"/>
                <a:cs typeface="+mn-cs"/>
                <a:sym typeface="Wingdings" pitchFamily="2" charset="2"/>
              </a:rPr>
              <a:t></a:t>
            </a:r>
            <a:r>
              <a:rPr lang="en-US" altLang="zh-CN" i="1" dirty="0" smtClean="0">
                <a:solidFill>
                  <a:schemeClr val="tx1"/>
                </a:solidFill>
                <a:latin typeface="+mn-lt"/>
                <a:ea typeface="+mn-ea"/>
                <a:cs typeface="+mn-cs"/>
                <a:sym typeface="Wingdings" pitchFamily="2" charset="2"/>
              </a:rPr>
              <a:t> </a:t>
            </a:r>
            <a:r>
              <a:rPr lang="en-US" altLang="zh-CN" dirty="0" smtClean="0">
                <a:solidFill>
                  <a:schemeClr val="tx1"/>
                </a:solidFill>
                <a:latin typeface="+mn-lt"/>
                <a:ea typeface="+mn-ea"/>
                <a:cs typeface="+mn-cs"/>
              </a:rPr>
              <a:t>new </a:t>
            </a:r>
            <a:r>
              <a:rPr lang="en-US" altLang="zh-CN" i="1" dirty="0" err="1" smtClean="0">
                <a:solidFill>
                  <a:schemeClr val="tx1"/>
                </a:solidFill>
                <a:latin typeface="+mn-lt"/>
                <a:ea typeface="+mn-ea"/>
                <a:cs typeface="+mn-cs"/>
              </a:rPr>
              <a:t>r</a:t>
            </a:r>
            <a:r>
              <a:rPr lang="en-US" altLang="zh-CN" i="1" baseline="-25000" dirty="0" err="1" smtClean="0">
                <a:solidFill>
                  <a:schemeClr val="tx1"/>
                </a:solidFill>
                <a:latin typeface="+mn-lt"/>
                <a:ea typeface="+mn-ea"/>
                <a:cs typeface="+mn-cs"/>
              </a:rPr>
              <a:t>i</a:t>
            </a:r>
            <a:r>
              <a:rPr lang="en-US" altLang="zh-CN" i="1" baseline="-25000" dirty="0" err="1" smtClean="0"/>
              <a:t>j</a:t>
            </a:r>
            <a:r>
              <a:rPr lang="en-US" altLang="zh-CN" dirty="0" smtClean="0">
                <a:solidFill>
                  <a:schemeClr val="tx1"/>
                </a:solidFill>
                <a:latin typeface="+mn-lt"/>
                <a:ea typeface="+mn-ea"/>
                <a:cs typeface="+mn-cs"/>
              </a:rPr>
              <a:t>;</a:t>
            </a:r>
            <a:r>
              <a:rPr lang="en-US" altLang="zh-CN" i="1" dirty="0" smtClean="0">
                <a:cs typeface="+mn-cs"/>
              </a:rPr>
              <a:t> </a:t>
            </a:r>
            <a:r>
              <a:rPr lang="en-US" altLang="zh-CN" i="1" dirty="0" err="1" smtClean="0">
                <a:cs typeface="+mn-cs"/>
              </a:rPr>
              <a:t>e</a:t>
            </a:r>
            <a:r>
              <a:rPr lang="en-US" altLang="zh-CN" i="1" baseline="-25000" dirty="0" err="1" smtClean="0">
                <a:cs typeface="+mn-cs"/>
              </a:rPr>
              <a:t>ij</a:t>
            </a:r>
            <a:r>
              <a:rPr lang="en-US" altLang="zh-CN" i="1" dirty="0" smtClean="0">
                <a:cs typeface="+mn-cs"/>
              </a:rPr>
              <a:t>/* </a:t>
            </a:r>
            <a:r>
              <a:rPr lang="en-US" altLang="zh-CN" sz="2000" b="1" dirty="0" smtClean="0">
                <a:sym typeface="Wingdings" pitchFamily="2" charset="2"/>
              </a:rPr>
              <a:t> </a:t>
            </a:r>
            <a:r>
              <a:rPr lang="en-US" altLang="zh-CN" dirty="0" smtClean="0">
                <a:solidFill>
                  <a:schemeClr val="tx1"/>
                </a:solidFill>
                <a:latin typeface="+mn-lt"/>
                <a:ea typeface="+mn-ea"/>
                <a:cs typeface="+mn-cs"/>
              </a:rPr>
              <a:t>new</a:t>
            </a:r>
            <a:r>
              <a:rPr lang="en-US" altLang="zh-CN" i="1" dirty="0" smtClean="0">
                <a:solidFill>
                  <a:schemeClr val="tx1"/>
                </a:solidFill>
                <a:latin typeface="+mn-lt"/>
                <a:ea typeface="+mn-ea"/>
                <a:cs typeface="+mn-cs"/>
              </a:rPr>
              <a:t> </a:t>
            </a:r>
            <a:r>
              <a:rPr lang="en-US" altLang="zh-CN" i="1" dirty="0" err="1" smtClean="0">
                <a:solidFill>
                  <a:schemeClr val="tx1"/>
                </a:solidFill>
                <a:latin typeface="+mn-lt"/>
                <a:ea typeface="+mn-ea"/>
                <a:cs typeface="+mn-cs"/>
              </a:rPr>
              <a:t>a</a:t>
            </a:r>
            <a:r>
              <a:rPr lang="en-US" altLang="zh-CN" i="1" baseline="-25000" dirty="0" err="1" smtClean="0"/>
              <a:t>i</a:t>
            </a:r>
            <a:r>
              <a:rPr lang="en-US" altLang="zh-CN" i="1" baseline="-25000" dirty="0" err="1" smtClean="0">
                <a:solidFill>
                  <a:schemeClr val="tx1"/>
                </a:solidFill>
                <a:latin typeface="+mn-lt"/>
                <a:ea typeface="+mn-ea"/>
                <a:cs typeface="+mn-cs"/>
              </a:rPr>
              <a:t>j</a:t>
            </a:r>
            <a:endParaRPr lang="en-US" altLang="zh-CN" i="1" baseline="-25000" dirty="0" smtClean="0">
              <a:solidFill>
                <a:schemeClr val="tx1"/>
              </a:solidFill>
              <a:latin typeface="+mn-lt"/>
              <a:ea typeface="+mn-ea"/>
              <a:cs typeface="+mn-cs"/>
            </a:endParaRPr>
          </a:p>
          <a:p>
            <a:pPr>
              <a:buNone/>
            </a:pPr>
            <a:endParaRPr lang="en-US" altLang="zh-CN" sz="1050" dirty="0" smtClean="0"/>
          </a:p>
          <a:p>
            <a:r>
              <a:rPr lang="en-US" altLang="zh-CN" dirty="0" smtClean="0"/>
              <a:t>For the global feature function</a:t>
            </a:r>
          </a:p>
          <a:p>
            <a:pPr>
              <a:buNone/>
            </a:pPr>
            <a:endParaRPr lang="en-US" altLang="zh-CN" dirty="0" smtClean="0"/>
          </a:p>
        </p:txBody>
      </p:sp>
      <p:sp>
        <p:nvSpPr>
          <p:cNvPr id="1028" name="Rectangle 2"/>
          <p:cNvSpPr>
            <a:spLocks noGrp="1" noChangeArrowheads="1"/>
          </p:cNvSpPr>
          <p:nvPr>
            <p:ph type="title"/>
          </p:nvPr>
        </p:nvSpPr>
        <p:spPr/>
        <p:txBody>
          <a:bodyPr/>
          <a:lstStyle/>
          <a:p>
            <a:pPr eaLnBrk="1" hangingPunct="1"/>
            <a:r>
              <a:rPr lang="en-US" altLang="zh-CN" sz="3600" dirty="0" smtClean="0"/>
              <a:t>Distributed TAP Learning</a:t>
            </a:r>
          </a:p>
        </p:txBody>
      </p:sp>
      <p:pic>
        <p:nvPicPr>
          <p:cNvPr id="101377" name="Picture 1"/>
          <p:cNvPicPr>
            <a:picLocks noChangeAspect="1" noChangeArrowheads="1"/>
          </p:cNvPicPr>
          <p:nvPr/>
        </p:nvPicPr>
        <p:blipFill>
          <a:blip r:embed="rId4" cstate="print"/>
          <a:srcRect/>
          <a:stretch>
            <a:fillRect/>
          </a:stretch>
        </p:blipFill>
        <p:spPr bwMode="auto">
          <a:xfrm>
            <a:off x="742951" y="4633929"/>
            <a:ext cx="8501753" cy="190500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7646512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8">
                                            <p:txEl>
                                              <p:pRg st="6" end="6"/>
                                            </p:txEl>
                                          </p:spTgt>
                                        </p:tgtEl>
                                        <p:attrNameLst>
                                          <p:attrName>style.visibility</p:attrName>
                                        </p:attrNameLst>
                                      </p:cBhvr>
                                      <p:to>
                                        <p:strVal val="visible"/>
                                      </p:to>
                                    </p:set>
                                    <p:animEffect transition="in" filter="blinds(horizontal)">
                                      <p:cBhvr>
                                        <p:cTn id="7" dur="500"/>
                                        <p:tgtEl>
                                          <p:spTgt spid="6148">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1377"/>
                                        </p:tgtEl>
                                        <p:attrNameLst>
                                          <p:attrName>style.visibility</p:attrName>
                                        </p:attrNameLst>
                                      </p:cBhvr>
                                      <p:to>
                                        <p:strVal val="visible"/>
                                      </p:to>
                                    </p:set>
                                    <p:animEffect transition="in" filter="blinds(horizontal)">
                                      <p:cBhvr>
                                        <p:cTn id="10" dur="500"/>
                                        <p:tgtEl>
                                          <p:spTgt spid="10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z="3600" dirty="0" smtClean="0"/>
              <a:t>Experiments</a:t>
            </a:r>
          </a:p>
        </p:txBody>
      </p:sp>
      <p:sp>
        <p:nvSpPr>
          <p:cNvPr id="22531" name="Rectangle 3"/>
          <p:cNvSpPr>
            <a:spLocks noGrp="1" noChangeArrowheads="1"/>
          </p:cNvSpPr>
          <p:nvPr>
            <p:ph type="body" idx="1"/>
          </p:nvPr>
        </p:nvSpPr>
        <p:spPr>
          <a:xfrm>
            <a:off x="350859" y="1019146"/>
            <a:ext cx="9139237" cy="5661025"/>
          </a:xfrm>
        </p:spPr>
        <p:txBody>
          <a:bodyPr/>
          <a:lstStyle/>
          <a:p>
            <a:pPr>
              <a:lnSpc>
                <a:spcPct val="90000"/>
              </a:lnSpc>
              <a:defRPr/>
            </a:pPr>
            <a:r>
              <a:rPr lang="en-US" altLang="zh-CN" dirty="0" smtClean="0"/>
              <a:t>Data set: </a:t>
            </a:r>
            <a:r>
              <a:rPr lang="en-US" altLang="zh-CN" sz="2000" dirty="0" smtClean="0"/>
              <a:t>(</a:t>
            </a:r>
            <a:r>
              <a:rPr lang="en-US" altLang="zh-CN" sz="2000" dirty="0" smtClean="0">
                <a:hlinkClick r:id="rId3"/>
              </a:rPr>
              <a:t>http://arnetminer.org/lab-datasets/soinf/</a:t>
            </a:r>
            <a:r>
              <a:rPr lang="en-US" altLang="zh-CN" sz="2000" dirty="0" smtClean="0"/>
              <a:t>)</a:t>
            </a:r>
          </a:p>
          <a:p>
            <a:pPr lvl="1">
              <a:buNone/>
              <a:defRPr/>
            </a:pPr>
            <a:endParaRPr lang="en-US" sz="2000" dirty="0" smtClean="0">
              <a:cs typeface="+mn-cs"/>
            </a:endParaRPr>
          </a:p>
          <a:p>
            <a:pPr lvl="1">
              <a:buNone/>
              <a:defRPr/>
            </a:pPr>
            <a:endParaRPr lang="en-US" sz="2000" dirty="0" smtClean="0">
              <a:cs typeface="+mn-cs"/>
            </a:endParaRPr>
          </a:p>
          <a:p>
            <a:pPr lvl="1">
              <a:buNone/>
              <a:defRPr/>
            </a:pPr>
            <a:endParaRPr lang="en-US" sz="2000" dirty="0" smtClean="0">
              <a:cs typeface="+mn-cs"/>
            </a:endParaRPr>
          </a:p>
          <a:p>
            <a:pPr lvl="1">
              <a:buNone/>
              <a:defRPr/>
            </a:pPr>
            <a:endParaRPr lang="en-US" sz="2000" dirty="0" smtClean="0">
              <a:cs typeface="+mn-cs"/>
            </a:endParaRPr>
          </a:p>
          <a:p>
            <a:pPr lvl="1">
              <a:buNone/>
              <a:defRPr/>
            </a:pPr>
            <a:endParaRPr lang="en-US" sz="2000" dirty="0" smtClean="0">
              <a:cs typeface="+mn-cs"/>
            </a:endParaRPr>
          </a:p>
          <a:p>
            <a:pPr lvl="1">
              <a:buNone/>
              <a:defRPr/>
            </a:pPr>
            <a:endParaRPr lang="en-US" sz="2000" dirty="0" smtClean="0">
              <a:cs typeface="+mn-cs"/>
            </a:endParaRPr>
          </a:p>
          <a:p>
            <a:pPr lvl="1">
              <a:buNone/>
              <a:defRPr/>
            </a:pPr>
            <a:endParaRPr lang="en-US" dirty="0" smtClean="0">
              <a:cs typeface="+mn-cs"/>
            </a:endParaRPr>
          </a:p>
          <a:p>
            <a:pPr>
              <a:defRPr/>
            </a:pPr>
            <a:r>
              <a:rPr lang="en-US" altLang="zh-CN" dirty="0" smtClean="0">
                <a:cs typeface="+mn-cs"/>
              </a:rPr>
              <a:t>Evaluation measures</a:t>
            </a:r>
          </a:p>
          <a:p>
            <a:pPr lvl="1">
              <a:defRPr/>
            </a:pPr>
            <a:r>
              <a:rPr lang="en-US" altLang="zh-CN" dirty="0" smtClean="0">
                <a:cs typeface="+mn-cs"/>
              </a:rPr>
              <a:t>CPU time</a:t>
            </a:r>
          </a:p>
          <a:p>
            <a:pPr lvl="1">
              <a:defRPr/>
            </a:pPr>
            <a:r>
              <a:rPr lang="en-US" altLang="zh-CN" dirty="0" smtClean="0">
                <a:cs typeface="+mn-cs"/>
              </a:rPr>
              <a:t>Case study</a:t>
            </a:r>
          </a:p>
          <a:p>
            <a:pPr lvl="1">
              <a:defRPr/>
            </a:pPr>
            <a:r>
              <a:rPr lang="en-US" altLang="zh-CN" dirty="0" smtClean="0">
                <a:cs typeface="+mn-cs"/>
              </a:rPr>
              <a:t>Application</a:t>
            </a:r>
          </a:p>
        </p:txBody>
      </p:sp>
      <p:graphicFrame>
        <p:nvGraphicFramePr>
          <p:cNvPr id="4" name="表格 3"/>
          <p:cNvGraphicFramePr>
            <a:graphicFrameLocks noGrp="1"/>
          </p:cNvGraphicFramePr>
          <p:nvPr>
            <p:extLst>
              <p:ext uri="{D42A27DB-BD31-4B8C-83A1-F6EECF244321}">
                <p14:modId xmlns:p14="http://schemas.microsoft.com/office/powerpoint/2010/main" val="138789343"/>
              </p:ext>
            </p:extLst>
          </p:nvPr>
        </p:nvGraphicFramePr>
        <p:xfrm>
          <a:off x="1238260" y="1661160"/>
          <a:ext cx="7759701" cy="2377440"/>
        </p:xfrm>
        <a:graphic>
          <a:graphicData uri="http://schemas.openxmlformats.org/drawingml/2006/table">
            <a:tbl>
              <a:tblPr firstRow="1" bandRow="1">
                <a:tableStyleId>{5C22544A-7EE6-4342-B048-85BDC9FD1C3A}</a:tableStyleId>
              </a:tblPr>
              <a:tblGrid>
                <a:gridCol w="2586567"/>
                <a:gridCol w="2586567"/>
                <a:gridCol w="2586567"/>
              </a:tblGrid>
              <a:tr h="370840">
                <a:tc>
                  <a:txBody>
                    <a:bodyPr/>
                    <a:lstStyle/>
                    <a:p>
                      <a:pPr algn="ctr"/>
                      <a:r>
                        <a:rPr lang="en-US" altLang="zh-CN" sz="1800" dirty="0" smtClean="0">
                          <a:solidFill>
                            <a:schemeClr val="tx1"/>
                          </a:solidFill>
                        </a:rPr>
                        <a:t>Data set</a:t>
                      </a:r>
                      <a:endParaRPr lang="zh-CN" altLang="en-US" sz="1800" dirty="0">
                        <a:solidFill>
                          <a:schemeClr val="tx1"/>
                        </a:solidFill>
                      </a:endParaRPr>
                    </a:p>
                  </a:txBody>
                  <a:tcPr marL="99060" marR="99060"/>
                </a:tc>
                <a:tc>
                  <a:txBody>
                    <a:bodyPr/>
                    <a:lstStyle/>
                    <a:p>
                      <a:pPr algn="ctr"/>
                      <a:r>
                        <a:rPr lang="en-US" altLang="zh-CN" sz="1800" dirty="0" smtClean="0">
                          <a:solidFill>
                            <a:schemeClr val="tx1"/>
                          </a:solidFill>
                        </a:rPr>
                        <a:t>#Nodes</a:t>
                      </a:r>
                      <a:endParaRPr lang="zh-CN" altLang="en-US" sz="1800" dirty="0">
                        <a:solidFill>
                          <a:schemeClr val="tx1"/>
                        </a:solidFill>
                      </a:endParaRPr>
                    </a:p>
                  </a:txBody>
                  <a:tcPr marL="99060" marR="99060"/>
                </a:tc>
                <a:tc>
                  <a:txBody>
                    <a:bodyPr/>
                    <a:lstStyle/>
                    <a:p>
                      <a:pPr algn="ctr"/>
                      <a:r>
                        <a:rPr lang="en-US" altLang="zh-CN" sz="1800" dirty="0" smtClean="0">
                          <a:solidFill>
                            <a:schemeClr val="tx1"/>
                          </a:solidFill>
                        </a:rPr>
                        <a:t>#Edges</a:t>
                      </a:r>
                      <a:endParaRPr lang="zh-CN" altLang="en-US" sz="1800" dirty="0">
                        <a:solidFill>
                          <a:schemeClr val="tx1"/>
                        </a:solidFill>
                      </a:endParaRPr>
                    </a:p>
                  </a:txBody>
                  <a:tcPr marL="99060" marR="99060"/>
                </a:tc>
              </a:tr>
              <a:tr h="370840">
                <a:tc>
                  <a:txBody>
                    <a:bodyPr/>
                    <a:lstStyle/>
                    <a:p>
                      <a:r>
                        <a:rPr lang="en-US" altLang="zh-CN" sz="1800" dirty="0" smtClean="0"/>
                        <a:t>Coauthor</a:t>
                      </a:r>
                      <a:endParaRPr lang="zh-CN" altLang="en-US" sz="1800" dirty="0"/>
                    </a:p>
                  </a:txBody>
                  <a:tcPr marL="99060" marR="99060"/>
                </a:tc>
                <a:tc>
                  <a:txBody>
                    <a:bodyPr/>
                    <a:lstStyle/>
                    <a:p>
                      <a:r>
                        <a:rPr lang="en-US" altLang="zh-CN" sz="1800" dirty="0" smtClean="0"/>
                        <a:t>640,134</a:t>
                      </a:r>
                      <a:endParaRPr lang="zh-CN" altLang="en-US" sz="1800" dirty="0"/>
                    </a:p>
                  </a:txBody>
                  <a:tcPr marL="99060" marR="99060"/>
                </a:tc>
                <a:tc>
                  <a:txBody>
                    <a:bodyPr/>
                    <a:lstStyle/>
                    <a:p>
                      <a:r>
                        <a:rPr lang="en-US" altLang="zh-CN" sz="1800" dirty="0" smtClean="0"/>
                        <a:t>1,554,643</a:t>
                      </a:r>
                      <a:endParaRPr lang="zh-CN" altLang="en-US" sz="1800" dirty="0"/>
                    </a:p>
                  </a:txBody>
                  <a:tcPr marL="99060" marR="99060"/>
                </a:tc>
              </a:tr>
              <a:tr h="370840">
                <a:tc>
                  <a:txBody>
                    <a:bodyPr/>
                    <a:lstStyle/>
                    <a:p>
                      <a:r>
                        <a:rPr lang="en-US" altLang="zh-CN" sz="1800" dirty="0" smtClean="0"/>
                        <a:t>Citation</a:t>
                      </a:r>
                      <a:endParaRPr lang="zh-CN" altLang="en-US" sz="1800" dirty="0"/>
                    </a:p>
                  </a:txBody>
                  <a:tcPr marL="99060" marR="99060"/>
                </a:tc>
                <a:tc>
                  <a:txBody>
                    <a:bodyPr/>
                    <a:lstStyle/>
                    <a:p>
                      <a:r>
                        <a:rPr lang="en-US" altLang="zh-CN" sz="1800" dirty="0" smtClean="0"/>
                        <a:t>2,329,760</a:t>
                      </a:r>
                      <a:endParaRPr lang="zh-CN" altLang="en-US" sz="1800" dirty="0"/>
                    </a:p>
                  </a:txBody>
                  <a:tcPr marL="99060" marR="99060"/>
                </a:tc>
                <a:tc>
                  <a:txBody>
                    <a:bodyPr/>
                    <a:lstStyle/>
                    <a:p>
                      <a:r>
                        <a:rPr lang="en-US" altLang="zh-CN" sz="1800" dirty="0" smtClean="0"/>
                        <a:t>12,710,347</a:t>
                      </a:r>
                      <a:endParaRPr lang="zh-CN" altLang="en-US" sz="1800" dirty="0"/>
                    </a:p>
                  </a:txBody>
                  <a:tcPr marL="99060" marR="99060"/>
                </a:tc>
              </a:tr>
              <a:tr h="1264920">
                <a:tc>
                  <a:txBody>
                    <a:bodyPr/>
                    <a:lstStyle/>
                    <a:p>
                      <a:r>
                        <a:rPr lang="en-US" altLang="zh-CN" sz="1800" dirty="0" smtClean="0"/>
                        <a:t>Film</a:t>
                      </a:r>
                    </a:p>
                    <a:p>
                      <a:r>
                        <a:rPr lang="en-US" altLang="zh-CN" sz="1800" dirty="0" smtClean="0"/>
                        <a:t>(Wikipedia)</a:t>
                      </a:r>
                      <a:endParaRPr lang="zh-CN" altLang="en-US" sz="1800" dirty="0"/>
                    </a:p>
                  </a:txBody>
                  <a:tcPr marL="99060" marR="99060"/>
                </a:tc>
                <a:tc>
                  <a:txBody>
                    <a:bodyPr/>
                    <a:lstStyle/>
                    <a:p>
                      <a:r>
                        <a:rPr lang="en-US" altLang="zh-CN" sz="1800" dirty="0" smtClean="0"/>
                        <a:t>18,518 films</a:t>
                      </a:r>
                    </a:p>
                    <a:p>
                      <a:r>
                        <a:rPr lang="en-US" altLang="zh-CN" sz="1800" dirty="0" smtClean="0"/>
                        <a:t>7,211 directors</a:t>
                      </a:r>
                    </a:p>
                    <a:p>
                      <a:r>
                        <a:rPr lang="en-US" altLang="zh-CN" sz="1800" dirty="0" smtClean="0"/>
                        <a:t>10,128</a:t>
                      </a:r>
                      <a:r>
                        <a:rPr lang="en-US" altLang="zh-CN" sz="1800" baseline="0" dirty="0" smtClean="0"/>
                        <a:t> actors</a:t>
                      </a:r>
                    </a:p>
                    <a:p>
                      <a:r>
                        <a:rPr lang="en-US" altLang="zh-CN" sz="1800" baseline="0" dirty="0" smtClean="0"/>
                        <a:t>9,784 writers</a:t>
                      </a:r>
                      <a:endParaRPr lang="zh-CN" altLang="en-US" sz="1800" dirty="0"/>
                    </a:p>
                  </a:txBody>
                  <a:tcPr marL="99060" marR="99060"/>
                </a:tc>
                <a:tc>
                  <a:txBody>
                    <a:bodyPr/>
                    <a:lstStyle/>
                    <a:p>
                      <a:r>
                        <a:rPr lang="en-US" altLang="zh-CN" sz="1800" kern="1200" baseline="0" dirty="0" smtClean="0">
                          <a:solidFill>
                            <a:schemeClr val="dk1"/>
                          </a:solidFill>
                          <a:latin typeface="+mn-lt"/>
                          <a:ea typeface="+mn-ea"/>
                          <a:cs typeface="+mn-cs"/>
                        </a:rPr>
                        <a:t>142,426</a:t>
                      </a:r>
                      <a:endParaRPr lang="zh-CN" altLang="en-US" sz="1800" dirty="0"/>
                    </a:p>
                  </a:txBody>
                  <a:tcPr marL="99060" marR="99060"/>
                </a:tc>
              </a:tr>
            </a:tbl>
          </a:graphicData>
        </a:graphic>
      </p:graphicFrame>
    </p:spTree>
    <p:extLst>
      <p:ext uri="{BB962C8B-B14F-4D97-AF65-F5344CB8AC3E}">
        <p14:creationId xmlns:p14="http://schemas.microsoft.com/office/powerpoint/2010/main" val="1206174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18102" y="2057400"/>
            <a:ext cx="5146969" cy="3581400"/>
          </a:xfrm>
          <a:prstGeom prst="rect">
            <a:avLst/>
          </a:prstGeom>
        </p:spPr>
      </p:pic>
      <p:sp>
        <p:nvSpPr>
          <p:cNvPr id="2" name="Title 1"/>
          <p:cNvSpPr>
            <a:spLocks noGrp="1"/>
          </p:cNvSpPr>
          <p:nvPr>
            <p:ph type="title"/>
          </p:nvPr>
        </p:nvSpPr>
        <p:spPr>
          <a:xfrm>
            <a:off x="0" y="188913"/>
            <a:ext cx="9906000" cy="792162"/>
          </a:xfrm>
        </p:spPr>
        <p:txBody>
          <a:bodyPr/>
          <a:lstStyle/>
          <a:p>
            <a:r>
              <a:rPr lang="en-US" altLang="zh-CN" sz="3200" dirty="0" smtClean="0"/>
              <a:t>Social Influence Sub-graph on “Data mining”</a:t>
            </a:r>
            <a:endParaRPr lang="zh-CN" altLang="en-US" sz="3200" dirty="0"/>
          </a:p>
        </p:txBody>
      </p:sp>
      <p:pic>
        <p:nvPicPr>
          <p:cNvPr id="3" name="Picture 2" descr="Screen Shot 2013-01-28 at 9.47.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4" y="1371600"/>
            <a:ext cx="5267313" cy="4419600"/>
          </a:xfrm>
          <a:prstGeom prst="rect">
            <a:avLst/>
          </a:prstGeom>
        </p:spPr>
      </p:pic>
      <p:sp>
        <p:nvSpPr>
          <p:cNvPr id="6" name="Rectangle 5"/>
          <p:cNvSpPr/>
          <p:nvPr/>
        </p:nvSpPr>
        <p:spPr>
          <a:xfrm>
            <a:off x="6438900" y="1524000"/>
            <a:ext cx="2971800" cy="381000"/>
          </a:xfrm>
          <a:prstGeom prst="rect">
            <a:avLst/>
          </a:prstGeom>
          <a:solidFill>
            <a:schemeClr val="bg1"/>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000000"/>
                </a:solidFill>
                <a:latin typeface="Times New Roman"/>
                <a:cs typeface="Times New Roman"/>
              </a:rPr>
              <a:t>On “Data Mining” in 2009</a:t>
            </a:r>
            <a:endParaRPr lang="en-US" dirty="0">
              <a:solidFill>
                <a:srgbClr val="000000"/>
              </a:solidFill>
              <a:latin typeface="Times New Roman"/>
              <a:cs typeface="Times New Roman"/>
            </a:endParaRPr>
          </a:p>
        </p:txBody>
      </p:sp>
    </p:spTree>
    <p:extLst>
      <p:ext uri="{BB962C8B-B14F-4D97-AF65-F5344CB8AC3E}">
        <p14:creationId xmlns:p14="http://schemas.microsoft.com/office/powerpoint/2010/main" val="2014604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4" y="188913"/>
            <a:ext cx="9363075" cy="1030287"/>
          </a:xfrm>
        </p:spPr>
        <p:txBody>
          <a:bodyPr/>
          <a:lstStyle/>
          <a:p>
            <a:r>
              <a:rPr lang="en-US" altLang="zh-CN" sz="4400" b="1" dirty="0" smtClean="0">
                <a:ea typeface="黑体" pitchFamily="49" charset="-122"/>
              </a:rPr>
              <a:t>15-20 </a:t>
            </a:r>
            <a:r>
              <a:rPr lang="en-US" altLang="zh-CN" sz="4400" b="1" dirty="0" smtClean="0">
                <a:ea typeface="黑体" pitchFamily="49" charset="-122"/>
              </a:rPr>
              <a:t>years before…</a:t>
            </a:r>
            <a:endParaRPr lang="zh-CN" altLang="en-US" sz="4400" b="1" dirty="0">
              <a:ea typeface="黑体" pitchFamily="49" charset="-122"/>
            </a:endParaRPr>
          </a:p>
        </p:txBody>
      </p:sp>
      <p:grpSp>
        <p:nvGrpSpPr>
          <p:cNvPr id="3" name="Group 85"/>
          <p:cNvGrpSpPr/>
          <p:nvPr/>
        </p:nvGrpSpPr>
        <p:grpSpPr>
          <a:xfrm>
            <a:off x="2672494" y="2209801"/>
            <a:ext cx="4509356" cy="2665449"/>
            <a:chOff x="5318130" y="1676376"/>
            <a:chExt cx="4162482" cy="2665449"/>
          </a:xfrm>
        </p:grpSpPr>
        <p:sp>
          <p:nvSpPr>
            <p:cNvPr id="5" name="Rectangle 7"/>
            <p:cNvSpPr/>
            <p:nvPr/>
          </p:nvSpPr>
          <p:spPr>
            <a:xfrm>
              <a:off x="6632598" y="3027357"/>
              <a:ext cx="219078"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6" name="Rectangle 8"/>
            <p:cNvSpPr/>
            <p:nvPr/>
          </p:nvSpPr>
          <p:spPr>
            <a:xfrm>
              <a:off x="6084903" y="3209922"/>
              <a:ext cx="219078"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7" name="Rectangle 9"/>
            <p:cNvSpPr/>
            <p:nvPr/>
          </p:nvSpPr>
          <p:spPr>
            <a:xfrm>
              <a:off x="6048390" y="2260584"/>
              <a:ext cx="219078"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8" name="Rectangle 10"/>
            <p:cNvSpPr/>
            <p:nvPr/>
          </p:nvSpPr>
          <p:spPr>
            <a:xfrm>
              <a:off x="7691475" y="3355974"/>
              <a:ext cx="219078"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9" name="Rectangle 11"/>
            <p:cNvSpPr/>
            <p:nvPr/>
          </p:nvSpPr>
          <p:spPr>
            <a:xfrm>
              <a:off x="7947066" y="2589201"/>
              <a:ext cx="219078"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0" name="Rectangle 12"/>
            <p:cNvSpPr/>
            <p:nvPr/>
          </p:nvSpPr>
          <p:spPr>
            <a:xfrm>
              <a:off x="7326345" y="2224071"/>
              <a:ext cx="219078"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1" name="Rectangle 13"/>
            <p:cNvSpPr/>
            <p:nvPr/>
          </p:nvSpPr>
          <p:spPr>
            <a:xfrm>
              <a:off x="8823378" y="3940182"/>
              <a:ext cx="219078"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2" name="Rectangle 14"/>
            <p:cNvSpPr/>
            <p:nvPr/>
          </p:nvSpPr>
          <p:spPr>
            <a:xfrm>
              <a:off x="6778650" y="3940182"/>
              <a:ext cx="219078"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3" name="Rectangle 15"/>
            <p:cNvSpPr/>
            <p:nvPr/>
          </p:nvSpPr>
          <p:spPr>
            <a:xfrm>
              <a:off x="8640813" y="2297097"/>
              <a:ext cx="219078"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4" name="Rectangle 16"/>
            <p:cNvSpPr/>
            <p:nvPr/>
          </p:nvSpPr>
          <p:spPr>
            <a:xfrm>
              <a:off x="9042456" y="3063870"/>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5" name="Rectangle 17"/>
            <p:cNvSpPr/>
            <p:nvPr/>
          </p:nvSpPr>
          <p:spPr>
            <a:xfrm>
              <a:off x="7508910" y="4013208"/>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6" name="Rectangle 18"/>
            <p:cNvSpPr/>
            <p:nvPr/>
          </p:nvSpPr>
          <p:spPr>
            <a:xfrm>
              <a:off x="5537208" y="4122747"/>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7" name="Rectangle 19"/>
            <p:cNvSpPr/>
            <p:nvPr/>
          </p:nvSpPr>
          <p:spPr>
            <a:xfrm>
              <a:off x="5318130" y="3027357"/>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8" name="Rectangle 20"/>
            <p:cNvSpPr/>
            <p:nvPr/>
          </p:nvSpPr>
          <p:spPr>
            <a:xfrm>
              <a:off x="5500695" y="1858941"/>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9" name="Rectangle 21"/>
            <p:cNvSpPr/>
            <p:nvPr/>
          </p:nvSpPr>
          <p:spPr>
            <a:xfrm>
              <a:off x="6267468" y="1749402"/>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20" name="Rectangle 22"/>
            <p:cNvSpPr/>
            <p:nvPr/>
          </p:nvSpPr>
          <p:spPr>
            <a:xfrm>
              <a:off x="8896404" y="1676376"/>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21" name="Rectangle 23"/>
            <p:cNvSpPr/>
            <p:nvPr/>
          </p:nvSpPr>
          <p:spPr>
            <a:xfrm>
              <a:off x="9261534" y="2297097"/>
              <a:ext cx="219078"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cxnSp>
          <p:nvCxnSpPr>
            <p:cNvPr id="22" name="Straight Connector 25"/>
            <p:cNvCxnSpPr>
              <a:stCxn id="8" idx="3"/>
              <a:endCxn id="11" idx="1"/>
            </p:cNvCxnSpPr>
            <p:nvPr/>
          </p:nvCxnSpPr>
          <p:spPr>
            <a:xfrm>
              <a:off x="7910553" y="3465513"/>
              <a:ext cx="912825" cy="58420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6"/>
            <p:cNvCxnSpPr>
              <a:stCxn id="5" idx="3"/>
              <a:endCxn id="8" idx="1"/>
            </p:cNvCxnSpPr>
            <p:nvPr/>
          </p:nvCxnSpPr>
          <p:spPr>
            <a:xfrm>
              <a:off x="6851676" y="3136896"/>
              <a:ext cx="839799" cy="3286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9"/>
            <p:cNvCxnSpPr>
              <a:stCxn id="7" idx="2"/>
              <a:endCxn id="5" idx="0"/>
            </p:cNvCxnSpPr>
            <p:nvPr/>
          </p:nvCxnSpPr>
          <p:spPr>
            <a:xfrm rot="16200000" flipH="1">
              <a:off x="6176186" y="2461405"/>
              <a:ext cx="547695" cy="58420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33"/>
            <p:cNvCxnSpPr>
              <a:stCxn id="6" idx="3"/>
              <a:endCxn id="5" idx="1"/>
            </p:cNvCxnSpPr>
            <p:nvPr/>
          </p:nvCxnSpPr>
          <p:spPr>
            <a:xfrm flipV="1">
              <a:off x="6303981" y="3136896"/>
              <a:ext cx="328617" cy="1825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36"/>
            <p:cNvCxnSpPr>
              <a:stCxn id="12" idx="0"/>
              <a:endCxn id="5" idx="2"/>
            </p:cNvCxnSpPr>
            <p:nvPr/>
          </p:nvCxnSpPr>
          <p:spPr>
            <a:xfrm rot="16200000" flipV="1">
              <a:off x="6468290" y="3520283"/>
              <a:ext cx="693747" cy="14605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39"/>
            <p:cNvCxnSpPr>
              <a:stCxn id="16" idx="3"/>
              <a:endCxn id="6" idx="2"/>
            </p:cNvCxnSpPr>
            <p:nvPr/>
          </p:nvCxnSpPr>
          <p:spPr>
            <a:xfrm flipV="1">
              <a:off x="5756286" y="3429000"/>
              <a:ext cx="438156" cy="80328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42"/>
            <p:cNvCxnSpPr>
              <a:stCxn id="17" idx="3"/>
              <a:endCxn id="6" idx="0"/>
            </p:cNvCxnSpPr>
            <p:nvPr/>
          </p:nvCxnSpPr>
          <p:spPr>
            <a:xfrm>
              <a:off x="5537208" y="3136896"/>
              <a:ext cx="657234" cy="7302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45"/>
            <p:cNvCxnSpPr>
              <a:stCxn id="18" idx="3"/>
              <a:endCxn id="7" idx="0"/>
            </p:cNvCxnSpPr>
            <p:nvPr/>
          </p:nvCxnSpPr>
          <p:spPr>
            <a:xfrm>
              <a:off x="5719773" y="1968480"/>
              <a:ext cx="438156" cy="29210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51"/>
            <p:cNvCxnSpPr>
              <a:stCxn id="19" idx="2"/>
              <a:endCxn id="7" idx="0"/>
            </p:cNvCxnSpPr>
            <p:nvPr/>
          </p:nvCxnSpPr>
          <p:spPr>
            <a:xfrm rot="5400000">
              <a:off x="6121416" y="2004993"/>
              <a:ext cx="292104" cy="21907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54"/>
            <p:cNvCxnSpPr>
              <a:stCxn id="10" idx="3"/>
              <a:endCxn id="9" idx="0"/>
            </p:cNvCxnSpPr>
            <p:nvPr/>
          </p:nvCxnSpPr>
          <p:spPr>
            <a:xfrm>
              <a:off x="7545423" y="2333610"/>
              <a:ext cx="511182" cy="25559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57"/>
            <p:cNvCxnSpPr>
              <a:stCxn id="9" idx="2"/>
              <a:endCxn id="8" idx="0"/>
            </p:cNvCxnSpPr>
            <p:nvPr/>
          </p:nvCxnSpPr>
          <p:spPr>
            <a:xfrm rot="5400000">
              <a:off x="7654963" y="2954331"/>
              <a:ext cx="547695" cy="25559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61"/>
            <p:cNvCxnSpPr>
              <a:stCxn id="9" idx="3"/>
              <a:endCxn id="13" idx="1"/>
            </p:cNvCxnSpPr>
            <p:nvPr/>
          </p:nvCxnSpPr>
          <p:spPr>
            <a:xfrm flipV="1">
              <a:off x="8166144" y="2406636"/>
              <a:ext cx="474669" cy="29210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64"/>
            <p:cNvCxnSpPr>
              <a:stCxn id="13" idx="0"/>
              <a:endCxn id="20" idx="2"/>
            </p:cNvCxnSpPr>
            <p:nvPr/>
          </p:nvCxnSpPr>
          <p:spPr>
            <a:xfrm rot="5400000" flipH="1" flipV="1">
              <a:off x="8677326" y="1968481"/>
              <a:ext cx="401643" cy="25559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67"/>
            <p:cNvCxnSpPr>
              <a:stCxn id="13" idx="3"/>
              <a:endCxn id="21" idx="1"/>
            </p:cNvCxnSpPr>
            <p:nvPr/>
          </p:nvCxnSpPr>
          <p:spPr>
            <a:xfrm>
              <a:off x="8859891" y="2406636"/>
              <a:ext cx="40164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71"/>
            <p:cNvCxnSpPr>
              <a:stCxn id="13" idx="2"/>
              <a:endCxn id="14" idx="0"/>
            </p:cNvCxnSpPr>
            <p:nvPr/>
          </p:nvCxnSpPr>
          <p:spPr>
            <a:xfrm rot="16200000" flipH="1">
              <a:off x="8677326" y="2589200"/>
              <a:ext cx="547695" cy="4016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74"/>
            <p:cNvCxnSpPr>
              <a:stCxn id="14" idx="2"/>
              <a:endCxn id="11" idx="0"/>
            </p:cNvCxnSpPr>
            <p:nvPr/>
          </p:nvCxnSpPr>
          <p:spPr>
            <a:xfrm rot="5400000">
              <a:off x="8713839" y="3502026"/>
              <a:ext cx="657234" cy="21907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77"/>
            <p:cNvCxnSpPr>
              <a:stCxn id="8" idx="2"/>
              <a:endCxn id="15" idx="0"/>
            </p:cNvCxnSpPr>
            <p:nvPr/>
          </p:nvCxnSpPr>
          <p:spPr>
            <a:xfrm rot="5400000">
              <a:off x="7490654" y="3702848"/>
              <a:ext cx="438156" cy="1825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80"/>
            <p:cNvCxnSpPr>
              <a:stCxn id="15" idx="1"/>
              <a:endCxn id="12" idx="3"/>
            </p:cNvCxnSpPr>
            <p:nvPr/>
          </p:nvCxnSpPr>
          <p:spPr>
            <a:xfrm rot="10800000">
              <a:off x="6997728" y="4049721"/>
              <a:ext cx="511182" cy="7302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Rectangle 86"/>
          <p:cNvSpPr/>
          <p:nvPr/>
        </p:nvSpPr>
        <p:spPr>
          <a:xfrm>
            <a:off x="2641600" y="5334000"/>
            <a:ext cx="4870450" cy="511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r>
              <a:rPr lang="en-US" altLang="zh-CN" sz="1800" smtClean="0">
                <a:solidFill>
                  <a:srgbClr val="0000CC"/>
                </a:solidFill>
              </a:rPr>
              <a:t>hyperlinks between web pages</a:t>
            </a:r>
          </a:p>
          <a:p>
            <a:pPr marL="342900" indent="-342900"/>
            <a:r>
              <a:rPr lang="en-US" altLang="zh-CN" sz="1800" smtClean="0">
                <a:solidFill>
                  <a:srgbClr val="0000CC"/>
                </a:solidFill>
              </a:rPr>
              <a:t>Examples:</a:t>
            </a:r>
          </a:p>
          <a:p>
            <a:pPr marL="342900" indent="-342900"/>
            <a:r>
              <a:rPr lang="en-US" altLang="zh-CN" sz="1800" smtClean="0">
                <a:solidFill>
                  <a:srgbClr val="0000CC"/>
                </a:solidFill>
              </a:rPr>
              <a:t>Google search (information retrieval)</a:t>
            </a:r>
            <a:endParaRPr lang="en-US" altLang="zh-CN" sz="1800">
              <a:solidFill>
                <a:srgbClr val="0000CC"/>
              </a:solidFill>
            </a:endParaRPr>
          </a:p>
        </p:txBody>
      </p:sp>
      <p:sp>
        <p:nvSpPr>
          <p:cNvPr id="41" name="Rectangle 86"/>
          <p:cNvSpPr/>
          <p:nvPr/>
        </p:nvSpPr>
        <p:spPr>
          <a:xfrm>
            <a:off x="2559050" y="1447800"/>
            <a:ext cx="4870450" cy="511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zh-CN" sz="2800" b="1" dirty="0" smtClean="0">
                <a:solidFill>
                  <a:srgbClr val="800000"/>
                </a:solidFill>
              </a:rPr>
              <a:t>Web 1.0</a:t>
            </a:r>
            <a:endParaRPr lang="zh-CN" altLang="en-US" sz="2800" b="1" dirty="0" smtClean="0">
              <a:solidFill>
                <a:srgbClr val="800000"/>
              </a:solidFill>
            </a:endParaRPr>
          </a:p>
        </p:txBody>
      </p:sp>
    </p:spTree>
    <p:extLst>
      <p:ext uri="{BB962C8B-B14F-4D97-AF65-F5344CB8AC3E}">
        <p14:creationId xmlns:p14="http://schemas.microsoft.com/office/powerpoint/2010/main" val="24992959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on Coauthor and Citation</a:t>
            </a:r>
            <a:endParaRPr lang="zh-CN" altLang="en-US" dirty="0"/>
          </a:p>
        </p:txBody>
      </p:sp>
      <p:pic>
        <p:nvPicPr>
          <p:cNvPr id="73730" name="Picture 2"/>
          <p:cNvPicPr>
            <a:picLocks noGrp="1" noChangeAspect="1" noChangeArrowheads="1"/>
          </p:cNvPicPr>
          <p:nvPr>
            <p:ph idx="1"/>
          </p:nvPr>
        </p:nvPicPr>
        <p:blipFill>
          <a:blip r:embed="rId2" cstate="print"/>
          <a:srcRect/>
          <a:stretch>
            <a:fillRect/>
          </a:stretch>
        </p:blipFill>
        <p:spPr bwMode="auto">
          <a:xfrm>
            <a:off x="495300" y="1201779"/>
            <a:ext cx="8915400" cy="5257800"/>
          </a:xfrm>
          <a:prstGeom prst="rect">
            <a:avLst/>
          </a:prstGeom>
          <a:noFill/>
          <a:ln w="9525">
            <a:noFill/>
            <a:miter lim="800000"/>
            <a:headEnd/>
            <a:tailEnd/>
          </a:ln>
          <a:effectLst/>
        </p:spPr>
      </p:pic>
    </p:spTree>
    <p:extLst>
      <p:ext uri="{BB962C8B-B14F-4D97-AF65-F5344CB8AC3E}">
        <p14:creationId xmlns:p14="http://schemas.microsoft.com/office/powerpoint/2010/main" val="4726371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Performance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155658" y="2114555"/>
            <a:ext cx="7412140" cy="2454351"/>
          </a:xfrm>
          <a:prstGeom prst="rect">
            <a:avLst/>
          </a:prstGeom>
          <a:noFill/>
          <a:ln w="9525">
            <a:noFill/>
            <a:miter lim="800000"/>
            <a:headEnd/>
            <a:tailEnd/>
          </a:ln>
        </p:spPr>
      </p:pic>
    </p:spTree>
    <p:extLst>
      <p:ext uri="{BB962C8B-B14F-4D97-AF65-F5344CB8AC3E}">
        <p14:creationId xmlns:p14="http://schemas.microsoft.com/office/powerpoint/2010/main" val="2912549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Speedup results</a:t>
            </a:r>
            <a:endParaRPr lang="en-US" dirty="0"/>
          </a:p>
        </p:txBody>
      </p:sp>
      <p:pic>
        <p:nvPicPr>
          <p:cNvPr id="139266" name="Picture 2" descr="C:\Users\sonic\Documents\campus\dna\infgraph\submitted\infgraph\Figures\scaleup.eps"/>
          <p:cNvPicPr>
            <a:picLocks noChangeAspect="1" noChangeArrowheads="1"/>
          </p:cNvPicPr>
          <p:nvPr/>
        </p:nvPicPr>
        <p:blipFill>
          <a:blip r:embed="rId3" cstate="print"/>
          <a:srcRect/>
          <a:stretch>
            <a:fillRect/>
          </a:stretch>
        </p:blipFill>
        <p:spPr bwMode="auto">
          <a:xfrm>
            <a:off x="1" y="1219200"/>
            <a:ext cx="4746625" cy="3785616"/>
          </a:xfrm>
          <a:prstGeom prst="rect">
            <a:avLst/>
          </a:prstGeom>
          <a:noFill/>
        </p:spPr>
      </p:pic>
      <p:pic>
        <p:nvPicPr>
          <p:cNvPr id="139267" name="Picture 3" descr="C:\Users\sonic\Documents\campus\dna\infgraph\submitted\infgraph\Figures\speedup.eps"/>
          <p:cNvPicPr>
            <a:picLocks noChangeAspect="1" noChangeArrowheads="1"/>
          </p:cNvPicPr>
          <p:nvPr/>
        </p:nvPicPr>
        <p:blipFill>
          <a:blip r:embed="rId4" cstate="print"/>
          <a:srcRect/>
          <a:stretch>
            <a:fillRect/>
          </a:stretch>
        </p:blipFill>
        <p:spPr bwMode="auto">
          <a:xfrm>
            <a:off x="4720831" y="2667000"/>
            <a:ext cx="5185171" cy="3863064"/>
          </a:xfrm>
          <a:prstGeom prst="rect">
            <a:avLst/>
          </a:prstGeom>
          <a:noFill/>
        </p:spPr>
      </p:pic>
      <p:sp>
        <p:nvSpPr>
          <p:cNvPr id="7" name="Rectangle 6"/>
          <p:cNvSpPr/>
          <p:nvPr/>
        </p:nvSpPr>
        <p:spPr>
          <a:xfrm>
            <a:off x="571447" y="5108598"/>
            <a:ext cx="3651300" cy="58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dirty="0" smtClean="0">
                <a:solidFill>
                  <a:schemeClr val="tx1"/>
                </a:solidFill>
              </a:rPr>
              <a:t>Speedup vs. Dataset size</a:t>
            </a:r>
          </a:p>
        </p:txBody>
      </p:sp>
      <p:sp>
        <p:nvSpPr>
          <p:cNvPr id="8" name="Rectangle 7"/>
          <p:cNvSpPr/>
          <p:nvPr/>
        </p:nvSpPr>
        <p:spPr>
          <a:xfrm>
            <a:off x="5245110" y="1822428"/>
            <a:ext cx="4478331" cy="58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 Speedup vs. #Computer nodes</a:t>
            </a:r>
          </a:p>
        </p:txBody>
      </p:sp>
    </p:spTree>
    <p:extLst>
      <p:ext uri="{BB962C8B-B14F-4D97-AF65-F5344CB8AC3E}">
        <p14:creationId xmlns:p14="http://schemas.microsoft.com/office/powerpoint/2010/main" val="636202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Challenges</a:t>
            </a:r>
            <a:endParaRPr lang="en-US" baseline="30000" dirty="0"/>
          </a:p>
        </p:txBody>
      </p:sp>
      <p:sp>
        <p:nvSpPr>
          <p:cNvPr id="3" name="Content Placeholder 2"/>
          <p:cNvSpPr>
            <a:spLocks noGrp="1"/>
          </p:cNvSpPr>
          <p:nvPr>
            <p:ph idx="1"/>
          </p:nvPr>
        </p:nvSpPr>
        <p:spPr>
          <a:xfrm>
            <a:off x="776536" y="2133601"/>
            <a:ext cx="8820980" cy="3992567"/>
          </a:xfrm>
        </p:spPr>
        <p:txBody>
          <a:bodyPr/>
          <a:lstStyle/>
          <a:p>
            <a:pPr marL="0" indent="0">
              <a:spcBef>
                <a:spcPts val="1368"/>
              </a:spcBef>
              <a:buClr>
                <a:schemeClr val="tx1"/>
              </a:buClr>
              <a:buNone/>
            </a:pPr>
            <a:r>
              <a:rPr lang="en-US" dirty="0" smtClean="0">
                <a:solidFill>
                  <a:srgbClr val="FF0000"/>
                </a:solidFill>
              </a:rPr>
              <a:t>How</a:t>
            </a:r>
            <a:r>
              <a:rPr lang="en-US" dirty="0" smtClean="0"/>
              <a:t> to </a:t>
            </a:r>
            <a:r>
              <a:rPr lang="en-US" dirty="0" smtClean="0">
                <a:solidFill>
                  <a:srgbClr val="000099"/>
                </a:solidFill>
              </a:rPr>
              <a:t>model </a:t>
            </a:r>
            <a:r>
              <a:rPr lang="en-US" dirty="0" smtClean="0"/>
              <a:t>influence at different granularities?</a:t>
            </a:r>
          </a:p>
        </p:txBody>
      </p:sp>
    </p:spTree>
    <p:extLst>
      <p:ext uri="{BB962C8B-B14F-4D97-AF65-F5344CB8AC3E}">
        <p14:creationId xmlns:p14="http://schemas.microsoft.com/office/powerpoint/2010/main" val="1161144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90"/>
                </a:solidFill>
              </a:rPr>
              <a:t>Q1: </a:t>
            </a:r>
            <a:r>
              <a:rPr lang="en-US" dirty="0" smtClean="0"/>
              <a:t>Conformity Influence</a:t>
            </a:r>
            <a:endParaRPr lang="en-US" dirty="0"/>
          </a:p>
        </p:txBody>
      </p:sp>
      <p:pic>
        <p:nvPicPr>
          <p:cNvPr id="6" name="Picture 5"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077" y="1736212"/>
            <a:ext cx="1343078" cy="1219200"/>
          </a:xfrm>
          <a:prstGeom prst="rect">
            <a:avLst/>
          </a:prstGeom>
        </p:spPr>
      </p:pic>
      <p:pic>
        <p:nvPicPr>
          <p:cNvPr id="7" name="Picture 6"/>
          <p:cNvPicPr>
            <a:picLocks noChangeAspect="1"/>
          </p:cNvPicPr>
          <p:nvPr/>
        </p:nvPicPr>
        <p:blipFill>
          <a:blip r:embed="rId4"/>
          <a:stretch>
            <a:fillRect/>
          </a:stretch>
        </p:blipFill>
        <p:spPr>
          <a:xfrm>
            <a:off x="825500" y="1981200"/>
            <a:ext cx="1365000" cy="1260000"/>
          </a:xfrm>
          <a:prstGeom prst="rect">
            <a:avLst/>
          </a:prstGeom>
        </p:spPr>
      </p:pic>
      <p:pic>
        <p:nvPicPr>
          <p:cNvPr id="8" name="Picture 7"/>
          <p:cNvPicPr>
            <a:picLocks noChangeAspect="1"/>
          </p:cNvPicPr>
          <p:nvPr/>
        </p:nvPicPr>
        <p:blipFill>
          <a:blip r:embed="rId5"/>
          <a:stretch>
            <a:fillRect/>
          </a:stretch>
        </p:blipFill>
        <p:spPr>
          <a:xfrm>
            <a:off x="4540250" y="4267200"/>
            <a:ext cx="1365000" cy="1260000"/>
          </a:xfrm>
          <a:prstGeom prst="rect">
            <a:avLst/>
          </a:prstGeom>
        </p:spPr>
      </p:pic>
      <p:pic>
        <p:nvPicPr>
          <p:cNvPr id="9" name="Picture 8"/>
          <p:cNvPicPr>
            <a:picLocks noChangeAspect="1"/>
          </p:cNvPicPr>
          <p:nvPr/>
        </p:nvPicPr>
        <p:blipFill>
          <a:blip r:embed="rId6"/>
          <a:stretch>
            <a:fillRect/>
          </a:stretch>
        </p:blipFill>
        <p:spPr>
          <a:xfrm>
            <a:off x="3054350" y="2819400"/>
            <a:ext cx="1365000" cy="1260000"/>
          </a:xfrm>
          <a:prstGeom prst="rect">
            <a:avLst/>
          </a:prstGeom>
        </p:spPr>
      </p:pic>
      <p:pic>
        <p:nvPicPr>
          <p:cNvPr id="10" name="Picture 9"/>
          <p:cNvPicPr>
            <a:picLocks noChangeAspect="1"/>
          </p:cNvPicPr>
          <p:nvPr/>
        </p:nvPicPr>
        <p:blipFill>
          <a:blip r:embed="rId7"/>
          <a:stretch>
            <a:fillRect/>
          </a:stretch>
        </p:blipFill>
        <p:spPr>
          <a:xfrm>
            <a:off x="1733550" y="4495800"/>
            <a:ext cx="1365000" cy="1260000"/>
          </a:xfrm>
          <a:prstGeom prst="rect">
            <a:avLst/>
          </a:prstGeom>
        </p:spPr>
      </p:pic>
      <p:pic>
        <p:nvPicPr>
          <p:cNvPr id="11" name="Picture 10"/>
          <p:cNvPicPr>
            <a:picLocks noChangeAspect="1"/>
          </p:cNvPicPr>
          <p:nvPr/>
        </p:nvPicPr>
        <p:blipFill>
          <a:blip r:embed="rId8"/>
          <a:stretch>
            <a:fillRect/>
          </a:stretch>
        </p:blipFill>
        <p:spPr>
          <a:xfrm>
            <a:off x="5530850" y="2590800"/>
            <a:ext cx="1365000" cy="1260000"/>
          </a:xfrm>
          <a:prstGeom prst="rect">
            <a:avLst/>
          </a:prstGeom>
        </p:spPr>
      </p:pic>
      <p:pic>
        <p:nvPicPr>
          <p:cNvPr id="12" name="Picture 11"/>
          <p:cNvPicPr>
            <a:picLocks noChangeAspect="1"/>
          </p:cNvPicPr>
          <p:nvPr/>
        </p:nvPicPr>
        <p:blipFill>
          <a:blip r:embed="rId9"/>
          <a:stretch>
            <a:fillRect/>
          </a:stretch>
        </p:blipFill>
        <p:spPr>
          <a:xfrm>
            <a:off x="7429500" y="3810000"/>
            <a:ext cx="1365000" cy="1260000"/>
          </a:xfrm>
          <a:prstGeom prst="rect">
            <a:avLst/>
          </a:prstGeom>
        </p:spPr>
      </p:pic>
      <p:cxnSp>
        <p:nvCxnSpPr>
          <p:cNvPr id="13" name="Straight Connector 12"/>
          <p:cNvCxnSpPr>
            <a:endCxn id="12" idx="0"/>
          </p:cNvCxnSpPr>
          <p:nvPr/>
        </p:nvCxnSpPr>
        <p:spPr>
          <a:xfrm flipH="1">
            <a:off x="8112000" y="2971800"/>
            <a:ext cx="143000" cy="838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1" idx="3"/>
          </p:cNvCxnSpPr>
          <p:nvPr/>
        </p:nvCxnSpPr>
        <p:spPr>
          <a:xfrm flipH="1">
            <a:off x="6895850" y="2743200"/>
            <a:ext cx="698750" cy="4776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28" idx="6"/>
          </p:cNvCxnSpPr>
          <p:nvPr/>
        </p:nvCxnSpPr>
        <p:spPr>
          <a:xfrm flipH="1">
            <a:off x="5943604" y="4648200"/>
            <a:ext cx="1403351" cy="3429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228854" y="2971800"/>
            <a:ext cx="742951"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5365753" y="3772694"/>
            <a:ext cx="300153" cy="57070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127504" y="4038600"/>
            <a:ext cx="495301" cy="5334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724150" y="4038600"/>
            <a:ext cx="495300" cy="457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68450" y="3352800"/>
            <a:ext cx="577850" cy="11430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69100" y="3733800"/>
            <a:ext cx="742950"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71914" y="2044032"/>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51000" y="4495800"/>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010904" y="2842128"/>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457700" y="4343400"/>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Callout 28"/>
          <p:cNvSpPr/>
          <p:nvPr/>
        </p:nvSpPr>
        <p:spPr>
          <a:xfrm>
            <a:off x="660400" y="1295400"/>
            <a:ext cx="2146300" cy="609600"/>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 love Obama</a:t>
            </a:r>
            <a:endParaRPr lang="en-US" sz="1600" dirty="0">
              <a:solidFill>
                <a:schemeClr val="tx1"/>
              </a:solidFill>
            </a:endParaRPr>
          </a:p>
        </p:txBody>
      </p:sp>
      <p:sp>
        <p:nvSpPr>
          <p:cNvPr id="30" name="Oval Callout 29"/>
          <p:cNvSpPr/>
          <p:nvPr/>
        </p:nvSpPr>
        <p:spPr>
          <a:xfrm>
            <a:off x="247650" y="3886200"/>
            <a:ext cx="2146300" cy="609600"/>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great!</a:t>
            </a:r>
            <a:endParaRPr lang="en-US" sz="1600" dirty="0">
              <a:solidFill>
                <a:schemeClr val="tx1"/>
              </a:solidFill>
            </a:endParaRPr>
          </a:p>
        </p:txBody>
      </p:sp>
      <p:sp>
        <p:nvSpPr>
          <p:cNvPr id="31" name="Oval Callout 30"/>
          <p:cNvSpPr/>
          <p:nvPr/>
        </p:nvSpPr>
        <p:spPr>
          <a:xfrm>
            <a:off x="2724150" y="2057400"/>
            <a:ext cx="2146300" cy="609600"/>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fantastic</a:t>
            </a:r>
            <a:endParaRPr lang="en-US" sz="1600" dirty="0">
              <a:solidFill>
                <a:schemeClr val="tx1"/>
              </a:solidFill>
            </a:endParaRPr>
          </a:p>
        </p:txBody>
      </p:sp>
      <p:sp>
        <p:nvSpPr>
          <p:cNvPr id="35" name="Oval 34"/>
          <p:cNvSpPr/>
          <p:nvPr/>
        </p:nvSpPr>
        <p:spPr>
          <a:xfrm>
            <a:off x="6470650" y="1295400"/>
            <a:ext cx="247650" cy="2286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883400" y="1219200"/>
            <a:ext cx="1651000" cy="381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Positive</a:t>
            </a:r>
            <a:endParaRPr lang="en-US" sz="1600" dirty="0">
              <a:solidFill>
                <a:srgbClr val="000000"/>
              </a:solidFill>
            </a:endParaRPr>
          </a:p>
        </p:txBody>
      </p:sp>
      <p:sp>
        <p:nvSpPr>
          <p:cNvPr id="37" name="Oval 36"/>
          <p:cNvSpPr/>
          <p:nvPr/>
        </p:nvSpPr>
        <p:spPr>
          <a:xfrm>
            <a:off x="8121650" y="1295400"/>
            <a:ext cx="24765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534400" y="1219200"/>
            <a:ext cx="1143000" cy="381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Negative</a:t>
            </a:r>
            <a:endParaRPr lang="en-US" sz="1600" dirty="0">
              <a:solidFill>
                <a:srgbClr val="000000"/>
              </a:solidFill>
            </a:endParaRPr>
          </a:p>
        </p:txBody>
      </p:sp>
      <p:sp>
        <p:nvSpPr>
          <p:cNvPr id="39" name="Rectangle 38"/>
          <p:cNvSpPr/>
          <p:nvPr/>
        </p:nvSpPr>
        <p:spPr>
          <a:xfrm>
            <a:off x="5867400" y="5486400"/>
            <a:ext cx="1600200" cy="533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smtClean="0">
                <a:solidFill>
                  <a:srgbClr val="800000"/>
                </a:solidFill>
              </a:rPr>
              <a:t>2. Individual</a:t>
            </a:r>
            <a:endParaRPr lang="en-US" b="1" dirty="0">
              <a:solidFill>
                <a:srgbClr val="800000"/>
              </a:solidFill>
            </a:endParaRPr>
          </a:p>
        </p:txBody>
      </p:sp>
      <p:sp>
        <p:nvSpPr>
          <p:cNvPr id="40" name="Rectangle 39"/>
          <p:cNvSpPr/>
          <p:nvPr/>
        </p:nvSpPr>
        <p:spPr>
          <a:xfrm>
            <a:off x="4953000" y="1752600"/>
            <a:ext cx="2514600" cy="533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solidFill>
                  <a:srgbClr val="800000"/>
                </a:solidFill>
              </a:rPr>
              <a:t>3</a:t>
            </a:r>
            <a:r>
              <a:rPr lang="en-US" altLang="zh-CN" b="1" dirty="0" smtClean="0">
                <a:solidFill>
                  <a:srgbClr val="800000"/>
                </a:solidFill>
              </a:rPr>
              <a:t>. Group conformity</a:t>
            </a:r>
            <a:endParaRPr lang="en-US" b="1" dirty="0">
              <a:solidFill>
                <a:srgbClr val="800000"/>
              </a:solidFill>
            </a:endParaRPr>
          </a:p>
        </p:txBody>
      </p:sp>
      <p:sp>
        <p:nvSpPr>
          <p:cNvPr id="41" name="Rectangle 40"/>
          <p:cNvSpPr/>
          <p:nvPr/>
        </p:nvSpPr>
        <p:spPr>
          <a:xfrm>
            <a:off x="0" y="4953000"/>
            <a:ext cx="1600200" cy="762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solidFill>
                  <a:srgbClr val="800000"/>
                </a:solidFill>
              </a:rPr>
              <a:t>1</a:t>
            </a:r>
            <a:r>
              <a:rPr lang="en-US" altLang="zh-CN" b="1" dirty="0" smtClean="0">
                <a:solidFill>
                  <a:srgbClr val="800000"/>
                </a:solidFill>
              </a:rPr>
              <a:t>. Peer influence</a:t>
            </a:r>
            <a:endParaRPr lang="en-US" b="1" dirty="0">
              <a:solidFill>
                <a:srgbClr val="800000"/>
              </a:solidFill>
            </a:endParaRPr>
          </a:p>
        </p:txBody>
      </p:sp>
      <p:sp>
        <p:nvSpPr>
          <p:cNvPr id="42" name="矩形 2"/>
          <p:cNvSpPr>
            <a:spLocks noChangeArrowheads="1"/>
          </p:cNvSpPr>
          <p:nvPr/>
        </p:nvSpPr>
        <p:spPr bwMode="auto">
          <a:xfrm>
            <a:off x="0" y="6400800"/>
            <a:ext cx="9906000" cy="457200"/>
          </a:xfrm>
          <a:prstGeom prst="rect">
            <a:avLst/>
          </a:prstGeom>
          <a:solidFill>
            <a:schemeClr val="bg1"/>
          </a:solidFill>
          <a:ln w="9525">
            <a:noFill/>
            <a:miter lim="800000"/>
            <a:headEnd/>
            <a:tailEnd/>
          </a:ln>
        </p:spPr>
        <p:txBody>
          <a:bodyPr wrap="square" lIns="180000" rIns="180000">
            <a:noAutofit/>
          </a:bodyPr>
          <a:lstStyle/>
          <a:p>
            <a:r>
              <a:rPr lang="en-US" altLang="zh-CN" sz="1400" dirty="0"/>
              <a:t>[1] </a:t>
            </a:r>
            <a:r>
              <a:rPr lang="en-US" sz="1400" dirty="0" smtClean="0"/>
              <a:t>Jie </a:t>
            </a:r>
            <a:r>
              <a:rPr lang="en-US" sz="1400" dirty="0"/>
              <a:t>Tang, </a:t>
            </a:r>
            <a:r>
              <a:rPr lang="en-US" sz="1400" dirty="0" err="1" smtClean="0"/>
              <a:t>Sen</a:t>
            </a:r>
            <a:r>
              <a:rPr lang="en-US" sz="1400" dirty="0" smtClean="0"/>
              <a:t> Wu, and </a:t>
            </a:r>
            <a:r>
              <a:rPr lang="en-US" sz="1400" dirty="0" err="1" smtClean="0"/>
              <a:t>Jimeng</a:t>
            </a:r>
            <a:r>
              <a:rPr lang="en-US" sz="1400" dirty="0" smtClean="0"/>
              <a:t> Sun. </a:t>
            </a:r>
            <a:r>
              <a:rPr lang="en-US" sz="1400" dirty="0"/>
              <a:t>Confluence: Conformity Influence in Large </a:t>
            </a:r>
            <a:r>
              <a:rPr lang="en-US" sz="1400" dirty="0" smtClean="0"/>
              <a:t>Social Networks</a:t>
            </a:r>
            <a:r>
              <a:rPr lang="en-US" sz="1400" dirty="0"/>
              <a:t>. In </a:t>
            </a:r>
            <a:r>
              <a:rPr lang="en-US" sz="1400" b="1" dirty="0"/>
              <a:t>KDD’</a:t>
            </a:r>
            <a:r>
              <a:rPr lang="en-US" sz="1400" b="1" dirty="0" smtClean="0"/>
              <a:t>13</a:t>
            </a:r>
            <a:r>
              <a:rPr lang="en-US" sz="1400" dirty="0" smtClean="0"/>
              <a:t>, 2013.</a:t>
            </a:r>
            <a:endParaRPr lang="en-US" sz="1400" dirty="0"/>
          </a:p>
        </p:txBody>
      </p:sp>
    </p:spTree>
    <p:extLst>
      <p:ext uri="{BB962C8B-B14F-4D97-AF65-F5344CB8AC3E}">
        <p14:creationId xmlns:p14="http://schemas.microsoft.com/office/powerpoint/2010/main" val="4484289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blinds(horizontal)">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linds(horizontal)">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9" grpId="0" animBg="1"/>
      <p:bldP spid="40" grpId="0" animBg="1"/>
      <p:bldP spid="4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Conformity Influence Definition</a:t>
            </a:r>
            <a:endParaRPr lang="en-US" dirty="0"/>
          </a:p>
        </p:txBody>
      </p:sp>
      <p:sp>
        <p:nvSpPr>
          <p:cNvPr id="3" name="Content Placeholder 2"/>
          <p:cNvSpPr>
            <a:spLocks noGrp="1"/>
          </p:cNvSpPr>
          <p:nvPr>
            <p:ph idx="1"/>
          </p:nvPr>
        </p:nvSpPr>
        <p:spPr>
          <a:xfrm>
            <a:off x="350850" y="1682750"/>
            <a:ext cx="9139237" cy="4443413"/>
          </a:xfrm>
        </p:spPr>
        <p:txBody>
          <a:bodyPr/>
          <a:lstStyle/>
          <a:p>
            <a:r>
              <a:rPr lang="en-US" dirty="0" smtClean="0"/>
              <a:t>Three </a:t>
            </a:r>
            <a:r>
              <a:rPr lang="en-US" dirty="0"/>
              <a:t>levels of conformities</a:t>
            </a:r>
          </a:p>
          <a:p>
            <a:pPr lvl="1"/>
            <a:r>
              <a:rPr lang="en-US" dirty="0" smtClean="0">
                <a:solidFill>
                  <a:srgbClr val="0000FF"/>
                </a:solidFill>
              </a:rPr>
              <a:t>Individual </a:t>
            </a:r>
            <a:r>
              <a:rPr lang="en-US" dirty="0" smtClean="0"/>
              <a:t>conformity</a:t>
            </a:r>
          </a:p>
          <a:p>
            <a:pPr lvl="1"/>
            <a:r>
              <a:rPr lang="en-US" dirty="0" smtClean="0">
                <a:solidFill>
                  <a:srgbClr val="0000FF"/>
                </a:solidFill>
              </a:rPr>
              <a:t>Peer </a:t>
            </a:r>
            <a:r>
              <a:rPr lang="en-US" dirty="0" smtClean="0"/>
              <a:t>conformity</a:t>
            </a:r>
          </a:p>
          <a:p>
            <a:pPr lvl="1"/>
            <a:r>
              <a:rPr lang="en-US" dirty="0" smtClean="0">
                <a:solidFill>
                  <a:srgbClr val="0000FF"/>
                </a:solidFill>
              </a:rPr>
              <a:t>Group</a:t>
            </a:r>
            <a:r>
              <a:rPr lang="en-US" dirty="0" smtClean="0"/>
              <a:t> conformity</a:t>
            </a:r>
            <a:endParaRPr lang="en-US" dirty="0"/>
          </a:p>
        </p:txBody>
      </p:sp>
    </p:spTree>
    <p:extLst>
      <p:ext uri="{BB962C8B-B14F-4D97-AF65-F5344CB8AC3E}">
        <p14:creationId xmlns:p14="http://schemas.microsoft.com/office/powerpoint/2010/main" val="41878536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a:t>
            </a:r>
            <a:r>
              <a:rPr lang="en-US" dirty="0" smtClean="0"/>
              <a:t>Conformity</a:t>
            </a:r>
            <a:endParaRPr lang="en-US" dirty="0"/>
          </a:p>
        </p:txBody>
      </p:sp>
      <p:sp>
        <p:nvSpPr>
          <p:cNvPr id="3" name="Content Placeholder 2"/>
          <p:cNvSpPr>
            <a:spLocks noGrp="1"/>
          </p:cNvSpPr>
          <p:nvPr>
            <p:ph idx="1"/>
          </p:nvPr>
        </p:nvSpPr>
        <p:spPr/>
        <p:txBody>
          <a:bodyPr/>
          <a:lstStyle/>
          <a:p>
            <a:r>
              <a:rPr lang="en-US" sz="2400" dirty="0"/>
              <a:t>The </a:t>
            </a:r>
            <a:r>
              <a:rPr lang="en-US" sz="2400" dirty="0">
                <a:solidFill>
                  <a:srgbClr val="FF0000"/>
                </a:solidFill>
              </a:rPr>
              <a:t>individual </a:t>
            </a:r>
            <a:r>
              <a:rPr lang="en-US" sz="2400" dirty="0" smtClean="0">
                <a:solidFill>
                  <a:srgbClr val="FF0000"/>
                </a:solidFill>
              </a:rPr>
              <a:t>conformity</a:t>
            </a:r>
            <a:r>
              <a:rPr lang="en-US" sz="2400" dirty="0"/>
              <a:t> represents how easily user </a:t>
            </a:r>
            <a:r>
              <a:rPr lang="en-US" sz="2400" i="1" dirty="0">
                <a:latin typeface="Times New Roman"/>
                <a:cs typeface="Times New Roman"/>
              </a:rPr>
              <a:t>v</a:t>
            </a:r>
            <a:r>
              <a:rPr lang="en-US" sz="2400" dirty="0"/>
              <a:t>’s behavior conforms to </a:t>
            </a:r>
            <a:r>
              <a:rPr lang="en-US" sz="2400" dirty="0" smtClean="0"/>
              <a:t>her friends</a:t>
            </a:r>
            <a:endParaRPr lang="en-US" sz="2400" dirty="0"/>
          </a:p>
        </p:txBody>
      </p:sp>
      <p:pic>
        <p:nvPicPr>
          <p:cNvPr id="4" name="Picture 3" descr="Screen Shot 2013-05-30 at 1.01.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07" y="3815841"/>
            <a:ext cx="7772400" cy="989329"/>
          </a:xfrm>
          <a:prstGeom prst="rect">
            <a:avLst/>
          </a:prstGeom>
        </p:spPr>
      </p:pic>
      <p:cxnSp>
        <p:nvCxnSpPr>
          <p:cNvPr id="5" name="直接箭头连接符 17"/>
          <p:cNvCxnSpPr>
            <a:stCxn id="11" idx="2"/>
            <a:endCxn id="6" idx="0"/>
          </p:cNvCxnSpPr>
          <p:nvPr/>
        </p:nvCxnSpPr>
        <p:spPr bwMode="auto">
          <a:xfrm>
            <a:off x="5580101" y="4738367"/>
            <a:ext cx="285281" cy="354473"/>
          </a:xfrm>
          <a:prstGeom prst="straightConnector1">
            <a:avLst/>
          </a:prstGeom>
          <a:noFill/>
          <a:ln w="19050" cap="flat" cmpd="sng" algn="ctr">
            <a:solidFill>
              <a:srgbClr val="0000CC"/>
            </a:solidFill>
            <a:prstDash val="solid"/>
            <a:round/>
            <a:headEnd type="none" w="med" len="med"/>
            <a:tailEnd type="arrow"/>
          </a:ln>
          <a:effectLst/>
        </p:spPr>
      </p:cxnSp>
      <p:sp>
        <p:nvSpPr>
          <p:cNvPr id="6" name="TextBox 5"/>
          <p:cNvSpPr txBox="1"/>
          <p:nvPr/>
        </p:nvSpPr>
        <p:spPr>
          <a:xfrm>
            <a:off x="4619610" y="5092840"/>
            <a:ext cx="2491544" cy="348109"/>
          </a:xfrm>
          <a:prstGeom prst="rect">
            <a:avLst/>
          </a:prstGeom>
          <a:noFill/>
          <a:ln>
            <a:noFill/>
          </a:ln>
        </p:spPr>
        <p:txBody>
          <a:bodyPr wrap="square" rtlCol="0">
            <a:spAutoFit/>
          </a:bodyPr>
          <a:lstStyle/>
          <a:p>
            <a:pPr>
              <a:buNone/>
            </a:pPr>
            <a:r>
              <a:rPr lang="en-US" altLang="zh-CN" sz="1662" b="1" i="1" dirty="0">
                <a:solidFill>
                  <a:srgbClr val="000090"/>
                </a:solidFill>
              </a:rPr>
              <a:t>All actions by user v</a:t>
            </a:r>
            <a:endParaRPr lang="zh-CN" altLang="en-US" sz="1662" b="1" i="1" dirty="0">
              <a:solidFill>
                <a:srgbClr val="000090"/>
              </a:solidFill>
            </a:endParaRPr>
          </a:p>
        </p:txBody>
      </p:sp>
      <p:cxnSp>
        <p:nvCxnSpPr>
          <p:cNvPr id="7" name="直接箭头连接符 17"/>
          <p:cNvCxnSpPr>
            <a:stCxn id="13" idx="0"/>
            <a:endCxn id="8" idx="2"/>
          </p:cNvCxnSpPr>
          <p:nvPr/>
        </p:nvCxnSpPr>
        <p:spPr bwMode="auto">
          <a:xfrm flipV="1">
            <a:off x="2957646" y="3609267"/>
            <a:ext cx="714095" cy="441036"/>
          </a:xfrm>
          <a:prstGeom prst="straightConnector1">
            <a:avLst/>
          </a:prstGeom>
          <a:noFill/>
          <a:ln w="19050" cap="flat" cmpd="sng" algn="ctr">
            <a:solidFill>
              <a:srgbClr val="0000CC"/>
            </a:solidFill>
            <a:prstDash val="solid"/>
            <a:round/>
            <a:headEnd type="none" w="med" len="med"/>
            <a:tailEnd type="arrow"/>
          </a:ln>
          <a:effectLst/>
        </p:spPr>
      </p:cxnSp>
      <p:sp>
        <p:nvSpPr>
          <p:cNvPr id="8" name="TextBox 7"/>
          <p:cNvSpPr txBox="1"/>
          <p:nvPr/>
        </p:nvSpPr>
        <p:spPr>
          <a:xfrm>
            <a:off x="2037754" y="3005384"/>
            <a:ext cx="3267974" cy="603883"/>
          </a:xfrm>
          <a:prstGeom prst="rect">
            <a:avLst/>
          </a:prstGeom>
          <a:noFill/>
          <a:ln>
            <a:noFill/>
          </a:ln>
        </p:spPr>
        <p:txBody>
          <a:bodyPr wrap="square" rtlCol="0">
            <a:spAutoFit/>
          </a:bodyPr>
          <a:lstStyle/>
          <a:p>
            <a:pPr>
              <a:buNone/>
            </a:pPr>
            <a:r>
              <a:rPr lang="en-US" altLang="zh-CN" sz="1662" b="1" i="1" dirty="0">
                <a:solidFill>
                  <a:srgbClr val="000090"/>
                </a:solidFill>
              </a:rPr>
              <a:t>A specific action performed by user </a:t>
            </a:r>
            <a:r>
              <a:rPr lang="en-US" altLang="zh-CN" sz="1662" b="1" i="1" dirty="0">
                <a:solidFill>
                  <a:srgbClr val="000090"/>
                </a:solidFill>
                <a:latin typeface="Times New Roman"/>
                <a:cs typeface="Times New Roman"/>
              </a:rPr>
              <a:t>v</a:t>
            </a:r>
            <a:r>
              <a:rPr lang="en-US" altLang="zh-CN" sz="1662" b="1" i="1" dirty="0">
                <a:solidFill>
                  <a:srgbClr val="000090"/>
                </a:solidFill>
              </a:rPr>
              <a:t> at time </a:t>
            </a:r>
            <a:r>
              <a:rPr lang="en-US" altLang="zh-CN" sz="1662" b="1" i="1" dirty="0">
                <a:solidFill>
                  <a:srgbClr val="000090"/>
                </a:solidFill>
                <a:latin typeface="Times New Roman"/>
                <a:cs typeface="Times New Roman"/>
              </a:rPr>
              <a:t>t</a:t>
            </a:r>
            <a:endParaRPr lang="zh-CN" altLang="en-US" sz="1662" b="1" i="1" dirty="0">
              <a:solidFill>
                <a:srgbClr val="000090"/>
              </a:solidFill>
              <a:latin typeface="Times New Roman"/>
              <a:cs typeface="Times New Roman"/>
            </a:endParaRPr>
          </a:p>
        </p:txBody>
      </p:sp>
      <p:sp>
        <p:nvSpPr>
          <p:cNvPr id="11" name="TextBox 10"/>
          <p:cNvSpPr txBox="1"/>
          <p:nvPr/>
        </p:nvSpPr>
        <p:spPr>
          <a:xfrm>
            <a:off x="5269745" y="4390272"/>
            <a:ext cx="620712" cy="348095"/>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sp>
        <p:nvSpPr>
          <p:cNvPr id="13" name="TextBox 12"/>
          <p:cNvSpPr txBox="1"/>
          <p:nvPr/>
        </p:nvSpPr>
        <p:spPr>
          <a:xfrm>
            <a:off x="2492905" y="4050303"/>
            <a:ext cx="929481" cy="348095"/>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sp>
        <p:nvSpPr>
          <p:cNvPr id="15" name="TextBox 14"/>
          <p:cNvSpPr txBox="1"/>
          <p:nvPr/>
        </p:nvSpPr>
        <p:spPr>
          <a:xfrm>
            <a:off x="4340263" y="4032717"/>
            <a:ext cx="4344685" cy="357554"/>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cxnSp>
        <p:nvCxnSpPr>
          <p:cNvPr id="16" name="直接箭头连接符 17"/>
          <p:cNvCxnSpPr>
            <a:stCxn id="15" idx="0"/>
            <a:endCxn id="17" idx="2"/>
          </p:cNvCxnSpPr>
          <p:nvPr/>
        </p:nvCxnSpPr>
        <p:spPr bwMode="auto">
          <a:xfrm flipV="1">
            <a:off x="6512606" y="3662227"/>
            <a:ext cx="856517" cy="370490"/>
          </a:xfrm>
          <a:prstGeom prst="straightConnector1">
            <a:avLst/>
          </a:prstGeom>
          <a:noFill/>
          <a:ln w="19050" cap="flat" cmpd="sng" algn="ctr">
            <a:solidFill>
              <a:srgbClr val="0000CC"/>
            </a:solidFill>
            <a:prstDash val="solid"/>
            <a:round/>
            <a:headEnd type="none" w="med" len="med"/>
            <a:tailEnd type="arrow"/>
          </a:ln>
          <a:effectLst/>
        </p:spPr>
      </p:cxnSp>
      <p:sp>
        <p:nvSpPr>
          <p:cNvPr id="17" name="TextBox 16"/>
          <p:cNvSpPr txBox="1"/>
          <p:nvPr/>
        </p:nvSpPr>
        <p:spPr>
          <a:xfrm>
            <a:off x="5416974" y="3037133"/>
            <a:ext cx="3904297" cy="625094"/>
          </a:xfrm>
          <a:prstGeom prst="rect">
            <a:avLst/>
          </a:prstGeom>
          <a:noFill/>
          <a:ln>
            <a:noFill/>
          </a:ln>
        </p:spPr>
        <p:txBody>
          <a:bodyPr wrap="square" rtlCol="0">
            <a:spAutoFit/>
          </a:bodyPr>
          <a:lstStyle/>
          <a:p>
            <a:pPr>
              <a:buNone/>
            </a:pPr>
            <a:r>
              <a:rPr lang="en-US" altLang="zh-CN" sz="1662" b="1" i="1" dirty="0" smtClean="0">
                <a:solidFill>
                  <a:srgbClr val="000090"/>
                </a:solidFill>
              </a:rPr>
              <a:t>Exists a friend v</a:t>
            </a:r>
            <a:r>
              <a:rPr lang="en-US" sz="1600" dirty="0">
                <a:solidFill>
                  <a:srgbClr val="000090"/>
                </a:solidFill>
              </a:rPr>
              <a:t>′</a:t>
            </a:r>
            <a:r>
              <a:rPr lang="en-US" altLang="zh-CN" sz="1662" b="1" i="1" dirty="0" smtClean="0">
                <a:solidFill>
                  <a:srgbClr val="000090"/>
                </a:solidFill>
              </a:rPr>
              <a:t> who performed the same action at time t’</a:t>
            </a:r>
            <a:r>
              <a:rPr lang="en-US" sz="1600" dirty="0" smtClean="0">
                <a:solidFill>
                  <a:srgbClr val="000090"/>
                </a:solidFill>
              </a:rPr>
              <a:t>′</a:t>
            </a:r>
            <a:endParaRPr lang="zh-CN" altLang="en-US" sz="1662" b="1" i="1" dirty="0">
              <a:solidFill>
                <a:srgbClr val="000090"/>
              </a:solidFill>
              <a:latin typeface="Times New Roman"/>
              <a:cs typeface="Times New Roman"/>
            </a:endParaRPr>
          </a:p>
        </p:txBody>
      </p:sp>
    </p:spTree>
    <p:extLst>
      <p:ext uri="{BB962C8B-B14F-4D97-AF65-F5344CB8AC3E}">
        <p14:creationId xmlns:p14="http://schemas.microsoft.com/office/powerpoint/2010/main" val="26526152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P spid="13" grpId="0" animBg="1"/>
      <p:bldP spid="15" grpId="0" animBg="1"/>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3-05-30 at 1.02.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20" y="3955318"/>
            <a:ext cx="7763139" cy="773723"/>
          </a:xfrm>
          <a:prstGeom prst="rect">
            <a:avLst/>
          </a:prstGeom>
        </p:spPr>
      </p:pic>
      <p:sp>
        <p:nvSpPr>
          <p:cNvPr id="2" name="Title 1"/>
          <p:cNvSpPr>
            <a:spLocks noGrp="1"/>
          </p:cNvSpPr>
          <p:nvPr>
            <p:ph type="title"/>
          </p:nvPr>
        </p:nvSpPr>
        <p:spPr/>
        <p:txBody>
          <a:bodyPr/>
          <a:lstStyle/>
          <a:p>
            <a:r>
              <a:rPr lang="en-US" dirty="0" smtClean="0"/>
              <a:t>Peer Conformity</a:t>
            </a:r>
            <a:endParaRPr lang="en-US" dirty="0"/>
          </a:p>
        </p:txBody>
      </p:sp>
      <p:sp>
        <p:nvSpPr>
          <p:cNvPr id="3" name="Content Placeholder 2"/>
          <p:cNvSpPr>
            <a:spLocks noGrp="1"/>
          </p:cNvSpPr>
          <p:nvPr>
            <p:ph idx="1"/>
          </p:nvPr>
        </p:nvSpPr>
        <p:spPr/>
        <p:txBody>
          <a:bodyPr/>
          <a:lstStyle/>
          <a:p>
            <a:r>
              <a:rPr lang="en-US" sz="2400" dirty="0"/>
              <a:t>The </a:t>
            </a:r>
            <a:r>
              <a:rPr lang="en-US" sz="2400" dirty="0">
                <a:solidFill>
                  <a:srgbClr val="FF0000"/>
                </a:solidFill>
              </a:rPr>
              <a:t>peer </a:t>
            </a:r>
            <a:r>
              <a:rPr lang="en-US" sz="2400" dirty="0" smtClean="0">
                <a:solidFill>
                  <a:srgbClr val="FF0000"/>
                </a:solidFill>
              </a:rPr>
              <a:t>conformity</a:t>
            </a:r>
            <a:r>
              <a:rPr lang="en-US" sz="2400" dirty="0" smtClean="0"/>
              <a:t> represents how </a:t>
            </a:r>
            <a:r>
              <a:rPr lang="en-US" sz="2400" dirty="0"/>
              <a:t>likely the </a:t>
            </a:r>
            <a:r>
              <a:rPr lang="en-US" sz="2400" dirty="0" smtClean="0"/>
              <a:t>user </a:t>
            </a:r>
            <a:r>
              <a:rPr lang="en-US" sz="2400" i="1" dirty="0" smtClean="0">
                <a:latin typeface="Times New Roman"/>
                <a:cs typeface="Times New Roman"/>
              </a:rPr>
              <a:t>v</a:t>
            </a:r>
            <a:r>
              <a:rPr lang="en-US" sz="2400" dirty="0" smtClean="0"/>
              <a:t>’s </a:t>
            </a:r>
            <a:r>
              <a:rPr lang="en-US" sz="2400" dirty="0"/>
              <a:t>behavior is influenced by one particular friend </a:t>
            </a:r>
            <a:r>
              <a:rPr lang="en-US" sz="2400" i="1" dirty="0">
                <a:latin typeface="Times New Roman"/>
                <a:cs typeface="Times New Roman"/>
              </a:rPr>
              <a:t>v</a:t>
            </a:r>
            <a:r>
              <a:rPr lang="en-US" sz="2400" i="1" dirty="0" smtClean="0">
                <a:latin typeface="Times New Roman"/>
                <a:cs typeface="Times New Roman"/>
              </a:rPr>
              <a:t>′</a:t>
            </a:r>
            <a:endParaRPr lang="en-US" sz="2400" i="1" dirty="0">
              <a:latin typeface="Times New Roman"/>
              <a:cs typeface="Times New Roman"/>
            </a:endParaRPr>
          </a:p>
        </p:txBody>
      </p:sp>
      <p:cxnSp>
        <p:nvCxnSpPr>
          <p:cNvPr id="5" name="直接箭头连接符 17"/>
          <p:cNvCxnSpPr>
            <a:stCxn id="11" idx="2"/>
            <a:endCxn id="6" idx="0"/>
          </p:cNvCxnSpPr>
          <p:nvPr/>
        </p:nvCxnSpPr>
        <p:spPr bwMode="auto">
          <a:xfrm>
            <a:off x="5580101" y="4722758"/>
            <a:ext cx="285281" cy="354473"/>
          </a:xfrm>
          <a:prstGeom prst="straightConnector1">
            <a:avLst/>
          </a:prstGeom>
          <a:noFill/>
          <a:ln w="19050" cap="flat" cmpd="sng" algn="ctr">
            <a:solidFill>
              <a:srgbClr val="0000CC"/>
            </a:solidFill>
            <a:prstDash val="solid"/>
            <a:round/>
            <a:headEnd type="none" w="med" len="med"/>
            <a:tailEnd type="arrow"/>
          </a:ln>
          <a:effectLst/>
        </p:spPr>
      </p:cxnSp>
      <p:sp>
        <p:nvSpPr>
          <p:cNvPr id="6" name="TextBox 5"/>
          <p:cNvSpPr txBox="1"/>
          <p:nvPr/>
        </p:nvSpPr>
        <p:spPr>
          <a:xfrm>
            <a:off x="4619610" y="5077231"/>
            <a:ext cx="2491544" cy="348095"/>
          </a:xfrm>
          <a:prstGeom prst="rect">
            <a:avLst/>
          </a:prstGeom>
          <a:noFill/>
          <a:ln>
            <a:noFill/>
          </a:ln>
        </p:spPr>
        <p:txBody>
          <a:bodyPr wrap="square" rtlCol="0">
            <a:spAutoFit/>
          </a:bodyPr>
          <a:lstStyle/>
          <a:p>
            <a:pPr>
              <a:buNone/>
            </a:pPr>
            <a:r>
              <a:rPr lang="en-US" altLang="zh-CN" sz="1662" b="1" i="1" dirty="0">
                <a:solidFill>
                  <a:srgbClr val="000090"/>
                </a:solidFill>
              </a:rPr>
              <a:t>All actions by user </a:t>
            </a:r>
            <a:r>
              <a:rPr lang="en-US" altLang="zh-CN" sz="1662" b="1" i="1" dirty="0" smtClean="0">
                <a:solidFill>
                  <a:srgbClr val="000090"/>
                </a:solidFill>
              </a:rPr>
              <a:t>v</a:t>
            </a:r>
            <a:r>
              <a:rPr lang="en-US" sz="1600" i="1" dirty="0">
                <a:solidFill>
                  <a:srgbClr val="000090"/>
                </a:solidFill>
                <a:latin typeface="Times New Roman"/>
                <a:cs typeface="Times New Roman"/>
              </a:rPr>
              <a:t>′</a:t>
            </a:r>
            <a:endParaRPr lang="zh-CN" altLang="en-US" sz="1662" b="1" i="1" dirty="0">
              <a:solidFill>
                <a:srgbClr val="000090"/>
              </a:solidFill>
            </a:endParaRPr>
          </a:p>
        </p:txBody>
      </p:sp>
      <p:cxnSp>
        <p:nvCxnSpPr>
          <p:cNvPr id="7" name="直接箭头连接符 17"/>
          <p:cNvCxnSpPr>
            <a:stCxn id="13" idx="0"/>
            <a:endCxn id="8" idx="2"/>
          </p:cNvCxnSpPr>
          <p:nvPr/>
        </p:nvCxnSpPr>
        <p:spPr bwMode="auto">
          <a:xfrm flipV="1">
            <a:off x="3133916" y="3614868"/>
            <a:ext cx="228262" cy="419826"/>
          </a:xfrm>
          <a:prstGeom prst="straightConnector1">
            <a:avLst/>
          </a:prstGeom>
          <a:noFill/>
          <a:ln w="19050" cap="flat" cmpd="sng" algn="ctr">
            <a:solidFill>
              <a:srgbClr val="0000CC"/>
            </a:solidFill>
            <a:prstDash val="solid"/>
            <a:round/>
            <a:headEnd type="none" w="med" len="med"/>
            <a:tailEnd type="arrow"/>
          </a:ln>
          <a:effectLst/>
        </p:spPr>
      </p:cxnSp>
      <p:sp>
        <p:nvSpPr>
          <p:cNvPr id="8" name="TextBox 7"/>
          <p:cNvSpPr txBox="1"/>
          <p:nvPr/>
        </p:nvSpPr>
        <p:spPr>
          <a:xfrm>
            <a:off x="1728191" y="2989774"/>
            <a:ext cx="3267974" cy="625094"/>
          </a:xfrm>
          <a:prstGeom prst="rect">
            <a:avLst/>
          </a:prstGeom>
          <a:noFill/>
          <a:ln>
            <a:noFill/>
          </a:ln>
        </p:spPr>
        <p:txBody>
          <a:bodyPr wrap="square" rtlCol="0">
            <a:spAutoFit/>
          </a:bodyPr>
          <a:lstStyle/>
          <a:p>
            <a:pPr>
              <a:buNone/>
            </a:pPr>
            <a:r>
              <a:rPr lang="en-US" altLang="zh-CN" sz="1662" b="1" i="1" dirty="0">
                <a:solidFill>
                  <a:srgbClr val="000090"/>
                </a:solidFill>
              </a:rPr>
              <a:t>A specific action performed by user </a:t>
            </a:r>
            <a:r>
              <a:rPr lang="en-US" altLang="zh-CN" sz="1662" b="1" i="1" dirty="0" smtClean="0">
                <a:solidFill>
                  <a:srgbClr val="000090"/>
                </a:solidFill>
                <a:latin typeface="Times New Roman"/>
                <a:cs typeface="Times New Roman"/>
              </a:rPr>
              <a:t>v</a:t>
            </a:r>
            <a:r>
              <a:rPr lang="en-US" sz="1600" i="1" dirty="0">
                <a:solidFill>
                  <a:srgbClr val="000090"/>
                </a:solidFill>
                <a:latin typeface="Times New Roman"/>
                <a:cs typeface="Times New Roman"/>
              </a:rPr>
              <a:t>′</a:t>
            </a:r>
            <a:r>
              <a:rPr lang="en-US" altLang="zh-CN" sz="1662" b="1" i="1" dirty="0" smtClean="0">
                <a:solidFill>
                  <a:srgbClr val="000090"/>
                </a:solidFill>
              </a:rPr>
              <a:t> </a:t>
            </a:r>
            <a:r>
              <a:rPr lang="en-US" altLang="zh-CN" sz="1662" b="1" i="1" dirty="0">
                <a:solidFill>
                  <a:srgbClr val="000090"/>
                </a:solidFill>
              </a:rPr>
              <a:t>at time </a:t>
            </a:r>
            <a:r>
              <a:rPr lang="en-US" altLang="zh-CN" sz="1662" b="1" i="1" dirty="0" smtClean="0">
                <a:solidFill>
                  <a:srgbClr val="000090"/>
                </a:solidFill>
                <a:latin typeface="Times New Roman"/>
                <a:cs typeface="Times New Roman"/>
              </a:rPr>
              <a:t>t</a:t>
            </a:r>
            <a:r>
              <a:rPr lang="en-US" sz="1600" i="1" dirty="0">
                <a:solidFill>
                  <a:srgbClr val="000090"/>
                </a:solidFill>
                <a:latin typeface="Times New Roman"/>
                <a:cs typeface="Times New Roman"/>
              </a:rPr>
              <a:t>′</a:t>
            </a:r>
            <a:endParaRPr lang="zh-CN" altLang="en-US" sz="1662" b="1" i="1" dirty="0">
              <a:solidFill>
                <a:srgbClr val="000090"/>
              </a:solidFill>
              <a:latin typeface="Times New Roman"/>
              <a:cs typeface="Times New Roman"/>
            </a:endParaRPr>
          </a:p>
        </p:txBody>
      </p:sp>
      <p:sp>
        <p:nvSpPr>
          <p:cNvPr id="11" name="TextBox 10"/>
          <p:cNvSpPr txBox="1"/>
          <p:nvPr/>
        </p:nvSpPr>
        <p:spPr>
          <a:xfrm>
            <a:off x="5269745" y="4374663"/>
            <a:ext cx="620712" cy="348095"/>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sp>
        <p:nvSpPr>
          <p:cNvPr id="13" name="TextBox 12"/>
          <p:cNvSpPr txBox="1"/>
          <p:nvPr/>
        </p:nvSpPr>
        <p:spPr>
          <a:xfrm>
            <a:off x="2613290" y="4034694"/>
            <a:ext cx="1041252" cy="348095"/>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sp>
        <p:nvSpPr>
          <p:cNvPr id="15" name="TextBox 14"/>
          <p:cNvSpPr txBox="1"/>
          <p:nvPr/>
        </p:nvSpPr>
        <p:spPr>
          <a:xfrm>
            <a:off x="4488656" y="4017108"/>
            <a:ext cx="4058709" cy="357554"/>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cxnSp>
        <p:nvCxnSpPr>
          <p:cNvPr id="16" name="直接箭头连接符 17"/>
          <p:cNvCxnSpPr>
            <a:stCxn id="15" idx="0"/>
            <a:endCxn id="17" idx="2"/>
          </p:cNvCxnSpPr>
          <p:nvPr/>
        </p:nvCxnSpPr>
        <p:spPr bwMode="auto">
          <a:xfrm flipV="1">
            <a:off x="6518010" y="3630744"/>
            <a:ext cx="851112" cy="386365"/>
          </a:xfrm>
          <a:prstGeom prst="straightConnector1">
            <a:avLst/>
          </a:prstGeom>
          <a:noFill/>
          <a:ln w="19050" cap="flat" cmpd="sng" algn="ctr">
            <a:solidFill>
              <a:srgbClr val="0000CC"/>
            </a:solidFill>
            <a:prstDash val="solid"/>
            <a:round/>
            <a:headEnd type="none" w="med" len="med"/>
            <a:tailEnd type="arrow"/>
          </a:ln>
          <a:effectLst/>
        </p:spPr>
      </p:cxnSp>
      <p:sp>
        <p:nvSpPr>
          <p:cNvPr id="17" name="TextBox 16"/>
          <p:cNvSpPr txBox="1"/>
          <p:nvPr/>
        </p:nvSpPr>
        <p:spPr>
          <a:xfrm>
            <a:off x="5416974" y="3005649"/>
            <a:ext cx="3904297" cy="625094"/>
          </a:xfrm>
          <a:prstGeom prst="rect">
            <a:avLst/>
          </a:prstGeom>
          <a:noFill/>
          <a:ln>
            <a:noFill/>
          </a:ln>
        </p:spPr>
        <p:txBody>
          <a:bodyPr wrap="square" rtlCol="0">
            <a:spAutoFit/>
          </a:bodyPr>
          <a:lstStyle/>
          <a:p>
            <a:pPr>
              <a:buNone/>
            </a:pPr>
            <a:r>
              <a:rPr lang="en-US" altLang="zh-CN" sz="1662" b="1" i="1" dirty="0" smtClean="0">
                <a:solidFill>
                  <a:srgbClr val="000090"/>
                </a:solidFill>
              </a:rPr>
              <a:t>User v follows v</a:t>
            </a:r>
            <a:r>
              <a:rPr lang="en-US" sz="1600" i="1" dirty="0">
                <a:solidFill>
                  <a:srgbClr val="000090"/>
                </a:solidFill>
                <a:latin typeface="Times New Roman"/>
                <a:cs typeface="Times New Roman"/>
              </a:rPr>
              <a:t>′</a:t>
            </a:r>
            <a:r>
              <a:rPr lang="en-US" altLang="zh-CN" sz="1662" b="1" i="1" dirty="0" smtClean="0">
                <a:solidFill>
                  <a:srgbClr val="000090"/>
                </a:solidFill>
              </a:rPr>
              <a:t> to perform the action </a:t>
            </a:r>
            <a:r>
              <a:rPr lang="en-US" altLang="zh-CN" sz="1662" b="1" i="1" dirty="0" smtClean="0">
                <a:solidFill>
                  <a:srgbClr val="000090"/>
                </a:solidFill>
                <a:latin typeface="Times New Roman"/>
                <a:cs typeface="Times New Roman"/>
              </a:rPr>
              <a:t>a</a:t>
            </a:r>
            <a:r>
              <a:rPr lang="en-US" altLang="zh-CN" sz="1662" b="1" i="1" dirty="0" smtClean="0">
                <a:solidFill>
                  <a:srgbClr val="000090"/>
                </a:solidFill>
              </a:rPr>
              <a:t> at time t</a:t>
            </a:r>
            <a:endParaRPr lang="zh-CN" altLang="en-US" sz="1662" b="1" i="1" dirty="0">
              <a:solidFill>
                <a:srgbClr val="000090"/>
              </a:solidFill>
              <a:latin typeface="Times New Roman"/>
              <a:cs typeface="Times New Roman"/>
            </a:endParaRPr>
          </a:p>
        </p:txBody>
      </p:sp>
    </p:spTree>
    <p:extLst>
      <p:ext uri="{BB962C8B-B14F-4D97-AF65-F5344CB8AC3E}">
        <p14:creationId xmlns:p14="http://schemas.microsoft.com/office/powerpoint/2010/main" val="32141498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P spid="13" grpId="0" animBg="1"/>
      <p:bldP spid="15" grpId="0"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5-30 at 1.02.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87" y="4122532"/>
            <a:ext cx="7772400" cy="803490"/>
          </a:xfrm>
          <a:prstGeom prst="rect">
            <a:avLst/>
          </a:prstGeom>
        </p:spPr>
      </p:pic>
      <p:sp>
        <p:nvSpPr>
          <p:cNvPr id="2" name="Title 1"/>
          <p:cNvSpPr>
            <a:spLocks noGrp="1"/>
          </p:cNvSpPr>
          <p:nvPr>
            <p:ph type="title"/>
          </p:nvPr>
        </p:nvSpPr>
        <p:spPr/>
        <p:txBody>
          <a:bodyPr/>
          <a:lstStyle/>
          <a:p>
            <a:r>
              <a:rPr lang="en-US" dirty="0" smtClean="0"/>
              <a:t>Group Conformity</a:t>
            </a:r>
            <a:endParaRPr lang="en-US" dirty="0"/>
          </a:p>
        </p:txBody>
      </p:sp>
      <p:sp>
        <p:nvSpPr>
          <p:cNvPr id="3" name="Content Placeholder 2"/>
          <p:cNvSpPr>
            <a:spLocks noGrp="1"/>
          </p:cNvSpPr>
          <p:nvPr>
            <p:ph idx="1"/>
          </p:nvPr>
        </p:nvSpPr>
        <p:spPr>
          <a:xfrm>
            <a:off x="350850" y="1196976"/>
            <a:ext cx="9139237" cy="1755775"/>
          </a:xfrm>
        </p:spPr>
        <p:txBody>
          <a:bodyPr/>
          <a:lstStyle/>
          <a:p>
            <a:r>
              <a:rPr lang="en-US" sz="2400" dirty="0"/>
              <a:t>The </a:t>
            </a:r>
            <a:r>
              <a:rPr lang="en-US" sz="2400" dirty="0" smtClean="0">
                <a:solidFill>
                  <a:srgbClr val="FF0000"/>
                </a:solidFill>
              </a:rPr>
              <a:t>group conformity </a:t>
            </a:r>
            <a:r>
              <a:rPr lang="en-US" sz="2400" dirty="0" smtClean="0"/>
              <a:t>represents </a:t>
            </a:r>
            <a:r>
              <a:rPr lang="en-US" sz="2400" dirty="0"/>
              <a:t>the </a:t>
            </a:r>
            <a:r>
              <a:rPr lang="en-US" sz="2400" dirty="0" smtClean="0"/>
              <a:t>conformity of </a:t>
            </a:r>
            <a:r>
              <a:rPr lang="en-US" sz="2400" dirty="0"/>
              <a:t>user </a:t>
            </a:r>
            <a:r>
              <a:rPr lang="en-US" sz="2400" i="1" dirty="0">
                <a:latin typeface="Times New Roman"/>
                <a:cs typeface="Times New Roman"/>
              </a:rPr>
              <a:t>v</a:t>
            </a:r>
            <a:r>
              <a:rPr lang="en-US" sz="2400" dirty="0"/>
              <a:t>’s behavior to groups that the user belongs to.</a:t>
            </a:r>
            <a:endParaRPr lang="en-US" sz="2400" i="1" dirty="0">
              <a:latin typeface="Times New Roman"/>
              <a:cs typeface="Times New Roman"/>
            </a:endParaRPr>
          </a:p>
        </p:txBody>
      </p:sp>
      <p:cxnSp>
        <p:nvCxnSpPr>
          <p:cNvPr id="5" name="直接箭头连接符 17"/>
          <p:cNvCxnSpPr>
            <a:stCxn id="11" idx="2"/>
            <a:endCxn id="6" idx="0"/>
          </p:cNvCxnSpPr>
          <p:nvPr/>
        </p:nvCxnSpPr>
        <p:spPr bwMode="auto">
          <a:xfrm>
            <a:off x="5734882" y="4919998"/>
            <a:ext cx="635373" cy="306848"/>
          </a:xfrm>
          <a:prstGeom prst="straightConnector1">
            <a:avLst/>
          </a:prstGeom>
          <a:noFill/>
          <a:ln w="19050" cap="flat" cmpd="sng" algn="ctr">
            <a:solidFill>
              <a:srgbClr val="0000CC"/>
            </a:solidFill>
            <a:prstDash val="solid"/>
            <a:round/>
            <a:headEnd type="none" w="med" len="med"/>
            <a:tailEnd type="arrow"/>
          </a:ln>
          <a:effectLst/>
        </p:spPr>
      </p:cxnSp>
      <p:sp>
        <p:nvSpPr>
          <p:cNvPr id="6" name="TextBox 5"/>
          <p:cNvSpPr txBox="1"/>
          <p:nvPr/>
        </p:nvSpPr>
        <p:spPr>
          <a:xfrm>
            <a:off x="3281656" y="5226846"/>
            <a:ext cx="6177198" cy="348095"/>
          </a:xfrm>
          <a:prstGeom prst="rect">
            <a:avLst/>
          </a:prstGeom>
          <a:noFill/>
          <a:ln>
            <a:noFill/>
          </a:ln>
        </p:spPr>
        <p:txBody>
          <a:bodyPr wrap="square" rtlCol="0">
            <a:spAutoFit/>
          </a:bodyPr>
          <a:lstStyle/>
          <a:p>
            <a:pPr>
              <a:buNone/>
            </a:pPr>
            <a:r>
              <a:rPr lang="en-US" altLang="zh-CN" sz="1662" b="1" i="1" dirty="0">
                <a:solidFill>
                  <a:srgbClr val="000090"/>
                </a:solidFill>
              </a:rPr>
              <a:t>All </a:t>
            </a:r>
            <a:r>
              <a:rPr lang="en-US" altLang="zh-CN" sz="1662" b="1" i="1" dirty="0" err="1" smtClean="0">
                <a:solidFill>
                  <a:srgbClr val="000090"/>
                </a:solidFill>
                <a:latin typeface="Times New Roman"/>
                <a:cs typeface="Times New Roman"/>
              </a:rPr>
              <a:t>τ</a:t>
            </a:r>
            <a:r>
              <a:rPr lang="en-US" altLang="zh-CN" sz="1662" b="1" i="1" dirty="0" smtClean="0">
                <a:solidFill>
                  <a:srgbClr val="000090"/>
                </a:solidFill>
                <a:latin typeface="Times New Roman"/>
                <a:cs typeface="Times New Roman"/>
              </a:rPr>
              <a:t>-</a:t>
            </a:r>
            <a:r>
              <a:rPr lang="en-US" altLang="zh-CN" sz="1662" b="1" i="1" dirty="0" smtClean="0">
                <a:solidFill>
                  <a:srgbClr val="000090"/>
                </a:solidFill>
              </a:rPr>
              <a:t>group actions performed by users in the group </a:t>
            </a:r>
            <a:r>
              <a:rPr lang="en-US" altLang="zh-CN" sz="1662" b="1" i="1" dirty="0" err="1" smtClean="0">
                <a:solidFill>
                  <a:srgbClr val="000090"/>
                </a:solidFill>
              </a:rPr>
              <a:t>C</a:t>
            </a:r>
            <a:r>
              <a:rPr lang="en-US" altLang="zh-CN" sz="1662" b="1" i="1" baseline="-25000" dirty="0" err="1" smtClean="0">
                <a:solidFill>
                  <a:srgbClr val="000090"/>
                </a:solidFill>
              </a:rPr>
              <a:t>k</a:t>
            </a:r>
            <a:endParaRPr lang="en-US" altLang="zh-CN" sz="1662" b="1" i="1" baseline="-25000" dirty="0" smtClean="0">
              <a:solidFill>
                <a:srgbClr val="000090"/>
              </a:solidFill>
            </a:endParaRPr>
          </a:p>
        </p:txBody>
      </p:sp>
      <p:cxnSp>
        <p:nvCxnSpPr>
          <p:cNvPr id="7" name="直接箭头连接符 17"/>
          <p:cNvCxnSpPr>
            <a:stCxn id="13" idx="0"/>
            <a:endCxn id="8" idx="2"/>
          </p:cNvCxnSpPr>
          <p:nvPr/>
        </p:nvCxnSpPr>
        <p:spPr bwMode="auto">
          <a:xfrm flipH="1" flipV="1">
            <a:off x="3468060" y="3661532"/>
            <a:ext cx="9815" cy="522777"/>
          </a:xfrm>
          <a:prstGeom prst="straightConnector1">
            <a:avLst/>
          </a:prstGeom>
          <a:noFill/>
          <a:ln w="19050" cap="flat" cmpd="sng" algn="ctr">
            <a:solidFill>
              <a:srgbClr val="0000CC"/>
            </a:solidFill>
            <a:prstDash val="solid"/>
            <a:round/>
            <a:headEnd type="none" w="med" len="med"/>
            <a:tailEnd type="arrow"/>
          </a:ln>
          <a:effectLst/>
        </p:spPr>
      </p:cxnSp>
      <p:sp>
        <p:nvSpPr>
          <p:cNvPr id="8" name="TextBox 7"/>
          <p:cNvSpPr txBox="1"/>
          <p:nvPr/>
        </p:nvSpPr>
        <p:spPr>
          <a:xfrm>
            <a:off x="1914328" y="3313437"/>
            <a:ext cx="3107464" cy="348095"/>
          </a:xfrm>
          <a:prstGeom prst="rect">
            <a:avLst/>
          </a:prstGeom>
          <a:noFill/>
          <a:ln>
            <a:noFill/>
          </a:ln>
        </p:spPr>
        <p:txBody>
          <a:bodyPr wrap="square" rtlCol="0">
            <a:spAutoFit/>
          </a:bodyPr>
          <a:lstStyle/>
          <a:p>
            <a:pPr>
              <a:buNone/>
            </a:pPr>
            <a:r>
              <a:rPr lang="en-US" altLang="zh-CN" sz="1662" b="1" i="1" dirty="0">
                <a:solidFill>
                  <a:srgbClr val="000090"/>
                </a:solidFill>
              </a:rPr>
              <a:t>A </a:t>
            </a:r>
            <a:r>
              <a:rPr lang="en-US" altLang="zh-CN" sz="1662" b="1" i="1" dirty="0" smtClean="0">
                <a:solidFill>
                  <a:srgbClr val="000090"/>
                </a:solidFill>
              </a:rPr>
              <a:t>specific </a:t>
            </a:r>
            <a:r>
              <a:rPr lang="en-US" altLang="zh-CN" sz="1662" b="1" i="1" dirty="0" err="1" smtClean="0">
                <a:solidFill>
                  <a:srgbClr val="000090"/>
                </a:solidFill>
                <a:latin typeface="Times New Roman"/>
                <a:cs typeface="Times New Roman"/>
              </a:rPr>
              <a:t>τ</a:t>
            </a:r>
            <a:r>
              <a:rPr lang="en-US" altLang="zh-CN" sz="1662" b="1" i="1" dirty="0">
                <a:solidFill>
                  <a:srgbClr val="000090"/>
                </a:solidFill>
                <a:latin typeface="Times New Roman"/>
                <a:cs typeface="Times New Roman"/>
              </a:rPr>
              <a:t>-</a:t>
            </a:r>
            <a:r>
              <a:rPr lang="en-US" altLang="zh-CN" sz="1662" b="1" i="1" dirty="0">
                <a:solidFill>
                  <a:srgbClr val="000090"/>
                </a:solidFill>
              </a:rPr>
              <a:t>group </a:t>
            </a:r>
            <a:r>
              <a:rPr lang="en-US" altLang="zh-CN" sz="1662" b="1" i="1" dirty="0" smtClean="0">
                <a:solidFill>
                  <a:srgbClr val="000090"/>
                </a:solidFill>
              </a:rPr>
              <a:t>action</a:t>
            </a:r>
            <a:endParaRPr lang="zh-CN" altLang="en-US" sz="1662" b="1" i="1" dirty="0">
              <a:solidFill>
                <a:srgbClr val="000090"/>
              </a:solidFill>
              <a:latin typeface="Times New Roman"/>
              <a:cs typeface="Times New Roman"/>
            </a:endParaRPr>
          </a:p>
        </p:txBody>
      </p:sp>
      <p:sp>
        <p:nvSpPr>
          <p:cNvPr id="11" name="TextBox 10"/>
          <p:cNvSpPr txBox="1"/>
          <p:nvPr/>
        </p:nvSpPr>
        <p:spPr>
          <a:xfrm>
            <a:off x="5424526" y="4571903"/>
            <a:ext cx="620712" cy="348095"/>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sp>
        <p:nvSpPr>
          <p:cNvPr id="13" name="TextBox 12"/>
          <p:cNvSpPr txBox="1"/>
          <p:nvPr/>
        </p:nvSpPr>
        <p:spPr>
          <a:xfrm>
            <a:off x="2957249" y="4184309"/>
            <a:ext cx="1041252" cy="348095"/>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sp>
        <p:nvSpPr>
          <p:cNvPr id="15" name="TextBox 14"/>
          <p:cNvSpPr txBox="1"/>
          <p:nvPr/>
        </p:nvSpPr>
        <p:spPr>
          <a:xfrm>
            <a:off x="4832614" y="4166723"/>
            <a:ext cx="4058709" cy="357554"/>
          </a:xfrm>
          <a:prstGeom prst="rect">
            <a:avLst/>
          </a:prstGeom>
          <a:noFill/>
          <a:ln>
            <a:solidFill>
              <a:srgbClr val="800000"/>
            </a:solidFill>
          </a:ln>
        </p:spPr>
        <p:txBody>
          <a:bodyPr wrap="square" rtlCol="0">
            <a:spAutoFit/>
          </a:bodyPr>
          <a:lstStyle/>
          <a:p>
            <a:pPr>
              <a:buNone/>
            </a:pPr>
            <a:endParaRPr lang="zh-CN" altLang="en-US" sz="1662" b="1" i="1" dirty="0">
              <a:solidFill>
                <a:srgbClr val="0000CC"/>
              </a:solidFill>
            </a:endParaRPr>
          </a:p>
        </p:txBody>
      </p:sp>
      <p:cxnSp>
        <p:nvCxnSpPr>
          <p:cNvPr id="16" name="直接箭头连接符 17"/>
          <p:cNvCxnSpPr>
            <a:stCxn id="15" idx="0"/>
            <a:endCxn id="17" idx="2"/>
          </p:cNvCxnSpPr>
          <p:nvPr/>
        </p:nvCxnSpPr>
        <p:spPr bwMode="auto">
          <a:xfrm flipV="1">
            <a:off x="6861969" y="3780359"/>
            <a:ext cx="627539" cy="386365"/>
          </a:xfrm>
          <a:prstGeom prst="straightConnector1">
            <a:avLst/>
          </a:prstGeom>
          <a:noFill/>
          <a:ln w="19050" cap="flat" cmpd="sng" algn="ctr">
            <a:solidFill>
              <a:srgbClr val="0000CC"/>
            </a:solidFill>
            <a:prstDash val="solid"/>
            <a:round/>
            <a:headEnd type="none" w="med" len="med"/>
            <a:tailEnd type="arrow"/>
          </a:ln>
          <a:effectLst/>
        </p:spPr>
      </p:cxnSp>
      <p:sp>
        <p:nvSpPr>
          <p:cNvPr id="17" name="TextBox 16"/>
          <p:cNvSpPr txBox="1"/>
          <p:nvPr/>
        </p:nvSpPr>
        <p:spPr>
          <a:xfrm>
            <a:off x="5537360" y="3155264"/>
            <a:ext cx="3904297" cy="625094"/>
          </a:xfrm>
          <a:prstGeom prst="rect">
            <a:avLst/>
          </a:prstGeom>
          <a:noFill/>
          <a:ln>
            <a:noFill/>
          </a:ln>
        </p:spPr>
        <p:txBody>
          <a:bodyPr wrap="square" rtlCol="0">
            <a:spAutoFit/>
          </a:bodyPr>
          <a:lstStyle/>
          <a:p>
            <a:pPr>
              <a:buNone/>
            </a:pPr>
            <a:r>
              <a:rPr lang="en-US" altLang="zh-CN" sz="1662" b="1" i="1" dirty="0" smtClean="0">
                <a:solidFill>
                  <a:srgbClr val="000090"/>
                </a:solidFill>
              </a:rPr>
              <a:t>User v conforms to the group to perform the action </a:t>
            </a:r>
            <a:r>
              <a:rPr lang="en-US" altLang="zh-CN" sz="1662" b="1" i="1" dirty="0" smtClean="0">
                <a:solidFill>
                  <a:srgbClr val="000090"/>
                </a:solidFill>
                <a:latin typeface="Times New Roman"/>
                <a:cs typeface="Times New Roman"/>
              </a:rPr>
              <a:t>a</a:t>
            </a:r>
            <a:r>
              <a:rPr lang="en-US" altLang="zh-CN" sz="1662" b="1" i="1" dirty="0" smtClean="0">
                <a:solidFill>
                  <a:srgbClr val="000090"/>
                </a:solidFill>
              </a:rPr>
              <a:t> at time t</a:t>
            </a:r>
            <a:endParaRPr lang="zh-CN" altLang="en-US" sz="1662" b="1" i="1" dirty="0">
              <a:solidFill>
                <a:srgbClr val="000090"/>
              </a:solidFill>
              <a:latin typeface="Times New Roman"/>
              <a:cs typeface="Times New Roman"/>
            </a:endParaRPr>
          </a:p>
        </p:txBody>
      </p:sp>
      <p:sp>
        <p:nvSpPr>
          <p:cNvPr id="14" name="TextBox 13"/>
          <p:cNvSpPr txBox="1"/>
          <p:nvPr/>
        </p:nvSpPr>
        <p:spPr>
          <a:xfrm>
            <a:off x="1392702" y="2278187"/>
            <a:ext cx="7302026" cy="603857"/>
          </a:xfrm>
          <a:prstGeom prst="rect">
            <a:avLst/>
          </a:prstGeom>
          <a:noFill/>
          <a:ln>
            <a:noFill/>
          </a:ln>
        </p:spPr>
        <p:txBody>
          <a:bodyPr wrap="square" rtlCol="0">
            <a:spAutoFit/>
          </a:bodyPr>
          <a:lstStyle/>
          <a:p>
            <a:pPr>
              <a:buNone/>
            </a:pPr>
            <a:r>
              <a:rPr lang="en-US" altLang="zh-CN" sz="1662" b="1" i="1" dirty="0" err="1" smtClean="0">
                <a:solidFill>
                  <a:srgbClr val="FF0000"/>
                </a:solidFill>
                <a:latin typeface="Times New Roman"/>
                <a:cs typeface="Times New Roman"/>
              </a:rPr>
              <a:t>τ</a:t>
            </a:r>
            <a:r>
              <a:rPr lang="en-US" altLang="zh-CN" sz="1662" b="1" i="1" dirty="0">
                <a:solidFill>
                  <a:srgbClr val="FF0000"/>
                </a:solidFill>
                <a:latin typeface="Times New Roman"/>
                <a:cs typeface="Times New Roman"/>
              </a:rPr>
              <a:t>-</a:t>
            </a:r>
            <a:r>
              <a:rPr lang="en-US" altLang="zh-CN" sz="1662" b="1" i="1" dirty="0">
                <a:solidFill>
                  <a:srgbClr val="FF0000"/>
                </a:solidFill>
              </a:rPr>
              <a:t>group action:</a:t>
            </a:r>
            <a:r>
              <a:rPr lang="en-US" altLang="zh-CN" sz="1662" b="1" i="1" dirty="0">
                <a:solidFill>
                  <a:srgbClr val="000090"/>
                </a:solidFill>
              </a:rPr>
              <a:t> </a:t>
            </a:r>
            <a:r>
              <a:rPr lang="en-US" altLang="zh-CN" sz="1662" b="1" i="1" dirty="0" smtClean="0">
                <a:solidFill>
                  <a:srgbClr val="000090"/>
                </a:solidFill>
              </a:rPr>
              <a:t>an action performed by more </a:t>
            </a:r>
            <a:r>
              <a:rPr lang="en-US" altLang="zh-CN" sz="1662" b="1" i="1" dirty="0">
                <a:solidFill>
                  <a:srgbClr val="000090"/>
                </a:solidFill>
              </a:rPr>
              <a:t>than a percentage </a:t>
            </a:r>
            <a:r>
              <a:rPr lang="en-US" altLang="zh-CN" sz="1662" b="1" i="1" dirty="0" err="1">
                <a:solidFill>
                  <a:srgbClr val="000090"/>
                </a:solidFill>
              </a:rPr>
              <a:t>τ</a:t>
            </a:r>
            <a:r>
              <a:rPr lang="en-US" altLang="zh-CN" sz="1662" b="1" i="1" dirty="0">
                <a:solidFill>
                  <a:srgbClr val="000090"/>
                </a:solidFill>
              </a:rPr>
              <a:t> of all users in </a:t>
            </a:r>
            <a:r>
              <a:rPr lang="en-US" altLang="zh-CN" sz="1662" b="1" i="1" dirty="0" smtClean="0">
                <a:solidFill>
                  <a:srgbClr val="000090"/>
                </a:solidFill>
              </a:rPr>
              <a:t>the group </a:t>
            </a:r>
            <a:r>
              <a:rPr lang="en-US" altLang="zh-CN" sz="1662" b="1" i="1" dirty="0" err="1" smtClean="0">
                <a:solidFill>
                  <a:srgbClr val="000090"/>
                </a:solidFill>
              </a:rPr>
              <a:t>C</a:t>
            </a:r>
            <a:r>
              <a:rPr lang="en-US" altLang="zh-CN" sz="1662" b="1" i="1" baseline="-25000" dirty="0" err="1" smtClean="0">
                <a:solidFill>
                  <a:srgbClr val="000090"/>
                </a:solidFill>
              </a:rPr>
              <a:t>k</a:t>
            </a:r>
            <a:endParaRPr lang="zh-CN" altLang="en-US" sz="1662" b="1" i="1" baseline="-25000" dirty="0">
              <a:solidFill>
                <a:srgbClr val="000090"/>
              </a:solidFill>
            </a:endParaRPr>
          </a:p>
        </p:txBody>
      </p:sp>
    </p:spTree>
    <p:extLst>
      <p:ext uri="{BB962C8B-B14F-4D97-AF65-F5344CB8AC3E}">
        <p14:creationId xmlns:p14="http://schemas.microsoft.com/office/powerpoint/2010/main" val="15146396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P spid="13" grpId="0" animBg="1"/>
      <p:bldP spid="15" grpId="0" animBg="1"/>
      <p:bldP spid="17"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Confluence</a:t>
            </a:r>
            <a:br>
              <a:rPr lang="en-US" dirty="0" smtClean="0"/>
            </a:br>
            <a:r>
              <a:rPr lang="en-US" sz="3200" dirty="0" smtClean="0"/>
              <a:t>—A conformity-aware factor graph model</a:t>
            </a:r>
            <a:endParaRPr lang="en-US" sz="3200" dirty="0"/>
          </a:p>
        </p:txBody>
      </p:sp>
      <p:pic>
        <p:nvPicPr>
          <p:cNvPr id="17" name="Picture 16"/>
          <p:cNvPicPr>
            <a:picLocks noChangeAspect="1"/>
          </p:cNvPicPr>
          <p:nvPr/>
        </p:nvPicPr>
        <p:blipFill>
          <a:blip r:embed="rId3"/>
          <a:stretch>
            <a:fillRect/>
          </a:stretch>
        </p:blipFill>
        <p:spPr>
          <a:xfrm>
            <a:off x="757446" y="1694947"/>
            <a:ext cx="7891774" cy="4787400"/>
          </a:xfrm>
          <a:prstGeom prst="rect">
            <a:avLst/>
          </a:prstGeom>
        </p:spPr>
      </p:pic>
      <p:cxnSp>
        <p:nvCxnSpPr>
          <p:cNvPr id="5" name="直接箭头连接符 17"/>
          <p:cNvCxnSpPr/>
          <p:nvPr/>
        </p:nvCxnSpPr>
        <p:spPr bwMode="auto">
          <a:xfrm flipV="1">
            <a:off x="3034314" y="1985584"/>
            <a:ext cx="1717876" cy="1017302"/>
          </a:xfrm>
          <a:prstGeom prst="straightConnector1">
            <a:avLst/>
          </a:prstGeom>
          <a:noFill/>
          <a:ln w="31750" cap="flat" cmpd="sng" algn="ctr">
            <a:solidFill>
              <a:schemeClr val="accent4">
                <a:lumMod val="65000"/>
                <a:lumOff val="35000"/>
              </a:schemeClr>
            </a:solidFill>
            <a:prstDash val="dash"/>
            <a:round/>
            <a:headEnd type="none" w="med" len="med"/>
            <a:tailEnd type="arrow"/>
          </a:ln>
          <a:effectLst/>
        </p:spPr>
      </p:cxnSp>
      <p:cxnSp>
        <p:nvCxnSpPr>
          <p:cNvPr id="18" name="直接箭头连接符 17"/>
          <p:cNvCxnSpPr/>
          <p:nvPr/>
        </p:nvCxnSpPr>
        <p:spPr bwMode="auto">
          <a:xfrm flipV="1">
            <a:off x="2532744" y="3559741"/>
            <a:ext cx="4157268" cy="648181"/>
          </a:xfrm>
          <a:prstGeom prst="straightConnector1">
            <a:avLst/>
          </a:prstGeom>
          <a:noFill/>
          <a:ln w="31750" cap="flat" cmpd="sng" algn="ctr">
            <a:solidFill>
              <a:srgbClr val="FF0000"/>
            </a:solidFill>
            <a:prstDash val="dash"/>
            <a:round/>
            <a:headEnd type="none" w="med" len="med"/>
            <a:tailEnd type="arrow"/>
          </a:ln>
          <a:effectLst/>
        </p:spPr>
      </p:cxnSp>
      <p:sp>
        <p:nvSpPr>
          <p:cNvPr id="23" name="椭圆 10"/>
          <p:cNvSpPr/>
          <p:nvPr/>
        </p:nvSpPr>
        <p:spPr>
          <a:xfrm>
            <a:off x="4460606" y="1546056"/>
            <a:ext cx="908015" cy="575575"/>
          </a:xfrm>
          <a:prstGeom prst="ellipse">
            <a:avLst/>
          </a:prstGeom>
          <a:noFill/>
          <a:ln w="63500">
            <a:solidFill>
              <a:srgbClr val="0000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90"/>
              </a:solidFill>
            </a:endParaRPr>
          </a:p>
        </p:txBody>
      </p:sp>
      <p:sp>
        <p:nvSpPr>
          <p:cNvPr id="24" name="TextBox 11"/>
          <p:cNvSpPr txBox="1"/>
          <p:nvPr/>
        </p:nvSpPr>
        <p:spPr>
          <a:xfrm>
            <a:off x="5286071" y="1191193"/>
            <a:ext cx="2179467" cy="584776"/>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000090"/>
                </a:solidFill>
              </a:rPr>
              <a:t>Group conformity factor function</a:t>
            </a:r>
            <a:endParaRPr lang="zh-CN" altLang="en-US" sz="1600" b="1" dirty="0">
              <a:solidFill>
                <a:srgbClr val="000090"/>
              </a:solidFill>
            </a:endParaRPr>
          </a:p>
        </p:txBody>
      </p:sp>
      <p:sp>
        <p:nvSpPr>
          <p:cNvPr id="28" name="椭圆 12"/>
          <p:cNvSpPr/>
          <p:nvPr/>
        </p:nvSpPr>
        <p:spPr>
          <a:xfrm>
            <a:off x="6331792" y="3299899"/>
            <a:ext cx="826275" cy="370793"/>
          </a:xfrm>
          <a:prstGeom prst="ellipse">
            <a:avLst/>
          </a:prstGeom>
          <a:noFill/>
          <a:ln w="635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0000"/>
              </a:solidFill>
            </a:endParaRPr>
          </a:p>
        </p:txBody>
      </p:sp>
      <p:sp>
        <p:nvSpPr>
          <p:cNvPr id="29" name="TextBox 13"/>
          <p:cNvSpPr txBox="1"/>
          <p:nvPr/>
        </p:nvSpPr>
        <p:spPr>
          <a:xfrm>
            <a:off x="6494533" y="3727051"/>
            <a:ext cx="2089527" cy="5847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FF0000"/>
                </a:solidFill>
              </a:rPr>
              <a:t>Peer conformity factor function</a:t>
            </a:r>
            <a:endParaRPr lang="zh-CN" altLang="en-US" sz="1600" b="1" dirty="0">
              <a:solidFill>
                <a:srgbClr val="FF0000"/>
              </a:solidFill>
            </a:endParaRPr>
          </a:p>
        </p:txBody>
      </p:sp>
      <p:sp>
        <p:nvSpPr>
          <p:cNvPr id="30" name="椭圆 8"/>
          <p:cNvSpPr/>
          <p:nvPr/>
        </p:nvSpPr>
        <p:spPr>
          <a:xfrm>
            <a:off x="7880360" y="2694447"/>
            <a:ext cx="493048" cy="459585"/>
          </a:xfrm>
          <a:prstGeom prst="ellipse">
            <a:avLst/>
          </a:prstGeom>
          <a:noFill/>
          <a:ln w="635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TextBox 9"/>
          <p:cNvSpPr txBox="1"/>
          <p:nvPr/>
        </p:nvSpPr>
        <p:spPr>
          <a:xfrm>
            <a:off x="8160397" y="1863450"/>
            <a:ext cx="1573624"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660066"/>
                </a:solidFill>
              </a:rPr>
              <a:t>Random variable </a:t>
            </a:r>
            <a:r>
              <a:rPr lang="en-US" altLang="zh-CN" sz="1600" b="1" dirty="0" smtClean="0">
                <a:solidFill>
                  <a:srgbClr val="FF0000"/>
                </a:solidFill>
              </a:rPr>
              <a:t>y</a:t>
            </a:r>
            <a:r>
              <a:rPr lang="en-US" altLang="zh-CN" sz="1600" b="1" dirty="0" smtClean="0">
                <a:solidFill>
                  <a:srgbClr val="660066"/>
                </a:solidFill>
              </a:rPr>
              <a:t>: Action</a:t>
            </a:r>
            <a:endParaRPr lang="zh-CN" altLang="en-US" sz="1600" b="1" dirty="0">
              <a:solidFill>
                <a:srgbClr val="660066"/>
              </a:solidFill>
            </a:endParaRPr>
          </a:p>
        </p:txBody>
      </p:sp>
      <p:sp>
        <p:nvSpPr>
          <p:cNvPr id="12" name="TextBox 13"/>
          <p:cNvSpPr txBox="1"/>
          <p:nvPr/>
        </p:nvSpPr>
        <p:spPr>
          <a:xfrm>
            <a:off x="3397501" y="5897571"/>
            <a:ext cx="2484186" cy="584776"/>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008000"/>
                </a:solidFill>
              </a:rPr>
              <a:t>Individual conformity factor function</a:t>
            </a:r>
            <a:endParaRPr lang="zh-CN" altLang="en-US" sz="1600" b="1" dirty="0">
              <a:solidFill>
                <a:srgbClr val="008000"/>
              </a:solidFill>
            </a:endParaRPr>
          </a:p>
        </p:txBody>
      </p:sp>
      <p:sp>
        <p:nvSpPr>
          <p:cNvPr id="13" name="椭圆 12"/>
          <p:cNvSpPr/>
          <p:nvPr/>
        </p:nvSpPr>
        <p:spPr>
          <a:xfrm>
            <a:off x="5368621" y="4311828"/>
            <a:ext cx="826275" cy="370793"/>
          </a:xfrm>
          <a:prstGeom prst="ellipse">
            <a:avLst/>
          </a:prstGeom>
          <a:noFill/>
          <a:ln w="635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0000"/>
              </a:solidFill>
            </a:endParaRPr>
          </a:p>
        </p:txBody>
      </p:sp>
      <p:cxnSp>
        <p:nvCxnSpPr>
          <p:cNvPr id="14" name="直接箭头连接符 17"/>
          <p:cNvCxnSpPr>
            <a:stCxn id="12" idx="0"/>
            <a:endCxn id="13" idx="4"/>
          </p:cNvCxnSpPr>
          <p:nvPr/>
        </p:nvCxnSpPr>
        <p:spPr bwMode="auto">
          <a:xfrm flipV="1">
            <a:off x="4639594" y="4682621"/>
            <a:ext cx="1142165" cy="1214951"/>
          </a:xfrm>
          <a:prstGeom prst="straightConnector1">
            <a:avLst/>
          </a:prstGeom>
          <a:noFill/>
          <a:ln w="31750" cap="flat" cmpd="sng" algn="ctr">
            <a:solidFill>
              <a:srgbClr val="008000"/>
            </a:solidFill>
            <a:prstDash val="dash"/>
            <a:round/>
            <a:headEnd type="none" w="med" len="med"/>
            <a:tailEnd type="arrow"/>
          </a:ln>
          <a:effectLst/>
        </p:spPr>
      </p:cxnSp>
    </p:spTree>
    <p:extLst>
      <p:ext uri="{BB962C8B-B14F-4D97-AF65-F5344CB8AC3E}">
        <p14:creationId xmlns:p14="http://schemas.microsoft.com/office/powerpoint/2010/main" val="39217906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randombar(horizontal)">
                                      <p:cBhvr>
                                        <p:cTn id="27" dur="500"/>
                                        <p:tgtEl>
                                          <p:spTgt spid="2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randombar(horizontal)">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14" presetClass="entr" presetSubtype="1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8" grpId="0" animBg="1"/>
      <p:bldP spid="29" grpId="0"/>
      <p:bldP spid="1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4" y="188912"/>
            <a:ext cx="9363075" cy="1030288"/>
          </a:xfrm>
        </p:spPr>
        <p:txBody>
          <a:bodyPr/>
          <a:lstStyle/>
          <a:p>
            <a:r>
              <a:rPr lang="en-US" altLang="zh-CN" sz="4400" b="1" dirty="0" smtClean="0">
                <a:ea typeface="黑体" pitchFamily="49" charset="-122"/>
              </a:rPr>
              <a:t>10 </a:t>
            </a:r>
            <a:r>
              <a:rPr lang="en-US" altLang="zh-CN" sz="4400" b="1" dirty="0">
                <a:ea typeface="黑体" pitchFamily="49" charset="-122"/>
              </a:rPr>
              <a:t>years before…</a:t>
            </a:r>
            <a:endParaRPr lang="zh-CN" altLang="en-US" sz="4400" b="1" dirty="0">
              <a:latin typeface="黑体" pitchFamily="49" charset="-122"/>
              <a:ea typeface="黑体" pitchFamily="49" charset="-122"/>
            </a:endParaRPr>
          </a:p>
        </p:txBody>
      </p:sp>
      <p:sp>
        <p:nvSpPr>
          <p:cNvPr id="4" name="Rectangle 5"/>
          <p:cNvSpPr/>
          <p:nvPr/>
        </p:nvSpPr>
        <p:spPr>
          <a:xfrm>
            <a:off x="2591702" y="3001917"/>
            <a:ext cx="237335"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5" name="Rectangle 6"/>
          <p:cNvSpPr/>
          <p:nvPr/>
        </p:nvSpPr>
        <p:spPr>
          <a:xfrm>
            <a:off x="2117034" y="3659151"/>
            <a:ext cx="237335"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6" name="Rectangle 7"/>
          <p:cNvSpPr/>
          <p:nvPr/>
        </p:nvSpPr>
        <p:spPr>
          <a:xfrm>
            <a:off x="2077478" y="2709813"/>
            <a:ext cx="237335"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7" name="Rectangle 8"/>
          <p:cNvSpPr/>
          <p:nvPr/>
        </p:nvSpPr>
        <p:spPr>
          <a:xfrm>
            <a:off x="3817931" y="2490735"/>
            <a:ext cx="237335"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8" name="Rectangle 9"/>
          <p:cNvSpPr/>
          <p:nvPr/>
        </p:nvSpPr>
        <p:spPr>
          <a:xfrm>
            <a:off x="4173933" y="3440073"/>
            <a:ext cx="237335"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9" name="Rectangle 10"/>
          <p:cNvSpPr/>
          <p:nvPr/>
        </p:nvSpPr>
        <p:spPr>
          <a:xfrm>
            <a:off x="3501485" y="3147969"/>
            <a:ext cx="237335" cy="219078"/>
          </a:xfrm>
          <a:prstGeom prst="rect">
            <a:avLst/>
          </a:prstGeom>
          <a:solidFill>
            <a:schemeClr val="accent5">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0" name="Rectangle 13"/>
          <p:cNvSpPr/>
          <p:nvPr/>
        </p:nvSpPr>
        <p:spPr>
          <a:xfrm>
            <a:off x="4292600" y="2709813"/>
            <a:ext cx="237335" cy="219078"/>
          </a:xfrm>
          <a:prstGeom prst="rect">
            <a:avLst/>
          </a:prstGeom>
          <a:solidFill>
            <a:schemeClr val="tx1">
              <a:lumMod val="50000"/>
              <a:lumOff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tx1"/>
                </a:solidFill>
              </a:rPr>
              <a:t>+</a:t>
            </a:r>
            <a:endParaRPr lang="zh-CN" altLang="en-US" sz="1800" dirty="0">
              <a:solidFill>
                <a:schemeClr val="tx1"/>
              </a:solidFill>
            </a:endParaRPr>
          </a:p>
        </p:txBody>
      </p:sp>
      <p:sp>
        <p:nvSpPr>
          <p:cNvPr id="11" name="Rectangle 14"/>
          <p:cNvSpPr/>
          <p:nvPr/>
        </p:nvSpPr>
        <p:spPr>
          <a:xfrm>
            <a:off x="5202382" y="2892378"/>
            <a:ext cx="237335"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2" name="Rectangle 17"/>
          <p:cNvSpPr/>
          <p:nvPr/>
        </p:nvSpPr>
        <p:spPr>
          <a:xfrm>
            <a:off x="1286363" y="3476586"/>
            <a:ext cx="237335"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3" name="Rectangle 18"/>
          <p:cNvSpPr/>
          <p:nvPr/>
        </p:nvSpPr>
        <p:spPr>
          <a:xfrm>
            <a:off x="1484142" y="2308170"/>
            <a:ext cx="237335"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4" name="Rectangle 19"/>
          <p:cNvSpPr/>
          <p:nvPr/>
        </p:nvSpPr>
        <p:spPr>
          <a:xfrm>
            <a:off x="2314812" y="2198631"/>
            <a:ext cx="237335"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5" name="Rectangle 20"/>
          <p:cNvSpPr/>
          <p:nvPr/>
        </p:nvSpPr>
        <p:spPr>
          <a:xfrm>
            <a:off x="4767269" y="2016066"/>
            <a:ext cx="237335"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sp>
        <p:nvSpPr>
          <p:cNvPr id="16" name="Rectangle 21"/>
          <p:cNvSpPr/>
          <p:nvPr/>
        </p:nvSpPr>
        <p:spPr>
          <a:xfrm>
            <a:off x="5123271" y="2454222"/>
            <a:ext cx="237335" cy="21907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
            </a:r>
            <a:endParaRPr lang="zh-CN" altLang="en-US" sz="1400" dirty="0">
              <a:solidFill>
                <a:schemeClr val="tx1"/>
              </a:solidFill>
            </a:endParaRPr>
          </a:p>
        </p:txBody>
      </p:sp>
      <p:cxnSp>
        <p:nvCxnSpPr>
          <p:cNvPr id="17" name="Straight Connector 23"/>
          <p:cNvCxnSpPr>
            <a:stCxn id="4" idx="3"/>
            <a:endCxn id="9" idx="1"/>
          </p:cNvCxnSpPr>
          <p:nvPr/>
        </p:nvCxnSpPr>
        <p:spPr>
          <a:xfrm>
            <a:off x="2829038" y="3111456"/>
            <a:ext cx="672448" cy="14605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24"/>
          <p:cNvCxnSpPr>
            <a:stCxn id="6" idx="2"/>
            <a:endCxn id="4" idx="1"/>
          </p:cNvCxnSpPr>
          <p:nvPr/>
        </p:nvCxnSpPr>
        <p:spPr>
          <a:xfrm rot="16200000" flipH="1">
            <a:off x="2302643" y="2822394"/>
            <a:ext cx="182565" cy="39555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25"/>
          <p:cNvCxnSpPr>
            <a:stCxn id="5" idx="3"/>
            <a:endCxn id="4" idx="1"/>
          </p:cNvCxnSpPr>
          <p:nvPr/>
        </p:nvCxnSpPr>
        <p:spPr>
          <a:xfrm flipV="1">
            <a:off x="2354368" y="3111456"/>
            <a:ext cx="237335" cy="65723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28"/>
          <p:cNvCxnSpPr>
            <a:stCxn id="12" idx="3"/>
            <a:endCxn id="5" idx="0"/>
          </p:cNvCxnSpPr>
          <p:nvPr/>
        </p:nvCxnSpPr>
        <p:spPr>
          <a:xfrm>
            <a:off x="1523697" y="3586125"/>
            <a:ext cx="712004" cy="7302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9"/>
          <p:cNvCxnSpPr>
            <a:stCxn id="13" idx="3"/>
            <a:endCxn id="6" idx="0"/>
          </p:cNvCxnSpPr>
          <p:nvPr/>
        </p:nvCxnSpPr>
        <p:spPr>
          <a:xfrm>
            <a:off x="1721476" y="2417709"/>
            <a:ext cx="474669" cy="29210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30"/>
          <p:cNvCxnSpPr>
            <a:stCxn id="14" idx="2"/>
            <a:endCxn id="6" idx="0"/>
          </p:cNvCxnSpPr>
          <p:nvPr/>
        </p:nvCxnSpPr>
        <p:spPr>
          <a:xfrm rot="5400000">
            <a:off x="2168761" y="2445094"/>
            <a:ext cx="292104" cy="23733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31"/>
          <p:cNvCxnSpPr>
            <a:stCxn id="9" idx="3"/>
            <a:endCxn id="8" idx="1"/>
          </p:cNvCxnSpPr>
          <p:nvPr/>
        </p:nvCxnSpPr>
        <p:spPr>
          <a:xfrm>
            <a:off x="3738820" y="3257508"/>
            <a:ext cx="435113" cy="29210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32"/>
          <p:cNvCxnSpPr>
            <a:stCxn id="9" idx="3"/>
            <a:endCxn id="7" idx="2"/>
          </p:cNvCxnSpPr>
          <p:nvPr/>
        </p:nvCxnSpPr>
        <p:spPr>
          <a:xfrm flipV="1">
            <a:off x="3738820" y="2709814"/>
            <a:ext cx="197779" cy="54769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33"/>
          <p:cNvCxnSpPr>
            <a:stCxn id="9" idx="3"/>
            <a:endCxn id="10" idx="1"/>
          </p:cNvCxnSpPr>
          <p:nvPr/>
        </p:nvCxnSpPr>
        <p:spPr>
          <a:xfrm flipV="1">
            <a:off x="3738819" y="2819352"/>
            <a:ext cx="553781" cy="43815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34"/>
          <p:cNvCxnSpPr>
            <a:stCxn id="10" idx="3"/>
            <a:endCxn id="15" idx="2"/>
          </p:cNvCxnSpPr>
          <p:nvPr/>
        </p:nvCxnSpPr>
        <p:spPr>
          <a:xfrm flipV="1">
            <a:off x="4529935" y="2235144"/>
            <a:ext cx="356002" cy="58420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35"/>
          <p:cNvCxnSpPr>
            <a:stCxn id="10" idx="3"/>
            <a:endCxn id="16" idx="1"/>
          </p:cNvCxnSpPr>
          <p:nvPr/>
        </p:nvCxnSpPr>
        <p:spPr>
          <a:xfrm flipV="1">
            <a:off x="4529935" y="2563762"/>
            <a:ext cx="593336" cy="25559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36"/>
          <p:cNvCxnSpPr>
            <a:stCxn id="10" idx="3"/>
            <a:endCxn id="11" idx="0"/>
          </p:cNvCxnSpPr>
          <p:nvPr/>
        </p:nvCxnSpPr>
        <p:spPr>
          <a:xfrm>
            <a:off x="4529935" y="2819352"/>
            <a:ext cx="791115" cy="7302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p:nvPr/>
        </p:nvCxnSpPr>
        <p:spPr>
          <a:xfrm flipV="1">
            <a:off x="1009473" y="4133820"/>
            <a:ext cx="4272021" cy="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2"/>
          <p:cNvPicPr>
            <a:picLocks noChangeAspect="1" noChangeArrowheads="1"/>
          </p:cNvPicPr>
          <p:nvPr/>
        </p:nvPicPr>
        <p:blipFill>
          <a:blip r:embed="rId2" cstate="print"/>
          <a:srcRect/>
          <a:stretch>
            <a:fillRect/>
          </a:stretch>
        </p:blipFill>
        <p:spPr bwMode="auto">
          <a:xfrm>
            <a:off x="1840143" y="5046645"/>
            <a:ext cx="395558" cy="365130"/>
          </a:xfrm>
          <a:prstGeom prst="rect">
            <a:avLst/>
          </a:prstGeom>
          <a:noFill/>
          <a:ln w="9525">
            <a:noFill/>
            <a:miter lim="800000"/>
            <a:headEnd/>
            <a:tailEnd/>
          </a:ln>
        </p:spPr>
      </p:pic>
      <p:cxnSp>
        <p:nvCxnSpPr>
          <p:cNvPr id="32" name="Straight Arrow Connector 84"/>
          <p:cNvCxnSpPr>
            <a:stCxn id="31" idx="0"/>
            <a:endCxn id="5" idx="2"/>
          </p:cNvCxnSpPr>
          <p:nvPr/>
        </p:nvCxnSpPr>
        <p:spPr>
          <a:xfrm rot="5400000" flipH="1" flipV="1">
            <a:off x="1552603" y="4363549"/>
            <a:ext cx="1168416" cy="197779"/>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85"/>
          <p:cNvCxnSpPr>
            <a:stCxn id="31" idx="0"/>
            <a:endCxn id="4" idx="2"/>
          </p:cNvCxnSpPr>
          <p:nvPr/>
        </p:nvCxnSpPr>
        <p:spPr>
          <a:xfrm rot="5400000" flipH="1" flipV="1">
            <a:off x="1461321" y="3797597"/>
            <a:ext cx="1825650" cy="672448"/>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88"/>
          <p:cNvCxnSpPr>
            <a:stCxn id="31" idx="0"/>
            <a:endCxn id="13" idx="2"/>
          </p:cNvCxnSpPr>
          <p:nvPr/>
        </p:nvCxnSpPr>
        <p:spPr>
          <a:xfrm rot="16200000" flipV="1">
            <a:off x="560669" y="3569391"/>
            <a:ext cx="2519397" cy="435113"/>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a:blip r:embed="rId2" cstate="print"/>
          <a:srcRect/>
          <a:stretch>
            <a:fillRect/>
          </a:stretch>
        </p:blipFill>
        <p:spPr bwMode="auto">
          <a:xfrm>
            <a:off x="3026816" y="5010132"/>
            <a:ext cx="395558" cy="365130"/>
          </a:xfrm>
          <a:prstGeom prst="rect">
            <a:avLst/>
          </a:prstGeom>
          <a:noFill/>
          <a:ln w="9525">
            <a:noFill/>
            <a:miter lim="800000"/>
            <a:headEnd/>
            <a:tailEnd/>
          </a:ln>
        </p:spPr>
      </p:pic>
      <p:cxnSp>
        <p:nvCxnSpPr>
          <p:cNvPr id="36" name="Straight Arrow Connector 94"/>
          <p:cNvCxnSpPr>
            <a:stCxn id="35" idx="0"/>
            <a:endCxn id="5" idx="2"/>
          </p:cNvCxnSpPr>
          <p:nvPr/>
        </p:nvCxnSpPr>
        <p:spPr>
          <a:xfrm rot="16200000" flipV="1">
            <a:off x="2164198" y="3949734"/>
            <a:ext cx="1131903" cy="988894"/>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96"/>
          <p:cNvCxnSpPr>
            <a:stCxn id="35" idx="0"/>
            <a:endCxn id="9" idx="2"/>
          </p:cNvCxnSpPr>
          <p:nvPr/>
        </p:nvCxnSpPr>
        <p:spPr>
          <a:xfrm rot="5400000" flipH="1" flipV="1">
            <a:off x="2600832" y="3990811"/>
            <a:ext cx="1643085" cy="395558"/>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Picture 2"/>
          <p:cNvPicPr>
            <a:picLocks noChangeAspect="1" noChangeArrowheads="1"/>
          </p:cNvPicPr>
          <p:nvPr/>
        </p:nvPicPr>
        <p:blipFill>
          <a:blip r:embed="rId2" cstate="print"/>
          <a:srcRect/>
          <a:stretch>
            <a:fillRect/>
          </a:stretch>
        </p:blipFill>
        <p:spPr bwMode="auto">
          <a:xfrm>
            <a:off x="4094821" y="5083158"/>
            <a:ext cx="395558" cy="365130"/>
          </a:xfrm>
          <a:prstGeom prst="rect">
            <a:avLst/>
          </a:prstGeom>
          <a:noFill/>
          <a:ln w="9525">
            <a:noFill/>
            <a:miter lim="800000"/>
            <a:headEnd/>
            <a:tailEnd/>
          </a:ln>
        </p:spPr>
      </p:pic>
      <p:cxnSp>
        <p:nvCxnSpPr>
          <p:cNvPr id="39" name="Straight Arrow Connector 104"/>
          <p:cNvCxnSpPr>
            <a:stCxn id="38" idx="0"/>
            <a:endCxn id="8" idx="2"/>
          </p:cNvCxnSpPr>
          <p:nvPr/>
        </p:nvCxnSpPr>
        <p:spPr>
          <a:xfrm rot="5400000" flipH="1" flipV="1">
            <a:off x="3580598" y="4371089"/>
            <a:ext cx="1424007" cy="172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107"/>
          <p:cNvCxnSpPr>
            <a:stCxn id="38" idx="0"/>
            <a:endCxn id="11" idx="2"/>
          </p:cNvCxnSpPr>
          <p:nvPr/>
        </p:nvCxnSpPr>
        <p:spPr>
          <a:xfrm rot="5400000" flipH="1" flipV="1">
            <a:off x="3820974" y="3583082"/>
            <a:ext cx="1971702" cy="102845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116"/>
          <p:cNvCxnSpPr>
            <a:stCxn id="38" idx="0"/>
            <a:endCxn id="16" idx="2"/>
          </p:cNvCxnSpPr>
          <p:nvPr/>
        </p:nvCxnSpPr>
        <p:spPr>
          <a:xfrm rot="5400000" flipH="1" flipV="1">
            <a:off x="3562340" y="3403560"/>
            <a:ext cx="2409858" cy="949338"/>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119"/>
          <p:cNvCxnSpPr>
            <a:stCxn id="38" idx="0"/>
            <a:endCxn id="9" idx="2"/>
          </p:cNvCxnSpPr>
          <p:nvPr/>
        </p:nvCxnSpPr>
        <p:spPr>
          <a:xfrm rot="16200000" flipV="1">
            <a:off x="3098322" y="3888879"/>
            <a:ext cx="1716111" cy="672448"/>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194"/>
          <p:cNvSpPr/>
          <p:nvPr/>
        </p:nvSpPr>
        <p:spPr>
          <a:xfrm>
            <a:off x="1651000" y="1371600"/>
            <a:ext cx="3520462" cy="511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800000"/>
                </a:solidFill>
              </a:rPr>
              <a:t>Collaborative Web</a:t>
            </a:r>
            <a:endParaRPr lang="zh-CN" altLang="en-US" sz="2800" b="1" dirty="0" smtClean="0">
              <a:solidFill>
                <a:srgbClr val="800000"/>
              </a:solidFill>
            </a:endParaRPr>
          </a:p>
        </p:txBody>
      </p:sp>
      <p:sp>
        <p:nvSpPr>
          <p:cNvPr id="45" name="Rectangle 86"/>
          <p:cNvSpPr/>
          <p:nvPr/>
        </p:nvSpPr>
        <p:spPr>
          <a:xfrm>
            <a:off x="1898650" y="5737218"/>
            <a:ext cx="3714750" cy="511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AutoNum type="arabicParenBoth"/>
            </a:pPr>
            <a:r>
              <a:rPr lang="en-US" altLang="zh-CN" smtClean="0">
                <a:solidFill>
                  <a:srgbClr val="0000CC"/>
                </a:solidFill>
              </a:rPr>
              <a:t>personalized learning </a:t>
            </a:r>
          </a:p>
          <a:p>
            <a:pPr marL="342900" indent="-342900">
              <a:buFontTx/>
              <a:buAutoNum type="arabicParenBoth"/>
            </a:pPr>
            <a:r>
              <a:rPr lang="en-US" altLang="zh-CN" smtClean="0">
                <a:solidFill>
                  <a:srgbClr val="0000CC"/>
                </a:solidFill>
              </a:rPr>
              <a:t>collaborative filtering</a:t>
            </a:r>
            <a:endParaRPr lang="zh-CN" altLang="en-US">
              <a:solidFill>
                <a:srgbClr val="0000CC"/>
              </a:solidFill>
            </a:endParaRPr>
          </a:p>
        </p:txBody>
      </p:sp>
      <p:sp>
        <p:nvSpPr>
          <p:cNvPr id="46" name="矩形 45"/>
          <p:cNvSpPr/>
          <p:nvPr/>
        </p:nvSpPr>
        <p:spPr>
          <a:xfrm>
            <a:off x="2063750" y="3733800"/>
            <a:ext cx="247650" cy="228600"/>
          </a:xfrm>
          <a:prstGeom prst="rect">
            <a:avLst/>
          </a:prstGeom>
          <a:solidFill>
            <a:srgbClr val="FFCC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58" name="AutoShape 2" descr="data:image/jpeg;base64,/9j/4AAQSkZJRgABAQAAAQABAAD/2wBDAAkGBwgHBgkIBwgKCgkLDRYPDQwMDRsUFRAWIB0iIiAdHx8kKDQsJCYxJx8fLT0tMTU3Ojo6Iys/RD84QzQ5Ojf/2wBDAQoKCg0MDRoPDxo3JR8lNzc3Nzc3Nzc3Nzc3Nzc3Nzc3Nzc3Nzc3Nzc3Nzc3Nzc3Nzc3Nzc3Nzc3Nzc3Nzc3Nzf/wAARCAChAKIDASIAAhEBAxEB/8QAGwABAAEFAQAAAAAAAAAAAAAAAAYBAwQFBwL/xAA5EAACAgECBAMFBgUDBQAAAAAAAQIDBAURBhIhMRNBUSJhcYGRBxQjobHBFSVCctEyUuFTYsLw8f/EABkBAQADAQEAAAAAAAAAAAAAAAABAgMEBf/EACARAQEAAwABBAMAAAAAAAAAAAABAgMRMQQFEkETIWH/2gAMAwEAAhEDEQA/AO4gAAAAAAAAAAAAAAAAAAAAAAAAAAAAAAAAAAAAAAAAGNlZKq9mLXN5gXpWRj5nnxkayWQ/U8/ePeBtVdHzPcZKS3TNP9495cry3FrZ/IDbA8VWK2tTj5nsAAAAAAAAAAAAAAAAAAAKN7Jt9kRi/Ldlkp792STI38CzbvyP9CCSyPLcDZPI95blkL1LVVO8Y+I5Stn/AKKYrdszsfh2dqU8u91L/p1tN/Xt+oFmiVmRLlpXO/TcvzpyqlvOmaS89tzNr0TTa+0rt/XxpL9GXf4ZTttRmZlT92RKW3yluiP2KaJkc/iV79lzI2xGb8fVdJueXS4ZtSXtpR5Z7fDz+X0MzG4kwL5VxhNqU1u012/ySN0Cie639SoAAAAAAAAAAAAAAAAFH2Oe6lTPD1SzGjHmnz/hx9U+qOhMgWLOWbq2Rny6pyag/Rf/ADYDd6dXHDg25eJdJe3Y+79y9F7jInkSfdmLDdnvkYHvx5ep6jkSXmWvDZk42G5NSs6R9PUDLxpSlDmk3s+yIfxngwx7o5uIvDlJ/iKPRc2/SXz7fQmj2ivRepHOKrK5VNJxl7O0vqBvNHy426fjKcn4nhxTUu++xsSAYWbKUEuZ7wJ5TLnprl6xT/ID2AAAAAAAAAAABRyUVu3sgKniyyNcHKb2SLcsmC7dfgR/XNXrlCVcJqL6JRb2bYOW+HnVOIJ7yrolyLtuu5qeG3zVTh06TfT6EZuy7bMiySUpRhu5tdlt3NvwxmKGp2U2RlW7VzwjNbPp0a/JP5kdOJpVRv2RkRx/cZONWnFSMjZehIwoV+G91Fb+9FLLrUvZSRnNJ+RbsqUl2A0eTKb3cpN/EjOv5Mase1yeySZM78GVqa5lFfAgf2g4tEKcbSsaydmpZ9ijCK/ohv7UmvhugMDhizMzZ01wrlKd0FLlS6RTW+7Z12qPJXGK/pSRiaRhR0/TcfEh0VVaj0+BmgAAAAAAAo3sBUFN+hrtX1zTdGpdupZdVC8lKXWT9Eu7Itk8rY4ZZ3mM7Wwfc0+rajHFyFVLzjvFepzziT7XH7VOhY/Kn0V93Vv4R/z9CI1W8SahlV6vnahPDqjLplZ1nLB7vsodN9/RIy/PLeSdejPa9mOFz22Y/wA+3X7M6dnnsjnfHWk6rqGswswrFDE8BOy62xQrpkm+rb+X0JJpsdc1N74GnSeMorlysneiNn9sWubb37bGLrnBOqX5FN+XD79z+z4Nbbrqfk3F9H8WuhfLH548cmjdfT7PlGqr5rca2WNbO2jeL+8xqfh2OSfNySa2fbfdb779zyo3xcbYZlztradLsfNybeXrs/Pdk840Ua8HDw1/RHdpeWy2IRyvsWkYW9vU/wCEeKsXVKli5Mo4+fBe1TJ7br1j6olO5xG7FrtlGTTVkXvGcXs4v3NdiQaTxJqWHTGqeXZZFdnZFWf8gdOKNrYgkuKdavkq9Noqvtl2X3eS/wDIsvTeNdbklqGYsPG39qunarmXvabl+Y6hIdd4jx8FWU4zhkZUV7UU/Zr/AL35fDuzU8H8OZEtSs4h1uTtzbd/BjOO3JHye3l7l5G50bhjE0+Fbs2ush1W8NoRfql6+97s3uxIqAAAAAAAAWcrJqxa3ZfZGEF5yexeNLxXpM9X03wqVCV1UvErhZNxjKWzWza3a799mBzrjb7S8+nMnp+jwjTFxThclzTmmvJbbL8yD2YOpahdHI1rMnju1+yrnK2+199oQW8mzp1PAeq5ttc827D01LpKeF+Lco99lOcej3367Ev0PhfSNCbngYkfvEltPJtbsun8Zy3fyMLpuV7lXq4e5TTqmOnGS/d+3N+GeAc2zazHwI6fBNbZupRVt8/fCpPaHTs5Pf3E/wBH4O0nTr4ZV1c8/Pj1WXmtWTi9tny+UPhFIkSKmuOMx8ODbv2bb3OqbIbFQWYoRxdPxNQlHyhFR/f9yK2JJkl4gXialkP/AL9iO5dcoptIDGbR7ra3MSVmz2b6nuuzdrZgSjha3w9Vx2+0pcv16HRDl+iWOORVZ/tmn+Z09PdboCoAAAAAAAAAAAAAAAAAAAACF6tD+YZH97NXfQpR7Gz165Q1O9R/3fsjWePv0aAzMLhrG1Phu9xrjHN8WUq7Oz3S6Rb9GRLFp2lyzi1KL2afkzpvCT302bX+nxZbfREY4twFha07oJKvJXOl6S7S/wA/MCzgQSS2RP8ATLfGwqZN9VHZ/FdDn2LdGO27SJdw1lRsjZQpb7e1H9/2A3oAAAAAAAAAAAAAAAAAAAACBa6n/Fsrfr7f7GA10ZuNQoeRqOROPZzfX4GJfhzjBtLyAlfDVXhaNjprZzTm/m2an7QaObSab0vaqu7+5pr9diRYEFDCx4pbJVx6fI0XHV38shjJbytnv8l/6gOf12yfmyX8BpyzciT7Rq2/Mi9GHZLyJjwbQ8W+7ma/Egvyf/IEtAAAAAAAAAAAAAAAAAAAt5EpQoslBOUlFtJebLhTYDn1upuqTVldkOvVTi1+p4WtUzfLz7v03OhuMZd0n8SnhV778kd/gBhaHdZfplNlsZRezS5ls2vIt8QaZ/E8Pkg0rq3zVt9m/R/E2exXYDl87bMO915lUqJp7bWLb6PzMzH1iuDXJYubfps+u50GdcLFtOMZL0ktzxHEx4veNFUWvNQQFcScrMaqdi2nKEXJejaLoQAAAAAAAAAAAAAAAAAAAAAAAAAAAAAAAAAAAAAAP//Z"/>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5059" name="Picture 3"/>
          <p:cNvPicPr>
            <a:picLocks noChangeAspect="1" noChangeArrowheads="1"/>
          </p:cNvPicPr>
          <p:nvPr/>
        </p:nvPicPr>
        <p:blipFill>
          <a:blip r:embed="rId3" cstate="print"/>
          <a:srcRect/>
          <a:stretch>
            <a:fillRect/>
          </a:stretch>
        </p:blipFill>
        <p:spPr bwMode="auto">
          <a:xfrm>
            <a:off x="7264400" y="1524001"/>
            <a:ext cx="1671638" cy="1533525"/>
          </a:xfrm>
          <a:prstGeom prst="rect">
            <a:avLst/>
          </a:prstGeom>
          <a:noFill/>
          <a:ln w="9525">
            <a:noFill/>
            <a:miter lim="800000"/>
            <a:headEnd/>
            <a:tailEnd/>
          </a:ln>
        </p:spPr>
      </p:pic>
      <p:sp>
        <p:nvSpPr>
          <p:cNvPr id="47" name="右箭头 46"/>
          <p:cNvSpPr/>
          <p:nvPr/>
        </p:nvSpPr>
        <p:spPr>
          <a:xfrm>
            <a:off x="6026150" y="3581400"/>
            <a:ext cx="742950" cy="533400"/>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p:cNvSpPr/>
          <p:nvPr/>
        </p:nvSpPr>
        <p:spPr>
          <a:xfrm rot="5400000">
            <a:off x="7826375" y="3533775"/>
            <a:ext cx="609600" cy="247650"/>
          </a:xfrm>
          <a:prstGeom prst="rightArrow">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060" name="Picture 4"/>
          <p:cNvPicPr>
            <a:picLocks noChangeAspect="1" noChangeArrowheads="1"/>
          </p:cNvPicPr>
          <p:nvPr/>
        </p:nvPicPr>
        <p:blipFill>
          <a:blip r:embed="rId4" cstate="print"/>
          <a:srcRect/>
          <a:stretch>
            <a:fillRect/>
          </a:stretch>
        </p:blipFill>
        <p:spPr bwMode="auto">
          <a:xfrm>
            <a:off x="6934200" y="4343401"/>
            <a:ext cx="2084388" cy="1228725"/>
          </a:xfrm>
          <a:prstGeom prst="rect">
            <a:avLst/>
          </a:prstGeom>
          <a:noFill/>
          <a:ln w="9525">
            <a:noFill/>
            <a:miter lim="800000"/>
            <a:headEnd/>
            <a:tailEnd/>
          </a:ln>
        </p:spPr>
      </p:pic>
    </p:spTree>
    <p:extLst>
      <p:ext uri="{BB962C8B-B14F-4D97-AF65-F5344CB8AC3E}">
        <p14:creationId xmlns:p14="http://schemas.microsoft.com/office/powerpoint/2010/main" val="21923294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1.11111E-6 3.33333E-6 C -0.00937 0.04977 -0.02031 0.1 -0.02569 0.15092 C -0.02552 0.16203 -0.025 0.18426 -0.025 0.18426 C -0.02378 0.17916 -0.02118 0.17592 -0.01944 0.17037 C -0.01701 0.16227 -0.01545 0.15393 -0.01389 0.14537 C -0.01094 0.1294 -0.00833 0.11018 -0.00139 0.09629 C 0.00018 0.08588 0.00347 0.07546 0.00625 0.06574 C 0.00903 0.05602 0.00972 0.04537 0.0132 0.03611 C 0.01632 0.01551 0.02691 -0.0007 0.03334 -0.01945 C 0.03889 -0.03588 0.0415 -0.05278 0.04653 -0.06945 C 0.0474 -0.07685 0.05 -0.08403 0.05 -0.09167 C 0.05018 -0.09352 0.04931 -0.09676 0.0507 -0.09722 C 0.05313 -0.09792 0.0533 -0.09144 0.05417 -0.08982 C 0.05764 -0.08264 0.06216 -0.07616 0.06597 -0.06945 C 0.0724 -0.0581 0.07761 -0.04236 0.08611 -0.03334 C 0.09167 -0.02732 0.0967 -0.02037 0.10209 -0.01389 C 0.11198 -0.00209 0.11893 0.0118 0.12778 0.025 C 0.13889 0.04166 0.14896 0.05903 0.15972 0.07592 C 0.1691 0.09074 0.17865 0.10578 0.18889 0.11944 C 0.19306 0.125 0.1974 0.13055 0.2007 0.13703 C 0.20538 0.14629 0.2092 0.15648 0.21389 0.16574 C 0.21528 0.17338 0.21875 0.18194 0.21875 0.18981 C 0.21129 0.17662 0.22448 0.20092 0.21528 0.17778 C 0.21042 0.16528 0.2007 0.15578 0.19445 0.14444 C 0.18577 0.12824 0.1757 0.11296 0.16736 0.09629 C 0.1599 0.08125 0.1533 0.06528 0.14514 0.05092 C 0.14341 0.04375 0.14202 0.0368 0.14028 0.02963 C 0.13872 0.01342 0.1349 -0.00185 0.13195 -0.01759 C 0.13212 -0.03959 0.13264 -0.06134 0.13264 -0.08334 C 0.13195 -0.07176 0.13212 -0.04838 0.12639 -0.03704 C 0.12535 -0.03148 0.12431 -0.02593 0.12292 -0.02037 C 0.12101 -0.00301 0.11615 0.01458 0.1125 0.03148 C 0.10747 0.05509 0.10504 0.07963 0.09931 0.10278 C 0.09705 0.12708 0.08959 0.15023 0.08959 0.175 C 0.07778 0.15833 0.06493 0.14305 0.05278 0.12685 C 0.04479 0.1162 0.03785 0.10416 0.02986 0.09352 C 0.02448 0.08634 0.02275 0.07569 0.01736 0.06852 C 0.01528 0.05995 0.01893 0.0743 0.01459 0.06111 C 0.01285 0.05578 0.01198 0.04907 0.01042 0.04352 C 0.0092 0.03426 0.00712 0.02639 0.00486 0.01759 C 0.004 0.01389 0.00278 0.00833 0.0007 0.00555 " pathEditMode="relative" ptsTypes="ffffffffffffffffffffffffffffffffffffffffA">
                                      <p:cBhvr>
                                        <p:cTn id="9" dur="5000" fill="hold"/>
                                        <p:tgtEl>
                                          <p:spTgt spid="46"/>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45059"/>
                                        </p:tgtEl>
                                        <p:attrNameLst>
                                          <p:attrName>style.visibility</p:attrName>
                                        </p:attrNameLst>
                                      </p:cBhvr>
                                      <p:to>
                                        <p:strVal val="visible"/>
                                      </p:to>
                                    </p:set>
                                    <p:animEffect transition="in" filter="wipe(up)">
                                      <p:cBhvr>
                                        <p:cTn id="18" dur="500"/>
                                        <p:tgtEl>
                                          <p:spTgt spid="4505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500"/>
                                        <p:tgtEl>
                                          <p:spTgt spid="4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45060"/>
                                        </p:tgtEl>
                                        <p:attrNameLst>
                                          <p:attrName>style.visibility</p:attrName>
                                        </p:attrNameLst>
                                      </p:cBhvr>
                                      <p:to>
                                        <p:strVal val="visible"/>
                                      </p:to>
                                    </p:set>
                                    <p:animEffect transition="in" filter="wipe(up)">
                                      <p:cBhvr>
                                        <p:cTn id="25"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Instantiation</a:t>
            </a:r>
            <a:endParaRPr lang="en-US" dirty="0"/>
          </a:p>
        </p:txBody>
      </p:sp>
      <p:pic>
        <p:nvPicPr>
          <p:cNvPr id="6" name="Picture 5" descr="Screen Shot 2013-08-10 at 8.3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70" y="1155701"/>
            <a:ext cx="6451955" cy="3082925"/>
          </a:xfrm>
          <a:prstGeom prst="rect">
            <a:avLst/>
          </a:prstGeom>
        </p:spPr>
      </p:pic>
      <p:pic>
        <p:nvPicPr>
          <p:cNvPr id="7" name="Picture 6" descr="Screen Shot 2013-08-10 at 8.32.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359" y="4109382"/>
            <a:ext cx="4604641" cy="583025"/>
          </a:xfrm>
          <a:prstGeom prst="rect">
            <a:avLst/>
          </a:prstGeom>
          <a:ln>
            <a:solidFill>
              <a:srgbClr val="008000"/>
            </a:solidFill>
          </a:ln>
        </p:spPr>
      </p:pic>
      <p:pic>
        <p:nvPicPr>
          <p:cNvPr id="8" name="Picture 7" descr="Screen Shot 2013-08-10 at 8.32.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 y="4957264"/>
            <a:ext cx="4604641" cy="545165"/>
          </a:xfrm>
          <a:prstGeom prst="rect">
            <a:avLst/>
          </a:prstGeom>
          <a:ln>
            <a:solidFill>
              <a:srgbClr val="FF0000"/>
            </a:solidFill>
          </a:ln>
        </p:spPr>
      </p:pic>
      <p:pic>
        <p:nvPicPr>
          <p:cNvPr id="9" name="Picture 8" descr="Screen Shot 2013-08-10 at 8.32.3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0574" y="5736291"/>
            <a:ext cx="4604641" cy="715420"/>
          </a:xfrm>
          <a:prstGeom prst="rect">
            <a:avLst/>
          </a:prstGeom>
          <a:ln>
            <a:solidFill>
              <a:srgbClr val="000090"/>
            </a:solidFill>
          </a:ln>
        </p:spPr>
      </p:pic>
      <p:cxnSp>
        <p:nvCxnSpPr>
          <p:cNvPr id="10" name="直接箭头连接符 17"/>
          <p:cNvCxnSpPr>
            <a:stCxn id="11" idx="2"/>
            <a:endCxn id="7" idx="0"/>
          </p:cNvCxnSpPr>
          <p:nvPr/>
        </p:nvCxnSpPr>
        <p:spPr bwMode="auto">
          <a:xfrm>
            <a:off x="5026464" y="2286001"/>
            <a:ext cx="2577215" cy="1823381"/>
          </a:xfrm>
          <a:prstGeom prst="straightConnector1">
            <a:avLst/>
          </a:prstGeom>
          <a:noFill/>
          <a:ln w="19050" cap="flat" cmpd="sng" algn="ctr">
            <a:solidFill>
              <a:srgbClr val="008000"/>
            </a:solidFill>
            <a:prstDash val="solid"/>
            <a:round/>
            <a:headEnd type="none" w="med" len="med"/>
            <a:tailEnd type="arrow"/>
          </a:ln>
          <a:effectLst/>
        </p:spPr>
      </p:cxnSp>
      <p:sp>
        <p:nvSpPr>
          <p:cNvPr id="11" name="TextBox 10"/>
          <p:cNvSpPr txBox="1"/>
          <p:nvPr/>
        </p:nvSpPr>
        <p:spPr>
          <a:xfrm>
            <a:off x="4259432" y="1821230"/>
            <a:ext cx="1534064" cy="464770"/>
          </a:xfrm>
          <a:prstGeom prst="rect">
            <a:avLst/>
          </a:prstGeom>
          <a:noFill/>
          <a:ln>
            <a:solidFill>
              <a:srgbClr val="008000"/>
            </a:solidFill>
          </a:ln>
        </p:spPr>
        <p:txBody>
          <a:bodyPr wrap="square" rtlCol="0">
            <a:noAutofit/>
          </a:bodyPr>
          <a:lstStyle/>
          <a:p>
            <a:pPr>
              <a:buNone/>
            </a:pPr>
            <a:endParaRPr lang="zh-CN" altLang="en-US" sz="1662" b="1" i="1" dirty="0">
              <a:solidFill>
                <a:srgbClr val="0000CC"/>
              </a:solidFill>
            </a:endParaRPr>
          </a:p>
        </p:txBody>
      </p:sp>
      <p:cxnSp>
        <p:nvCxnSpPr>
          <p:cNvPr id="15" name="直接箭头连接符 17"/>
          <p:cNvCxnSpPr>
            <a:stCxn id="16" idx="2"/>
            <a:endCxn id="8" idx="0"/>
          </p:cNvCxnSpPr>
          <p:nvPr/>
        </p:nvCxnSpPr>
        <p:spPr bwMode="auto">
          <a:xfrm flipH="1">
            <a:off x="2393588" y="2888877"/>
            <a:ext cx="1805934" cy="2068387"/>
          </a:xfrm>
          <a:prstGeom prst="straightConnector1">
            <a:avLst/>
          </a:prstGeom>
          <a:noFill/>
          <a:ln w="19050" cap="flat" cmpd="sng" algn="ctr">
            <a:solidFill>
              <a:srgbClr val="FF0000"/>
            </a:solidFill>
            <a:prstDash val="solid"/>
            <a:round/>
            <a:headEnd type="none" w="med" len="med"/>
            <a:tailEnd type="arrow"/>
          </a:ln>
          <a:effectLst/>
        </p:spPr>
      </p:cxnSp>
      <p:sp>
        <p:nvSpPr>
          <p:cNvPr id="16" name="TextBox 15"/>
          <p:cNvSpPr txBox="1"/>
          <p:nvPr/>
        </p:nvSpPr>
        <p:spPr>
          <a:xfrm>
            <a:off x="3082891" y="2540782"/>
            <a:ext cx="2233261" cy="348095"/>
          </a:xfrm>
          <a:prstGeom prst="rect">
            <a:avLst/>
          </a:prstGeom>
          <a:noFill/>
          <a:ln>
            <a:solidFill>
              <a:srgbClr val="FF0000"/>
            </a:solidFill>
          </a:ln>
        </p:spPr>
        <p:txBody>
          <a:bodyPr wrap="square" rtlCol="0">
            <a:spAutoFit/>
          </a:bodyPr>
          <a:lstStyle/>
          <a:p>
            <a:pPr>
              <a:buNone/>
            </a:pPr>
            <a:endParaRPr lang="zh-CN" altLang="en-US" sz="1662" b="1" i="1" dirty="0">
              <a:solidFill>
                <a:srgbClr val="0000CC"/>
              </a:solidFill>
            </a:endParaRPr>
          </a:p>
        </p:txBody>
      </p:sp>
      <p:cxnSp>
        <p:nvCxnSpPr>
          <p:cNvPr id="21" name="直接箭头连接符 17"/>
          <p:cNvCxnSpPr>
            <a:stCxn id="22" idx="2"/>
            <a:endCxn id="9" idx="0"/>
          </p:cNvCxnSpPr>
          <p:nvPr/>
        </p:nvCxnSpPr>
        <p:spPr bwMode="auto">
          <a:xfrm>
            <a:off x="4418034" y="3866776"/>
            <a:ext cx="1394861" cy="1869515"/>
          </a:xfrm>
          <a:prstGeom prst="straightConnector1">
            <a:avLst/>
          </a:prstGeom>
          <a:noFill/>
          <a:ln w="19050" cap="flat" cmpd="sng" algn="ctr">
            <a:solidFill>
              <a:srgbClr val="000090"/>
            </a:solidFill>
            <a:prstDash val="solid"/>
            <a:round/>
            <a:headEnd type="none" w="med" len="med"/>
            <a:tailEnd type="arrow"/>
          </a:ln>
          <a:effectLst/>
        </p:spPr>
      </p:cxnSp>
      <p:sp>
        <p:nvSpPr>
          <p:cNvPr id="22" name="TextBox 21"/>
          <p:cNvSpPr txBox="1"/>
          <p:nvPr/>
        </p:nvSpPr>
        <p:spPr>
          <a:xfrm>
            <a:off x="3332939" y="3518681"/>
            <a:ext cx="2170189" cy="348095"/>
          </a:xfrm>
          <a:prstGeom prst="rect">
            <a:avLst/>
          </a:prstGeom>
          <a:noFill/>
          <a:ln>
            <a:solidFill>
              <a:srgbClr val="000090"/>
            </a:solidFill>
          </a:ln>
        </p:spPr>
        <p:txBody>
          <a:bodyPr wrap="square" rtlCol="0">
            <a:spAutoFit/>
          </a:bodyPr>
          <a:lstStyle/>
          <a:p>
            <a:pPr>
              <a:buNone/>
            </a:pPr>
            <a:endParaRPr lang="zh-CN" altLang="en-US" sz="1662" b="1" i="1" dirty="0">
              <a:solidFill>
                <a:srgbClr val="0000CC"/>
              </a:solidFill>
            </a:endParaRPr>
          </a:p>
        </p:txBody>
      </p:sp>
      <p:sp>
        <p:nvSpPr>
          <p:cNvPr id="38" name="椭圆 12"/>
          <p:cNvSpPr/>
          <p:nvPr/>
        </p:nvSpPr>
        <p:spPr>
          <a:xfrm>
            <a:off x="2506664" y="1856396"/>
            <a:ext cx="1324815" cy="429605"/>
          </a:xfrm>
          <a:prstGeom prst="ellipse">
            <a:avLst/>
          </a:prstGeom>
          <a:noFill/>
          <a:ln w="57150" cmpd="sng">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0000"/>
              </a:solidFill>
            </a:endParaRPr>
          </a:p>
        </p:txBody>
      </p:sp>
      <p:sp>
        <p:nvSpPr>
          <p:cNvPr id="14" name="TextBox 13"/>
          <p:cNvSpPr txBox="1"/>
          <p:nvPr/>
        </p:nvSpPr>
        <p:spPr>
          <a:xfrm>
            <a:off x="7185191" y="3322743"/>
            <a:ext cx="2222737" cy="584776"/>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solidFill>
                  <a:srgbClr val="008000"/>
                </a:solidFill>
              </a:rPr>
              <a:t>Individual conformity factor function</a:t>
            </a:r>
            <a:endParaRPr lang="zh-CN" altLang="en-US" sz="1600" dirty="0">
              <a:solidFill>
                <a:srgbClr val="008000"/>
              </a:solidFill>
            </a:endParaRPr>
          </a:p>
        </p:txBody>
      </p:sp>
      <p:sp>
        <p:nvSpPr>
          <p:cNvPr id="17" name="TextBox 16"/>
          <p:cNvSpPr txBox="1"/>
          <p:nvPr/>
        </p:nvSpPr>
        <p:spPr>
          <a:xfrm>
            <a:off x="5612056" y="4996829"/>
            <a:ext cx="2222737" cy="584776"/>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solidFill>
                  <a:srgbClr val="000090"/>
                </a:solidFill>
              </a:rPr>
              <a:t>Group conformity factor function</a:t>
            </a:r>
            <a:endParaRPr lang="zh-CN" altLang="en-US" sz="1600" dirty="0">
              <a:solidFill>
                <a:srgbClr val="000090"/>
              </a:solidFill>
            </a:endParaRPr>
          </a:p>
        </p:txBody>
      </p:sp>
      <p:sp>
        <p:nvSpPr>
          <p:cNvPr id="18" name="TextBox 17"/>
          <p:cNvSpPr txBox="1"/>
          <p:nvPr/>
        </p:nvSpPr>
        <p:spPr>
          <a:xfrm>
            <a:off x="828806" y="4335075"/>
            <a:ext cx="2222737" cy="584776"/>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solidFill>
                  <a:srgbClr val="FF0000"/>
                </a:solidFill>
              </a:rPr>
              <a:t>Peer conformity factor function</a:t>
            </a:r>
            <a:endParaRPr lang="zh-CN" altLang="en-US" sz="1600" dirty="0">
              <a:solidFill>
                <a:srgbClr val="FF0000"/>
              </a:solidFill>
            </a:endParaRPr>
          </a:p>
        </p:txBody>
      </p:sp>
    </p:spTree>
    <p:extLst>
      <p:ext uri="{BB962C8B-B14F-4D97-AF65-F5344CB8AC3E}">
        <p14:creationId xmlns:p14="http://schemas.microsoft.com/office/powerpoint/2010/main" val="25697752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randombar(horizontal)">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2" grpId="0" animBg="1"/>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Distributed Learning</a:t>
            </a:r>
            <a:endParaRPr lang="en-US" dirty="0"/>
          </a:p>
        </p:txBody>
      </p:sp>
      <p:sp>
        <p:nvSpPr>
          <p:cNvPr id="9" name="TextBox 8"/>
          <p:cNvSpPr txBox="1"/>
          <p:nvPr/>
        </p:nvSpPr>
        <p:spPr>
          <a:xfrm>
            <a:off x="4953001" y="1556791"/>
            <a:ext cx="2895599" cy="1015663"/>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b="1" i="1" dirty="0" smtClean="0">
                <a:latin typeface="+mn-lt"/>
                <a:ea typeface="+mn-ea"/>
              </a:rPr>
              <a:t>Slave</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i="1" dirty="0" smtClean="0">
                <a:latin typeface="+mn-lt"/>
                <a:ea typeface="+mn-ea"/>
              </a:rPr>
              <a:t>Compute local gradient via random sampling</a:t>
            </a:r>
            <a:endParaRPr lang="zh-CN" altLang="en-US" sz="2000" i="1" dirty="0">
              <a:latin typeface="+mn-lt"/>
              <a:ea typeface="+mn-ea"/>
            </a:endParaRPr>
          </a:p>
        </p:txBody>
      </p:sp>
      <p:cxnSp>
        <p:nvCxnSpPr>
          <p:cNvPr id="12" name="直接箭头连接符 11"/>
          <p:cNvCxnSpPr>
            <a:endCxn id="9" idx="1"/>
          </p:cNvCxnSpPr>
          <p:nvPr/>
        </p:nvCxnSpPr>
        <p:spPr bwMode="auto">
          <a:xfrm flipV="1">
            <a:off x="3782870" y="2064623"/>
            <a:ext cx="1170131" cy="8"/>
          </a:xfrm>
          <a:prstGeom prst="straightConnector1">
            <a:avLst/>
          </a:prstGeom>
          <a:noFill/>
          <a:ln w="38100" cap="flat" cmpd="sng" algn="ctr">
            <a:solidFill>
              <a:schemeClr val="tx2"/>
            </a:solidFill>
            <a:prstDash val="solid"/>
            <a:round/>
            <a:headEnd type="none" w="med" len="med"/>
            <a:tailEnd type="arrow"/>
          </a:ln>
          <a:effectLst/>
        </p:spPr>
      </p:cxnSp>
      <p:cxnSp>
        <p:nvCxnSpPr>
          <p:cNvPr id="18" name="肘形连接符 17"/>
          <p:cNvCxnSpPr>
            <a:stCxn id="9" idx="2"/>
            <a:endCxn id="24" idx="2"/>
          </p:cNvCxnSpPr>
          <p:nvPr/>
        </p:nvCxnSpPr>
        <p:spPr bwMode="auto">
          <a:xfrm rot="5400000">
            <a:off x="4692069" y="863722"/>
            <a:ext cx="12700" cy="3417465"/>
          </a:xfrm>
          <a:prstGeom prst="bentConnector3">
            <a:avLst>
              <a:gd name="adj1" fmla="val 1800000"/>
            </a:avLst>
          </a:prstGeom>
          <a:noFill/>
          <a:ln w="38100" cap="flat" cmpd="sng" algn="ctr">
            <a:solidFill>
              <a:schemeClr val="tx2"/>
            </a:solidFill>
            <a:prstDash val="solid"/>
            <a:round/>
            <a:headEnd type="none" w="med" len="med"/>
            <a:tailEnd type="arrow"/>
          </a:ln>
          <a:effectLst/>
        </p:spPr>
      </p:cxnSp>
      <p:sp>
        <p:nvSpPr>
          <p:cNvPr id="24" name="TextBox 23"/>
          <p:cNvSpPr txBox="1"/>
          <p:nvPr/>
        </p:nvSpPr>
        <p:spPr>
          <a:xfrm>
            <a:off x="2164245" y="1556791"/>
            <a:ext cx="1638182" cy="1015663"/>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b="1" i="1" dirty="0" smtClean="0">
                <a:latin typeface="+mn-lt"/>
                <a:ea typeface="+mn-ea"/>
              </a:rPr>
              <a:t>Master</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i="1" dirty="0" smtClean="0">
                <a:latin typeface="+mn-lt"/>
                <a:ea typeface="+mn-ea"/>
              </a:rPr>
              <a:t>Global update</a:t>
            </a:r>
            <a:endParaRPr lang="zh-CN" altLang="en-US" sz="2000" i="1" dirty="0">
              <a:latin typeface="+mn-lt"/>
              <a:ea typeface="+mn-ea"/>
            </a:endParaRPr>
          </a:p>
        </p:txBody>
      </p:sp>
      <p:sp>
        <p:nvSpPr>
          <p:cNvPr id="3" name="Oval 2"/>
          <p:cNvSpPr/>
          <p:nvPr/>
        </p:nvSpPr>
        <p:spPr bwMode="auto">
          <a:xfrm>
            <a:off x="2300705" y="3429000"/>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15" name="Oval 14"/>
          <p:cNvSpPr/>
          <p:nvPr/>
        </p:nvSpPr>
        <p:spPr bwMode="auto">
          <a:xfrm>
            <a:off x="1217667" y="3653408"/>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16" name="Oval 15"/>
          <p:cNvSpPr/>
          <p:nvPr/>
        </p:nvSpPr>
        <p:spPr bwMode="auto">
          <a:xfrm>
            <a:off x="818541" y="4653136"/>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17" name="Oval 16"/>
          <p:cNvSpPr/>
          <p:nvPr/>
        </p:nvSpPr>
        <p:spPr bwMode="auto">
          <a:xfrm>
            <a:off x="1520619" y="4941168"/>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19" name="Oval 18"/>
          <p:cNvSpPr/>
          <p:nvPr/>
        </p:nvSpPr>
        <p:spPr bwMode="auto">
          <a:xfrm>
            <a:off x="3938887" y="3284984"/>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0" name="Oval 19"/>
          <p:cNvSpPr/>
          <p:nvPr/>
        </p:nvSpPr>
        <p:spPr bwMode="auto">
          <a:xfrm>
            <a:off x="3080792" y="5157192"/>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1" name="Oval 20"/>
          <p:cNvSpPr/>
          <p:nvPr/>
        </p:nvSpPr>
        <p:spPr bwMode="auto">
          <a:xfrm>
            <a:off x="4016896" y="4293096"/>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2" name="Oval 21"/>
          <p:cNvSpPr/>
          <p:nvPr/>
        </p:nvSpPr>
        <p:spPr bwMode="auto">
          <a:xfrm>
            <a:off x="4562957" y="3717032"/>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3" name="Oval 22"/>
          <p:cNvSpPr/>
          <p:nvPr/>
        </p:nvSpPr>
        <p:spPr bwMode="auto">
          <a:xfrm>
            <a:off x="3548844" y="3861048"/>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6" name="Oval 25"/>
          <p:cNvSpPr/>
          <p:nvPr/>
        </p:nvSpPr>
        <p:spPr bwMode="auto">
          <a:xfrm>
            <a:off x="4094905" y="6103676"/>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7" name="Oval 26"/>
          <p:cNvSpPr/>
          <p:nvPr/>
        </p:nvSpPr>
        <p:spPr bwMode="auto">
          <a:xfrm>
            <a:off x="4562957" y="5373216"/>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1" i="0" u="none" strike="noStrike" cap="none" normalizeH="0" baseline="0" dirty="0" smtClean="0">
              <a:ln>
                <a:noFill/>
              </a:ln>
              <a:solidFill>
                <a:srgbClr val="003399"/>
              </a:solidFill>
              <a:effectLst/>
              <a:latin typeface="Verdana" pitchFamily="34" charset="0"/>
              <a:ea typeface="黑体" pitchFamily="2" charset="-122"/>
            </a:endParaRPr>
          </a:p>
        </p:txBody>
      </p:sp>
      <p:sp>
        <p:nvSpPr>
          <p:cNvPr id="28" name="Oval 27"/>
          <p:cNvSpPr/>
          <p:nvPr/>
        </p:nvSpPr>
        <p:spPr bwMode="auto">
          <a:xfrm>
            <a:off x="4953000" y="5013176"/>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9" name="Oval 28"/>
          <p:cNvSpPr/>
          <p:nvPr/>
        </p:nvSpPr>
        <p:spPr bwMode="auto">
          <a:xfrm>
            <a:off x="3704861" y="5445224"/>
            <a:ext cx="468052" cy="432048"/>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1" i="0" u="none" strike="noStrike" cap="none" normalizeH="0" baseline="0" dirty="0" smtClean="0">
              <a:ln>
                <a:noFill/>
              </a:ln>
              <a:solidFill>
                <a:srgbClr val="003399"/>
              </a:solidFill>
              <a:effectLst/>
              <a:latin typeface="Verdana" pitchFamily="34" charset="0"/>
              <a:ea typeface="黑体" pitchFamily="2" charset="-122"/>
            </a:endParaRPr>
          </a:p>
        </p:txBody>
      </p:sp>
      <p:cxnSp>
        <p:nvCxnSpPr>
          <p:cNvPr id="5" name="Straight Connector 4"/>
          <p:cNvCxnSpPr>
            <a:stCxn id="15" idx="6"/>
            <a:endCxn id="3" idx="2"/>
          </p:cNvCxnSpPr>
          <p:nvPr/>
        </p:nvCxnSpPr>
        <p:spPr bwMode="auto">
          <a:xfrm flipV="1">
            <a:off x="1685720" y="3645024"/>
            <a:ext cx="614987" cy="224408"/>
          </a:xfrm>
          <a:prstGeom prst="line">
            <a:avLst/>
          </a:prstGeom>
          <a:noFill/>
          <a:ln w="38100" cap="flat" cmpd="sng" algn="ctr">
            <a:solidFill>
              <a:schemeClr val="tx2"/>
            </a:solidFill>
            <a:prstDash val="solid"/>
            <a:round/>
            <a:headEnd type="none" w="med" len="med"/>
            <a:tailEnd type="none" w="lg" len="lg"/>
          </a:ln>
          <a:effectLst/>
        </p:spPr>
      </p:cxnSp>
      <p:cxnSp>
        <p:nvCxnSpPr>
          <p:cNvPr id="30" name="Straight Connector 29"/>
          <p:cNvCxnSpPr>
            <a:stCxn id="16" idx="0"/>
            <a:endCxn id="15" idx="4"/>
          </p:cNvCxnSpPr>
          <p:nvPr/>
        </p:nvCxnSpPr>
        <p:spPr bwMode="auto">
          <a:xfrm flipV="1">
            <a:off x="1052567" y="4085456"/>
            <a:ext cx="399126" cy="567680"/>
          </a:xfrm>
          <a:prstGeom prst="line">
            <a:avLst/>
          </a:prstGeom>
          <a:noFill/>
          <a:ln w="38100" cap="flat" cmpd="sng" algn="ctr">
            <a:solidFill>
              <a:schemeClr val="tx2"/>
            </a:solidFill>
            <a:prstDash val="solid"/>
            <a:round/>
            <a:headEnd type="none" w="med" len="med"/>
            <a:tailEnd type="none" w="lg" len="lg"/>
          </a:ln>
          <a:effectLst/>
        </p:spPr>
      </p:cxnSp>
      <p:cxnSp>
        <p:nvCxnSpPr>
          <p:cNvPr id="31" name="Straight Connector 30"/>
          <p:cNvCxnSpPr>
            <a:stCxn id="23" idx="1"/>
            <a:endCxn id="3" idx="6"/>
          </p:cNvCxnSpPr>
          <p:nvPr/>
        </p:nvCxnSpPr>
        <p:spPr bwMode="auto">
          <a:xfrm flipH="1" flipV="1">
            <a:off x="2768759" y="3645024"/>
            <a:ext cx="848631" cy="279296"/>
          </a:xfrm>
          <a:prstGeom prst="line">
            <a:avLst/>
          </a:prstGeom>
          <a:noFill/>
          <a:ln w="38100" cap="flat" cmpd="sng" algn="ctr">
            <a:solidFill>
              <a:schemeClr val="tx2"/>
            </a:solidFill>
            <a:prstDash val="solid"/>
            <a:round/>
            <a:headEnd type="none" w="med" len="med"/>
            <a:tailEnd type="none" w="lg" len="lg"/>
          </a:ln>
          <a:effectLst/>
        </p:spPr>
      </p:cxnSp>
      <p:cxnSp>
        <p:nvCxnSpPr>
          <p:cNvPr id="34" name="Straight Connector 33"/>
          <p:cNvCxnSpPr>
            <a:stCxn id="17" idx="7"/>
            <a:endCxn id="15" idx="5"/>
          </p:cNvCxnSpPr>
          <p:nvPr/>
        </p:nvCxnSpPr>
        <p:spPr bwMode="auto">
          <a:xfrm flipH="1" flipV="1">
            <a:off x="1617174" y="4022184"/>
            <a:ext cx="302952" cy="982256"/>
          </a:xfrm>
          <a:prstGeom prst="line">
            <a:avLst/>
          </a:prstGeom>
          <a:noFill/>
          <a:ln w="38100" cap="flat" cmpd="sng" algn="ctr">
            <a:solidFill>
              <a:schemeClr val="tx2"/>
            </a:solidFill>
            <a:prstDash val="solid"/>
            <a:round/>
            <a:headEnd type="none" w="med" len="med"/>
            <a:tailEnd type="none" w="lg" len="lg"/>
          </a:ln>
          <a:effectLst/>
        </p:spPr>
      </p:cxnSp>
      <p:cxnSp>
        <p:nvCxnSpPr>
          <p:cNvPr id="39" name="Straight Connector 38"/>
          <p:cNvCxnSpPr>
            <a:stCxn id="21" idx="1"/>
            <a:endCxn id="23" idx="5"/>
          </p:cNvCxnSpPr>
          <p:nvPr/>
        </p:nvCxnSpPr>
        <p:spPr bwMode="auto">
          <a:xfrm flipH="1" flipV="1">
            <a:off x="3948353" y="4229824"/>
            <a:ext cx="137089" cy="126544"/>
          </a:xfrm>
          <a:prstGeom prst="line">
            <a:avLst/>
          </a:prstGeom>
          <a:noFill/>
          <a:ln w="38100" cap="flat" cmpd="sng" algn="ctr">
            <a:solidFill>
              <a:schemeClr val="tx2"/>
            </a:solidFill>
            <a:prstDash val="solid"/>
            <a:round/>
            <a:headEnd type="none" w="med" len="med"/>
            <a:tailEnd type="none" w="lg" len="lg"/>
          </a:ln>
          <a:effectLst/>
        </p:spPr>
      </p:cxnSp>
      <p:cxnSp>
        <p:nvCxnSpPr>
          <p:cNvPr id="43" name="Straight Connector 42"/>
          <p:cNvCxnSpPr>
            <a:stCxn id="23" idx="7"/>
            <a:endCxn id="19" idx="3"/>
          </p:cNvCxnSpPr>
          <p:nvPr/>
        </p:nvCxnSpPr>
        <p:spPr bwMode="auto">
          <a:xfrm flipV="1">
            <a:off x="3948351" y="3653760"/>
            <a:ext cx="59081" cy="270560"/>
          </a:xfrm>
          <a:prstGeom prst="line">
            <a:avLst/>
          </a:prstGeom>
          <a:noFill/>
          <a:ln w="38100" cap="flat" cmpd="sng" algn="ctr">
            <a:solidFill>
              <a:schemeClr val="tx2"/>
            </a:solidFill>
            <a:prstDash val="solid"/>
            <a:round/>
            <a:headEnd type="none" w="med" len="med"/>
            <a:tailEnd type="none" w="lg" len="lg"/>
          </a:ln>
          <a:effectLst/>
        </p:spPr>
      </p:cxnSp>
      <p:cxnSp>
        <p:nvCxnSpPr>
          <p:cNvPr id="46" name="Straight Connector 45"/>
          <p:cNvCxnSpPr>
            <a:stCxn id="21" idx="7"/>
            <a:endCxn id="22" idx="3"/>
          </p:cNvCxnSpPr>
          <p:nvPr/>
        </p:nvCxnSpPr>
        <p:spPr bwMode="auto">
          <a:xfrm flipV="1">
            <a:off x="4416403" y="4085808"/>
            <a:ext cx="215098" cy="270560"/>
          </a:xfrm>
          <a:prstGeom prst="line">
            <a:avLst/>
          </a:prstGeom>
          <a:noFill/>
          <a:ln w="38100" cap="flat" cmpd="sng" algn="ctr">
            <a:solidFill>
              <a:schemeClr val="tx2"/>
            </a:solidFill>
            <a:prstDash val="solid"/>
            <a:round/>
            <a:headEnd type="none" w="med" len="med"/>
            <a:tailEnd type="none" w="lg" len="lg"/>
          </a:ln>
          <a:effectLst/>
        </p:spPr>
      </p:cxnSp>
      <p:cxnSp>
        <p:nvCxnSpPr>
          <p:cNvPr id="49" name="Straight Connector 48"/>
          <p:cNvCxnSpPr>
            <a:stCxn id="22" idx="1"/>
            <a:endCxn id="19" idx="5"/>
          </p:cNvCxnSpPr>
          <p:nvPr/>
        </p:nvCxnSpPr>
        <p:spPr bwMode="auto">
          <a:xfrm flipH="1" flipV="1">
            <a:off x="4338396" y="3653760"/>
            <a:ext cx="293107" cy="126544"/>
          </a:xfrm>
          <a:prstGeom prst="line">
            <a:avLst/>
          </a:prstGeom>
          <a:noFill/>
          <a:ln w="38100" cap="flat" cmpd="sng" algn="ctr">
            <a:solidFill>
              <a:schemeClr val="tx2"/>
            </a:solidFill>
            <a:prstDash val="solid"/>
            <a:round/>
            <a:headEnd type="none" w="med" len="med"/>
            <a:tailEnd type="none" w="lg" len="lg"/>
          </a:ln>
          <a:effectLst/>
        </p:spPr>
      </p:cxnSp>
      <p:cxnSp>
        <p:nvCxnSpPr>
          <p:cNvPr id="52" name="Straight Connector 51"/>
          <p:cNvCxnSpPr>
            <a:stCxn id="20" idx="6"/>
          </p:cNvCxnSpPr>
          <p:nvPr/>
        </p:nvCxnSpPr>
        <p:spPr bwMode="auto">
          <a:xfrm flipV="1">
            <a:off x="3548845" y="5250904"/>
            <a:ext cx="1427669" cy="122312"/>
          </a:xfrm>
          <a:prstGeom prst="line">
            <a:avLst/>
          </a:prstGeom>
          <a:noFill/>
          <a:ln w="38100" cap="flat" cmpd="sng" algn="ctr">
            <a:solidFill>
              <a:schemeClr val="tx2"/>
            </a:solidFill>
            <a:prstDash val="solid"/>
            <a:round/>
            <a:headEnd type="none" w="med" len="med"/>
            <a:tailEnd type="none" w="lg" len="lg"/>
          </a:ln>
          <a:effectLst/>
        </p:spPr>
      </p:cxnSp>
      <p:cxnSp>
        <p:nvCxnSpPr>
          <p:cNvPr id="55" name="Straight Connector 54"/>
          <p:cNvCxnSpPr>
            <a:stCxn id="29" idx="6"/>
            <a:endCxn id="27" idx="2"/>
          </p:cNvCxnSpPr>
          <p:nvPr/>
        </p:nvCxnSpPr>
        <p:spPr bwMode="auto">
          <a:xfrm flipV="1">
            <a:off x="4172915" y="5589240"/>
            <a:ext cx="390043" cy="72008"/>
          </a:xfrm>
          <a:prstGeom prst="line">
            <a:avLst/>
          </a:prstGeom>
          <a:noFill/>
          <a:ln w="38100" cap="flat" cmpd="sng" algn="ctr">
            <a:solidFill>
              <a:schemeClr val="tx2"/>
            </a:solidFill>
            <a:prstDash val="solid"/>
            <a:round/>
            <a:headEnd type="none" w="med" len="med"/>
            <a:tailEnd type="none" w="lg" len="lg"/>
          </a:ln>
          <a:effectLst/>
        </p:spPr>
      </p:cxnSp>
      <p:cxnSp>
        <p:nvCxnSpPr>
          <p:cNvPr id="59" name="Straight Connector 58"/>
          <p:cNvCxnSpPr>
            <a:stCxn id="26" idx="7"/>
            <a:endCxn id="27" idx="4"/>
          </p:cNvCxnSpPr>
          <p:nvPr/>
        </p:nvCxnSpPr>
        <p:spPr bwMode="auto">
          <a:xfrm flipV="1">
            <a:off x="4494413" y="5805264"/>
            <a:ext cx="302571" cy="361684"/>
          </a:xfrm>
          <a:prstGeom prst="line">
            <a:avLst/>
          </a:prstGeom>
          <a:noFill/>
          <a:ln w="38100" cap="flat" cmpd="sng" algn="ctr">
            <a:solidFill>
              <a:schemeClr val="tx2"/>
            </a:solidFill>
            <a:prstDash val="solid"/>
            <a:round/>
            <a:headEnd type="none" w="med" len="med"/>
            <a:tailEnd type="none" w="lg" len="lg"/>
          </a:ln>
          <a:effectLst/>
        </p:spPr>
      </p:cxnSp>
      <p:cxnSp>
        <p:nvCxnSpPr>
          <p:cNvPr id="62" name="Straight Connector 61"/>
          <p:cNvCxnSpPr>
            <a:stCxn id="26" idx="1"/>
            <a:endCxn id="29" idx="4"/>
          </p:cNvCxnSpPr>
          <p:nvPr/>
        </p:nvCxnSpPr>
        <p:spPr bwMode="auto">
          <a:xfrm flipH="1" flipV="1">
            <a:off x="3938887" y="5877272"/>
            <a:ext cx="224562" cy="289676"/>
          </a:xfrm>
          <a:prstGeom prst="line">
            <a:avLst/>
          </a:prstGeom>
          <a:noFill/>
          <a:ln w="38100" cap="flat" cmpd="sng" algn="ctr">
            <a:solidFill>
              <a:schemeClr val="tx2"/>
            </a:solidFill>
            <a:prstDash val="solid"/>
            <a:round/>
            <a:headEnd type="none" w="med" len="med"/>
            <a:tailEnd type="none" w="lg" len="lg"/>
          </a:ln>
          <a:effectLst/>
        </p:spPr>
      </p:cxnSp>
      <p:cxnSp>
        <p:nvCxnSpPr>
          <p:cNvPr id="66" name="Straight Connector 65"/>
          <p:cNvCxnSpPr>
            <a:stCxn id="20" idx="2"/>
            <a:endCxn id="17" idx="6"/>
          </p:cNvCxnSpPr>
          <p:nvPr/>
        </p:nvCxnSpPr>
        <p:spPr bwMode="auto">
          <a:xfrm flipH="1" flipV="1">
            <a:off x="1988672" y="5157192"/>
            <a:ext cx="1092121" cy="216024"/>
          </a:xfrm>
          <a:prstGeom prst="line">
            <a:avLst/>
          </a:prstGeom>
          <a:noFill/>
          <a:ln w="38100" cap="flat" cmpd="sng" algn="ctr">
            <a:solidFill>
              <a:schemeClr val="tx2"/>
            </a:solidFill>
            <a:prstDash val="solid"/>
            <a:round/>
            <a:headEnd type="none" w="med" len="med"/>
            <a:tailEnd type="none" w="lg" len="lg"/>
          </a:ln>
          <a:effectLst/>
        </p:spPr>
      </p:cxnSp>
      <p:sp>
        <p:nvSpPr>
          <p:cNvPr id="69" name="Teardrop 68"/>
          <p:cNvSpPr/>
          <p:nvPr/>
        </p:nvSpPr>
        <p:spPr bwMode="auto">
          <a:xfrm>
            <a:off x="428499" y="3356992"/>
            <a:ext cx="2496277" cy="2448272"/>
          </a:xfrm>
          <a:prstGeom prst="teardrop">
            <a:avLst/>
          </a:prstGeom>
          <a:solidFill>
            <a:srgbClr val="FF6600">
              <a:alpha val="36000"/>
            </a:srgbClr>
          </a:solidFill>
          <a:ln w="38100" cap="flat" cmpd="sng" algn="ctr">
            <a:no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998E3E"/>
              </a:solidFill>
              <a:effectLst/>
              <a:latin typeface="Verdana" pitchFamily="34" charset="0"/>
              <a:ea typeface="黑体" pitchFamily="2" charset="-122"/>
            </a:endParaRPr>
          </a:p>
        </p:txBody>
      </p:sp>
      <p:sp>
        <p:nvSpPr>
          <p:cNvPr id="70" name="Teardrop 69"/>
          <p:cNvSpPr/>
          <p:nvPr/>
        </p:nvSpPr>
        <p:spPr bwMode="auto">
          <a:xfrm rot="16200000">
            <a:off x="3347822" y="3029957"/>
            <a:ext cx="1728192" cy="1950217"/>
          </a:xfrm>
          <a:prstGeom prst="teardrop">
            <a:avLst>
              <a:gd name="adj" fmla="val 80847"/>
            </a:avLst>
          </a:prstGeom>
          <a:solidFill>
            <a:schemeClr val="accent5">
              <a:lumMod val="25000"/>
              <a:alpha val="36000"/>
            </a:schemeClr>
          </a:solidFill>
          <a:ln w="38100" cap="flat" cmpd="sng" algn="ctr">
            <a:no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998E3E"/>
              </a:solidFill>
              <a:effectLst/>
              <a:latin typeface="Verdana" pitchFamily="34" charset="0"/>
              <a:ea typeface="黑体" pitchFamily="2" charset="-122"/>
            </a:endParaRPr>
          </a:p>
        </p:txBody>
      </p:sp>
      <p:sp>
        <p:nvSpPr>
          <p:cNvPr id="71" name="Teardrop 70"/>
          <p:cNvSpPr/>
          <p:nvPr/>
        </p:nvSpPr>
        <p:spPr bwMode="auto">
          <a:xfrm rot="16200000">
            <a:off x="3625106" y="3934805"/>
            <a:ext cx="1719687" cy="3588399"/>
          </a:xfrm>
          <a:prstGeom prst="teardrop">
            <a:avLst>
              <a:gd name="adj" fmla="val 80847"/>
            </a:avLst>
          </a:prstGeom>
          <a:solidFill>
            <a:srgbClr val="3366FF">
              <a:alpha val="36000"/>
            </a:srgbClr>
          </a:solidFill>
          <a:ln w="38100" cap="flat" cmpd="sng" algn="ctr">
            <a:no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998E3E"/>
              </a:solidFill>
              <a:effectLst/>
              <a:latin typeface="Verdana" pitchFamily="34" charset="0"/>
              <a:ea typeface="黑体" pitchFamily="2" charset="-122"/>
            </a:endParaRPr>
          </a:p>
        </p:txBody>
      </p:sp>
      <p:sp>
        <p:nvSpPr>
          <p:cNvPr id="72" name="TextBox 71"/>
          <p:cNvSpPr txBox="1"/>
          <p:nvPr/>
        </p:nvSpPr>
        <p:spPr>
          <a:xfrm>
            <a:off x="5577069" y="3717033"/>
            <a:ext cx="3571561" cy="830997"/>
          </a:xfrm>
          <a:prstGeom prst="rect">
            <a:avLst/>
          </a:prstGeom>
          <a:noFill/>
        </p:spPr>
        <p:txBody>
          <a:bodyPr wrap="none" rtlCol="0">
            <a:spAutoFit/>
          </a:bodyPr>
          <a:lstStyle/>
          <a:p>
            <a:pPr>
              <a:buNone/>
            </a:pPr>
            <a:r>
              <a:rPr lang="en-US" sz="2400" dirty="0" smtClean="0"/>
              <a:t>Graph Partition by </a:t>
            </a:r>
            <a:r>
              <a:rPr lang="en-US" sz="2400" dirty="0" err="1" smtClean="0"/>
              <a:t>Metis</a:t>
            </a:r>
            <a:endParaRPr lang="en-US" sz="2400" dirty="0" smtClean="0"/>
          </a:p>
          <a:p>
            <a:pPr>
              <a:buNone/>
            </a:pPr>
            <a:r>
              <a:rPr lang="en-US" sz="2400" dirty="0" smtClean="0"/>
              <a:t>Master-Slave Computing</a:t>
            </a:r>
          </a:p>
        </p:txBody>
      </p:sp>
      <p:pic>
        <p:nvPicPr>
          <p:cNvPr id="37" name="Picture 2" descr="C:\Program Files\Microsoft Office\MEDIA\CAGCAT10\j0292982.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542" y="2924947"/>
            <a:ext cx="631629" cy="57552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rogram Files\Microsoft Office\MEDIA\CAGCAT10\j0292982.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3334" y="5501228"/>
            <a:ext cx="631629" cy="57552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Program Files\Microsoft Office\MEDIA\CAGCAT10\j0292982.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8078" y="2997225"/>
            <a:ext cx="631629" cy="57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3818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500"/>
                                        <p:tgtEl>
                                          <p:spTgt spid="2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500"/>
                                        <p:tgtEl>
                                          <p:spTgt spid="2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500"/>
                                        <p:tgtEl>
                                          <p:spTgt spid="29"/>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5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par>
                                <p:cTn id="50" presetID="9"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dissolve">
                                      <p:cBhvr>
                                        <p:cTn id="52" dur="500"/>
                                        <p:tgtEl>
                                          <p:spTgt spid="31"/>
                                        </p:tgtEl>
                                      </p:cBhvr>
                                    </p:animEffect>
                                  </p:childTnLst>
                                </p:cTn>
                              </p:par>
                              <p:par>
                                <p:cTn id="53" presetID="9"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dissolve">
                                      <p:cBhvr>
                                        <p:cTn id="55" dur="500"/>
                                        <p:tgtEl>
                                          <p:spTgt spid="34"/>
                                        </p:tgtEl>
                                      </p:cBhvr>
                                    </p:animEffect>
                                  </p:childTnLst>
                                </p:cTn>
                              </p:par>
                              <p:par>
                                <p:cTn id="56" presetID="9"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dissolve">
                                      <p:cBhvr>
                                        <p:cTn id="58" dur="500"/>
                                        <p:tgtEl>
                                          <p:spTgt spid="39"/>
                                        </p:tgtEl>
                                      </p:cBhvr>
                                    </p:animEffect>
                                  </p:childTnLst>
                                </p:cTn>
                              </p:par>
                              <p:par>
                                <p:cTn id="59" presetID="9"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dissolve">
                                      <p:cBhvr>
                                        <p:cTn id="61" dur="500"/>
                                        <p:tgtEl>
                                          <p:spTgt spid="43"/>
                                        </p:tgtEl>
                                      </p:cBhvr>
                                    </p:animEffect>
                                  </p:childTnLst>
                                </p:cTn>
                              </p:par>
                              <p:par>
                                <p:cTn id="62" presetID="9"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dissolve">
                                      <p:cBhvr>
                                        <p:cTn id="64" dur="500"/>
                                        <p:tgtEl>
                                          <p:spTgt spid="46"/>
                                        </p:tgtEl>
                                      </p:cBhvr>
                                    </p:animEffect>
                                  </p:childTnLst>
                                </p:cTn>
                              </p:par>
                              <p:par>
                                <p:cTn id="65" presetID="9"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dissolve">
                                      <p:cBhvr>
                                        <p:cTn id="67" dur="500"/>
                                        <p:tgtEl>
                                          <p:spTgt spid="49"/>
                                        </p:tgtEl>
                                      </p:cBhvr>
                                    </p:animEffect>
                                  </p:childTnLst>
                                </p:cTn>
                              </p:par>
                              <p:par>
                                <p:cTn id="68" presetID="9"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dissolve">
                                      <p:cBhvr>
                                        <p:cTn id="70" dur="500"/>
                                        <p:tgtEl>
                                          <p:spTgt spid="52"/>
                                        </p:tgtEl>
                                      </p:cBhvr>
                                    </p:animEffect>
                                  </p:childTnLst>
                                </p:cTn>
                              </p:par>
                              <p:par>
                                <p:cTn id="71" presetID="9"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dissolve">
                                      <p:cBhvr>
                                        <p:cTn id="73" dur="500"/>
                                        <p:tgtEl>
                                          <p:spTgt spid="55"/>
                                        </p:tgtEl>
                                      </p:cBhvr>
                                    </p:animEffect>
                                  </p:childTnLst>
                                </p:cTn>
                              </p:par>
                              <p:par>
                                <p:cTn id="74" presetID="9" presetClass="entr" presetSubtype="0" fill="hold"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dissolve">
                                      <p:cBhvr>
                                        <p:cTn id="76" dur="500"/>
                                        <p:tgtEl>
                                          <p:spTgt spid="59"/>
                                        </p:tgtEl>
                                      </p:cBhvr>
                                    </p:animEffect>
                                  </p:childTnLst>
                                </p:cTn>
                              </p:par>
                              <p:par>
                                <p:cTn id="77" presetID="9"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dissolve">
                                      <p:cBhvr>
                                        <p:cTn id="79" dur="500"/>
                                        <p:tgtEl>
                                          <p:spTgt spid="62"/>
                                        </p:tgtEl>
                                      </p:cBhvr>
                                    </p:animEffect>
                                  </p:childTnLst>
                                </p:cTn>
                              </p:par>
                              <p:par>
                                <p:cTn id="80" presetID="9"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dissolve">
                                      <p:cBhvr>
                                        <p:cTn id="82" dur="500"/>
                                        <p:tgtEl>
                                          <p:spTgt spid="66"/>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dissolve">
                                      <p:cBhvr>
                                        <p:cTn id="86" dur="500"/>
                                        <p:tgtEl>
                                          <p:spTgt spid="6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dissolve">
                                      <p:cBhvr>
                                        <p:cTn id="89" dur="500"/>
                                        <p:tgtEl>
                                          <p:spTgt spid="7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dissolve">
                                      <p:cBhvr>
                                        <p:cTn id="92" dur="500"/>
                                        <p:tgtEl>
                                          <p:spTgt spid="71"/>
                                        </p:tgtEl>
                                      </p:cBhvr>
                                    </p:animEffect>
                                  </p:childTnLst>
                                </p:cTn>
                              </p:par>
                              <p:par>
                                <p:cTn id="93" presetID="14" presetClass="entr" presetSubtype="10" fill="hold" nodeType="withEffect">
                                  <p:stCondLst>
                                    <p:cond delay="0"/>
                                  </p:stCondLst>
                                  <p:childTnLst>
                                    <p:set>
                                      <p:cBhvr>
                                        <p:cTn id="94" dur="1" fill="hold">
                                          <p:stCondLst>
                                            <p:cond delay="0"/>
                                          </p:stCondLst>
                                        </p:cTn>
                                        <p:tgtEl>
                                          <p:spTgt spid="72">
                                            <p:txEl>
                                              <p:pRg st="0" end="0"/>
                                            </p:txEl>
                                          </p:spTgt>
                                        </p:tgtEl>
                                        <p:attrNameLst>
                                          <p:attrName>style.visibility</p:attrName>
                                        </p:attrNameLst>
                                      </p:cBhvr>
                                      <p:to>
                                        <p:strVal val="visible"/>
                                      </p:to>
                                    </p:set>
                                    <p:animEffect transition="in" filter="randombar(horizontal)">
                                      <p:cBhvr>
                                        <p:cTn id="95" dur="500"/>
                                        <p:tgtEl>
                                          <p:spTgt spid="72">
                                            <p:txEl>
                                              <p:pRg st="0" end="0"/>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dissolve">
                                      <p:cBhvr>
                                        <p:cTn id="98" dur="500"/>
                                        <p:tgtEl>
                                          <p:spTgt spid="37"/>
                                        </p:tgtEl>
                                      </p:cBhvr>
                                    </p:animEffect>
                                  </p:childTnLst>
                                </p:cTn>
                              </p:par>
                              <p:par>
                                <p:cTn id="99" presetID="9"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dissolve">
                                      <p:cBhvr>
                                        <p:cTn id="101" dur="500"/>
                                        <p:tgtEl>
                                          <p:spTgt spid="41"/>
                                        </p:tgtEl>
                                      </p:cBhvr>
                                    </p:animEffect>
                                  </p:childTnLst>
                                </p:cTn>
                              </p:par>
                              <p:par>
                                <p:cTn id="102" presetID="9" presetClass="entr" presetSubtype="0" fill="hold"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dissolve">
                                      <p:cBhvr>
                                        <p:cTn id="104" dur="500"/>
                                        <p:tgtEl>
                                          <p:spTgt spid="42"/>
                                        </p:tgtEl>
                                      </p:cBhvr>
                                    </p:animEffect>
                                  </p:childTnLst>
                                </p:cTn>
                              </p:par>
                            </p:childTnLst>
                          </p:cTn>
                        </p:par>
                        <p:par>
                          <p:cTn id="105" fill="hold">
                            <p:stCondLst>
                              <p:cond delay="1000"/>
                            </p:stCondLst>
                            <p:childTnLst>
                              <p:par>
                                <p:cTn id="106" presetID="14" presetClass="entr" presetSubtype="10" fill="hold" nodeType="afterEffect">
                                  <p:stCondLst>
                                    <p:cond delay="0"/>
                                  </p:stCondLst>
                                  <p:childTnLst>
                                    <p:set>
                                      <p:cBhvr>
                                        <p:cTn id="107" dur="1" fill="hold">
                                          <p:stCondLst>
                                            <p:cond delay="0"/>
                                          </p:stCondLst>
                                        </p:cTn>
                                        <p:tgtEl>
                                          <p:spTgt spid="72">
                                            <p:txEl>
                                              <p:pRg st="1" end="1"/>
                                            </p:txEl>
                                          </p:spTgt>
                                        </p:tgtEl>
                                        <p:attrNameLst>
                                          <p:attrName>style.visibility</p:attrName>
                                        </p:attrNameLst>
                                      </p:cBhvr>
                                      <p:to>
                                        <p:strVal val="visible"/>
                                      </p:to>
                                    </p:set>
                                    <p:animEffect transition="in" filter="randombar(horizontal)">
                                      <p:cBhvr>
                                        <p:cTn id="108" dur="500"/>
                                        <p:tgtEl>
                                          <p:spTgt spid="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9" grpId="0" animBg="1"/>
      <p:bldP spid="20" grpId="0" animBg="1"/>
      <p:bldP spid="21" grpId="0" animBg="1"/>
      <p:bldP spid="22" grpId="0" animBg="1"/>
      <p:bldP spid="23" grpId="0" animBg="1"/>
      <p:bldP spid="26" grpId="0" animBg="1"/>
      <p:bldP spid="27" grpId="0" animBg="1"/>
      <p:bldP spid="28" grpId="0" animBg="1"/>
      <p:bldP spid="29" grpId="0" animBg="1"/>
      <p:bldP spid="69" grpId="0" animBg="1"/>
      <p:bldP spid="70" grpId="0" animBg="1"/>
      <p:bldP spid="7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Model Learning</a:t>
            </a:r>
            <a:endParaRPr lang="en-US" dirty="0"/>
          </a:p>
        </p:txBody>
      </p:sp>
      <p:pic>
        <p:nvPicPr>
          <p:cNvPr id="4" name="Picture 3"/>
          <p:cNvPicPr>
            <a:picLocks noChangeAspect="1"/>
          </p:cNvPicPr>
          <p:nvPr/>
        </p:nvPicPr>
        <p:blipFill>
          <a:blip r:embed="rId3"/>
          <a:stretch>
            <a:fillRect/>
          </a:stretch>
        </p:blipFill>
        <p:spPr>
          <a:xfrm>
            <a:off x="1105295" y="981076"/>
            <a:ext cx="7138087" cy="5739367"/>
          </a:xfrm>
          <a:prstGeom prst="rect">
            <a:avLst/>
          </a:prstGeom>
        </p:spPr>
      </p:pic>
      <p:sp>
        <p:nvSpPr>
          <p:cNvPr id="5" name="TextBox 4"/>
          <p:cNvSpPr txBox="1"/>
          <p:nvPr/>
        </p:nvSpPr>
        <p:spPr>
          <a:xfrm>
            <a:off x="1614763" y="2523777"/>
            <a:ext cx="6372955" cy="550064"/>
          </a:xfrm>
          <a:prstGeom prst="rect">
            <a:avLst/>
          </a:prstGeom>
          <a:solidFill>
            <a:srgbClr val="92D050">
              <a:alpha val="40000"/>
            </a:srgbClr>
          </a:solidFill>
        </p:spPr>
        <p:txBody>
          <a:bodyPr wrap="square" rtlCol="0">
            <a:noAutofit/>
          </a:bodyPr>
          <a:lstStyle/>
          <a:p>
            <a:endParaRPr lang="en-US" sz="1400" dirty="0"/>
          </a:p>
        </p:txBody>
      </p:sp>
      <p:sp>
        <p:nvSpPr>
          <p:cNvPr id="6" name="TextBox 5"/>
          <p:cNvSpPr txBox="1"/>
          <p:nvPr/>
        </p:nvSpPr>
        <p:spPr>
          <a:xfrm>
            <a:off x="1614762" y="3073841"/>
            <a:ext cx="6372956" cy="1153886"/>
          </a:xfrm>
          <a:prstGeom prst="rect">
            <a:avLst/>
          </a:prstGeom>
          <a:solidFill>
            <a:srgbClr val="FFFF00">
              <a:alpha val="40000"/>
            </a:srgbClr>
          </a:solidFill>
        </p:spPr>
        <p:txBody>
          <a:bodyPr wrap="square" rtlCol="0">
            <a:noAutofit/>
          </a:bodyPr>
          <a:lstStyle/>
          <a:p>
            <a:endParaRPr lang="en-US" sz="4000" dirty="0"/>
          </a:p>
        </p:txBody>
      </p:sp>
      <p:sp>
        <p:nvSpPr>
          <p:cNvPr id="7" name="TextBox 6"/>
          <p:cNvSpPr txBox="1"/>
          <p:nvPr/>
        </p:nvSpPr>
        <p:spPr>
          <a:xfrm>
            <a:off x="1614763" y="4227727"/>
            <a:ext cx="6372955" cy="1771646"/>
          </a:xfrm>
          <a:prstGeom prst="rect">
            <a:avLst/>
          </a:prstGeom>
          <a:solidFill>
            <a:srgbClr val="92D050">
              <a:alpha val="40000"/>
            </a:srgbClr>
          </a:solidFill>
        </p:spPr>
        <p:txBody>
          <a:bodyPr wrap="square" rtlCol="0">
            <a:noAutofit/>
          </a:bodyPr>
          <a:lstStyle/>
          <a:p>
            <a:endParaRPr lang="en-US" sz="9600" dirty="0"/>
          </a:p>
        </p:txBody>
      </p:sp>
      <p:sp>
        <p:nvSpPr>
          <p:cNvPr id="8" name="TextBox 7"/>
          <p:cNvSpPr txBox="1"/>
          <p:nvPr/>
        </p:nvSpPr>
        <p:spPr>
          <a:xfrm>
            <a:off x="8243382" y="2749275"/>
            <a:ext cx="1383951" cy="369332"/>
          </a:xfrm>
          <a:prstGeom prst="rect">
            <a:avLst/>
          </a:prstGeom>
          <a:noFill/>
        </p:spPr>
        <p:txBody>
          <a:bodyPr wrap="square" rtlCol="0">
            <a:spAutoFit/>
          </a:bodyPr>
          <a:lstStyle/>
          <a:p>
            <a:r>
              <a:rPr lang="en-US" altLang="zh-CN" dirty="0" smtClean="0">
                <a:solidFill>
                  <a:srgbClr val="FF0000"/>
                </a:solidFill>
              </a:rPr>
              <a:t>(1) Master</a:t>
            </a:r>
            <a:endParaRPr lang="en-US" dirty="0">
              <a:solidFill>
                <a:srgbClr val="FF0000"/>
              </a:solidFill>
            </a:endParaRPr>
          </a:p>
        </p:txBody>
      </p:sp>
      <p:sp>
        <p:nvSpPr>
          <p:cNvPr id="9" name="TextBox 8"/>
          <p:cNvSpPr txBox="1"/>
          <p:nvPr/>
        </p:nvSpPr>
        <p:spPr>
          <a:xfrm>
            <a:off x="8243382" y="5029877"/>
            <a:ext cx="1394431" cy="369332"/>
          </a:xfrm>
          <a:prstGeom prst="rect">
            <a:avLst/>
          </a:prstGeom>
          <a:noFill/>
        </p:spPr>
        <p:txBody>
          <a:bodyPr wrap="square" rtlCol="0">
            <a:spAutoFit/>
          </a:bodyPr>
          <a:lstStyle/>
          <a:p>
            <a:r>
              <a:rPr lang="en-US" altLang="zh-CN" dirty="0" smtClean="0">
                <a:solidFill>
                  <a:srgbClr val="FF0000"/>
                </a:solidFill>
              </a:rPr>
              <a:t>(3) Master</a:t>
            </a:r>
            <a:endParaRPr lang="en-US" dirty="0">
              <a:solidFill>
                <a:srgbClr val="FF0000"/>
              </a:solidFill>
            </a:endParaRPr>
          </a:p>
        </p:txBody>
      </p:sp>
      <p:sp>
        <p:nvSpPr>
          <p:cNvPr id="10" name="TextBox 9"/>
          <p:cNvSpPr txBox="1"/>
          <p:nvPr/>
        </p:nvSpPr>
        <p:spPr>
          <a:xfrm>
            <a:off x="8243382" y="3426611"/>
            <a:ext cx="1245210" cy="369332"/>
          </a:xfrm>
          <a:prstGeom prst="rect">
            <a:avLst/>
          </a:prstGeom>
          <a:noFill/>
        </p:spPr>
        <p:txBody>
          <a:bodyPr wrap="square" rtlCol="0">
            <a:spAutoFit/>
          </a:bodyPr>
          <a:lstStyle/>
          <a:p>
            <a:r>
              <a:rPr lang="en-US" altLang="zh-CN" dirty="0" smtClean="0"/>
              <a:t>(2) Slave</a:t>
            </a:r>
            <a:endParaRPr lang="en-US" dirty="0"/>
          </a:p>
        </p:txBody>
      </p:sp>
      <p:sp>
        <p:nvSpPr>
          <p:cNvPr id="12" name="TextBox 11"/>
          <p:cNvSpPr txBox="1"/>
          <p:nvPr/>
        </p:nvSpPr>
        <p:spPr>
          <a:xfrm>
            <a:off x="8266386" y="1028623"/>
            <a:ext cx="1500874" cy="830997"/>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FF0000"/>
                </a:solidFill>
              </a:rPr>
              <a:t>Unknown parameters to estimate</a:t>
            </a:r>
            <a:endParaRPr lang="zh-CN" altLang="en-US" sz="1600" b="1" dirty="0">
              <a:solidFill>
                <a:srgbClr val="FF0000"/>
              </a:solidFill>
            </a:endParaRPr>
          </a:p>
        </p:txBody>
      </p:sp>
      <p:cxnSp>
        <p:nvCxnSpPr>
          <p:cNvPr id="13" name="直接箭头连接符 17"/>
          <p:cNvCxnSpPr>
            <a:stCxn id="12" idx="1"/>
          </p:cNvCxnSpPr>
          <p:nvPr/>
        </p:nvCxnSpPr>
        <p:spPr bwMode="auto">
          <a:xfrm flipH="1">
            <a:off x="6862355" y="1444121"/>
            <a:ext cx="1404031" cy="2630"/>
          </a:xfrm>
          <a:prstGeom prst="straightConnector1">
            <a:avLst/>
          </a:prstGeom>
          <a:noFill/>
          <a:ln w="19050" cap="flat" cmpd="sng" algn="ctr">
            <a:solidFill>
              <a:srgbClr val="FF0000"/>
            </a:solidFill>
            <a:prstDash val="solid"/>
            <a:round/>
            <a:headEnd type="none" w="med" len="med"/>
            <a:tailEnd type="arrow"/>
          </a:ln>
          <a:effectLst/>
        </p:spPr>
      </p:cxnSp>
      <p:pic>
        <p:nvPicPr>
          <p:cNvPr id="3" name="图片 2" descr="Screen Shot 2014-11-08 at 4.57.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038600"/>
            <a:ext cx="5105400" cy="632606"/>
          </a:xfrm>
          <a:prstGeom prst="rect">
            <a:avLst/>
          </a:prstGeom>
          <a:ln w="28575" cmpd="sng">
            <a:solidFill>
              <a:srgbClr val="800000"/>
            </a:solidFill>
          </a:ln>
        </p:spPr>
      </p:pic>
      <p:pic>
        <p:nvPicPr>
          <p:cNvPr id="11" name="图片 10" descr="Screen Shot 2014-11-08 at 4.57.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689843"/>
            <a:ext cx="3505200" cy="644157"/>
          </a:xfrm>
          <a:prstGeom prst="rect">
            <a:avLst/>
          </a:prstGeom>
          <a:ln w="28575" cmpd="sng">
            <a:solidFill>
              <a:srgbClr val="800000"/>
            </a:solidFill>
          </a:ln>
        </p:spPr>
      </p:pic>
      <p:pic>
        <p:nvPicPr>
          <p:cNvPr id="14" name="图片 13" descr="Screen Shot 2014-11-08 at 4.58.0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4191000"/>
            <a:ext cx="2133600" cy="602802"/>
          </a:xfrm>
          <a:prstGeom prst="rect">
            <a:avLst/>
          </a:prstGeom>
          <a:ln w="28575" cmpd="sng">
            <a:solidFill>
              <a:srgbClr val="800000"/>
            </a:solidFill>
          </a:ln>
        </p:spPr>
      </p:pic>
    </p:spTree>
    <p:extLst>
      <p:ext uri="{BB962C8B-B14F-4D97-AF65-F5344CB8AC3E}">
        <p14:creationId xmlns:p14="http://schemas.microsoft.com/office/powerpoint/2010/main" val="3765857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par>
                                <p:cTn id="23" presetID="3"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par>
                                <p:cTn id="34" presetID="1" presetClass="exit" presetSubtype="0" fill="hold" nodeType="withEffect">
                                  <p:stCondLst>
                                    <p:cond delay="0"/>
                                  </p:stCondLst>
                                  <p:childTnLst>
                                    <p:set>
                                      <p:cBhvr>
                                        <p:cTn id="35" dur="1" fill="hold">
                                          <p:stCondLst>
                                            <p:cond delay="0"/>
                                          </p:stCondLst>
                                        </p:cTn>
                                        <p:tgtEl>
                                          <p:spTgt spid="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1"/>
                                        </p:tgtEl>
                                        <p:attrNameLst>
                                          <p:attrName>style.visibility</p:attrName>
                                        </p:attrNameLst>
                                      </p:cBhvr>
                                      <p:to>
                                        <p:strVal val="hidden"/>
                                      </p:to>
                                    </p:se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Model Network Dynamics</a:t>
            </a:r>
            <a:endParaRPr kumimoji="1" lang="zh-CN" altLang="en-US" dirty="0"/>
          </a:p>
        </p:txBody>
      </p:sp>
      <p:grpSp>
        <p:nvGrpSpPr>
          <p:cNvPr id="4" name="组合 57"/>
          <p:cNvGrpSpPr>
            <a:grpSpLocks/>
          </p:cNvGrpSpPr>
          <p:nvPr/>
        </p:nvGrpSpPr>
        <p:grpSpPr bwMode="auto">
          <a:xfrm>
            <a:off x="1028564" y="2348880"/>
            <a:ext cx="2806700" cy="2687638"/>
            <a:chOff x="304800" y="2362200"/>
            <a:chExt cx="2590800" cy="2687638"/>
          </a:xfrm>
        </p:grpSpPr>
        <p:grpSp>
          <p:nvGrpSpPr>
            <p:cNvPr id="5" name="组合 52"/>
            <p:cNvGrpSpPr>
              <a:grpSpLocks/>
            </p:cNvGrpSpPr>
            <p:nvPr/>
          </p:nvGrpSpPr>
          <p:grpSpPr bwMode="auto">
            <a:xfrm>
              <a:off x="304800" y="2362200"/>
              <a:ext cx="2590800" cy="2687638"/>
              <a:chOff x="304800" y="2265362"/>
              <a:chExt cx="2590800" cy="2687638"/>
            </a:xfrm>
          </p:grpSpPr>
          <p:pic>
            <p:nvPicPr>
              <p:cNvPr id="7" name="Picture 4" descr="C:\Users\Julius\Desktop\temp\initial.png"/>
              <p:cNvPicPr>
                <a:picLocks noChangeAspect="1" noChangeArrowheads="1"/>
              </p:cNvPicPr>
              <p:nvPr/>
            </p:nvPicPr>
            <p:blipFill>
              <a:blip r:embed="rId2" cstate="print"/>
              <a:srcRect/>
              <a:stretch>
                <a:fillRect/>
              </a:stretch>
            </p:blipFill>
            <p:spPr bwMode="auto">
              <a:xfrm>
                <a:off x="304800" y="2265362"/>
                <a:ext cx="2590800" cy="2687638"/>
              </a:xfrm>
              <a:prstGeom prst="rect">
                <a:avLst/>
              </a:prstGeom>
              <a:noFill/>
              <a:ln w="9525">
                <a:solidFill>
                  <a:srgbClr val="C00000"/>
                </a:solidFill>
                <a:miter lim="800000"/>
                <a:headEnd/>
                <a:tailEnd/>
              </a:ln>
            </p:spPr>
          </p:pic>
          <p:sp>
            <p:nvSpPr>
              <p:cNvPr id="8" name="矩形 7"/>
              <p:cNvSpPr/>
              <p:nvPr/>
            </p:nvSpPr>
            <p:spPr>
              <a:xfrm>
                <a:off x="1219200" y="26670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chemeClr val="tx1"/>
                    </a:solidFill>
                  </a:rPr>
                  <a:t>John</a:t>
                </a:r>
                <a:endParaRPr lang="zh-CN" altLang="en-US" b="1">
                  <a:solidFill>
                    <a:schemeClr val="tx1"/>
                  </a:solidFill>
                </a:endParaRPr>
              </a:p>
            </p:txBody>
          </p:sp>
        </p:grpSp>
        <p:sp>
          <p:nvSpPr>
            <p:cNvPr id="6" name="TextBox 47"/>
            <p:cNvSpPr txBox="1">
              <a:spLocks noChangeArrowheads="1"/>
            </p:cNvSpPr>
            <p:nvPr/>
          </p:nvSpPr>
          <p:spPr bwMode="auto">
            <a:xfrm>
              <a:off x="304800" y="2362201"/>
              <a:ext cx="1143000" cy="380999"/>
            </a:xfrm>
            <a:prstGeom prst="rect">
              <a:avLst/>
            </a:prstGeom>
            <a:noFill/>
            <a:ln w="9525">
              <a:solidFill>
                <a:srgbClr val="0000CC"/>
              </a:solidFill>
              <a:miter lim="800000"/>
              <a:headEnd/>
              <a:tailEnd/>
            </a:ln>
          </p:spPr>
          <p:txBody>
            <a:bodyPr anchor="ctr"/>
            <a:lstStyle/>
            <a:p>
              <a:r>
                <a:rPr lang="en-US" altLang="zh-CN" sz="2400"/>
                <a:t>Time </a:t>
              </a:r>
              <a:r>
                <a:rPr lang="en-US" altLang="zh-CN" sz="2400" i="1"/>
                <a:t>t</a:t>
              </a:r>
              <a:endParaRPr lang="zh-CN" altLang="en-US" sz="2400" i="1"/>
            </a:p>
          </p:txBody>
        </p:sp>
      </p:grpSp>
      <p:sp>
        <p:nvSpPr>
          <p:cNvPr id="9" name="Rectangle 180"/>
          <p:cNvSpPr/>
          <p:nvPr/>
        </p:nvSpPr>
        <p:spPr>
          <a:xfrm>
            <a:off x="4880992" y="2312876"/>
            <a:ext cx="4284476" cy="2772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kumimoji="1" lang="en-US" altLang="zh-CN" sz="2800" dirty="0" smtClean="0">
                <a:solidFill>
                  <a:srgbClr val="000090"/>
                </a:solidFill>
              </a:rPr>
              <a:t>How </a:t>
            </a:r>
            <a:r>
              <a:rPr kumimoji="1" lang="en-US" altLang="zh-CN" sz="2800" dirty="0">
                <a:solidFill>
                  <a:srgbClr val="000090"/>
                </a:solidFill>
              </a:rPr>
              <a:t>to model dynamics in social networks</a:t>
            </a:r>
            <a:r>
              <a:rPr kumimoji="1" lang="en-US" altLang="zh-CN" sz="2800" dirty="0" smtClean="0">
                <a:solidFill>
                  <a:srgbClr val="000090"/>
                </a:solidFill>
              </a:rPr>
              <a:t>?</a:t>
            </a:r>
            <a:endParaRPr lang="en-US" altLang="zh-CN" sz="2800" dirty="0">
              <a:solidFill>
                <a:srgbClr val="000090"/>
              </a:solidFill>
              <a:ea typeface="黑体" pitchFamily="49" charset="-122"/>
            </a:endParaRPr>
          </a:p>
          <a:p>
            <a:pPr marL="514350" indent="-514350">
              <a:buAutoNum type="arabicPeriod"/>
            </a:pPr>
            <a:r>
              <a:rPr kumimoji="1" lang="en-US" altLang="zh-CN" sz="2800" dirty="0" smtClean="0">
                <a:solidFill>
                  <a:srgbClr val="000090"/>
                </a:solidFill>
                <a:ea typeface="黑体" pitchFamily="49" charset="-122"/>
              </a:rPr>
              <a:t>How to distinguish influence from other social factors?</a:t>
            </a:r>
            <a:endParaRPr kumimoji="1" lang="en-US" altLang="zh-CN" sz="2800" dirty="0" smtClean="0">
              <a:solidFill>
                <a:srgbClr val="000090"/>
              </a:solidFill>
            </a:endParaRPr>
          </a:p>
        </p:txBody>
      </p:sp>
    </p:spTree>
    <p:extLst>
      <p:ext uri="{BB962C8B-B14F-4D97-AF65-F5344CB8AC3E}">
        <p14:creationId xmlns:p14="http://schemas.microsoft.com/office/powerpoint/2010/main" val="21789197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组合 57"/>
          <p:cNvGrpSpPr>
            <a:grpSpLocks/>
          </p:cNvGrpSpPr>
          <p:nvPr/>
        </p:nvGrpSpPr>
        <p:grpSpPr bwMode="auto">
          <a:xfrm>
            <a:off x="330200" y="2362200"/>
            <a:ext cx="2806700" cy="2687638"/>
            <a:chOff x="304800" y="2362200"/>
            <a:chExt cx="2590800" cy="2687638"/>
          </a:xfrm>
        </p:grpSpPr>
        <p:grpSp>
          <p:nvGrpSpPr>
            <p:cNvPr id="65564" name="组合 52"/>
            <p:cNvGrpSpPr>
              <a:grpSpLocks/>
            </p:cNvGrpSpPr>
            <p:nvPr/>
          </p:nvGrpSpPr>
          <p:grpSpPr bwMode="auto">
            <a:xfrm>
              <a:off x="304800" y="2362200"/>
              <a:ext cx="2590800" cy="2687638"/>
              <a:chOff x="304800" y="2265362"/>
              <a:chExt cx="2590800" cy="2687638"/>
            </a:xfrm>
          </p:grpSpPr>
          <p:pic>
            <p:nvPicPr>
              <p:cNvPr id="65566" name="Picture 4" descr="C:\Users\Julius\Desktop\temp\initial.png"/>
              <p:cNvPicPr>
                <a:picLocks noChangeAspect="1" noChangeArrowheads="1"/>
              </p:cNvPicPr>
              <p:nvPr/>
            </p:nvPicPr>
            <p:blipFill>
              <a:blip r:embed="rId3" cstate="print"/>
              <a:srcRect/>
              <a:stretch>
                <a:fillRect/>
              </a:stretch>
            </p:blipFill>
            <p:spPr bwMode="auto">
              <a:xfrm>
                <a:off x="304800" y="2265362"/>
                <a:ext cx="2590800" cy="2687638"/>
              </a:xfrm>
              <a:prstGeom prst="rect">
                <a:avLst/>
              </a:prstGeom>
              <a:noFill/>
              <a:ln w="9525">
                <a:solidFill>
                  <a:srgbClr val="C00000"/>
                </a:solidFill>
                <a:miter lim="800000"/>
                <a:headEnd/>
                <a:tailEnd/>
              </a:ln>
            </p:spPr>
          </p:pic>
          <p:sp>
            <p:nvSpPr>
              <p:cNvPr id="41" name="矩形 40"/>
              <p:cNvSpPr/>
              <p:nvPr/>
            </p:nvSpPr>
            <p:spPr>
              <a:xfrm>
                <a:off x="1219200" y="26670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chemeClr val="tx1"/>
                    </a:solidFill>
                  </a:rPr>
                  <a:t>John</a:t>
                </a:r>
                <a:endParaRPr lang="zh-CN" altLang="en-US" b="1">
                  <a:solidFill>
                    <a:schemeClr val="tx1"/>
                  </a:solidFill>
                </a:endParaRPr>
              </a:p>
            </p:txBody>
          </p:sp>
        </p:grpSp>
        <p:sp>
          <p:nvSpPr>
            <p:cNvPr id="65565" name="TextBox 47"/>
            <p:cNvSpPr txBox="1">
              <a:spLocks noChangeArrowheads="1"/>
            </p:cNvSpPr>
            <p:nvPr/>
          </p:nvSpPr>
          <p:spPr bwMode="auto">
            <a:xfrm>
              <a:off x="304800" y="2362201"/>
              <a:ext cx="1143000" cy="380999"/>
            </a:xfrm>
            <a:prstGeom prst="rect">
              <a:avLst/>
            </a:prstGeom>
            <a:noFill/>
            <a:ln w="9525">
              <a:solidFill>
                <a:srgbClr val="0000CC"/>
              </a:solidFill>
              <a:miter lim="800000"/>
              <a:headEnd/>
              <a:tailEnd/>
            </a:ln>
          </p:spPr>
          <p:txBody>
            <a:bodyPr anchor="ctr"/>
            <a:lstStyle/>
            <a:p>
              <a:r>
                <a:rPr lang="en-US" altLang="zh-CN" sz="2400"/>
                <a:t>Time </a:t>
              </a:r>
              <a:r>
                <a:rPr lang="en-US" altLang="zh-CN" sz="2400" i="1"/>
                <a:t>t</a:t>
              </a:r>
              <a:endParaRPr lang="zh-CN" altLang="en-US" sz="2400" i="1"/>
            </a:p>
          </p:txBody>
        </p:sp>
      </p:grpSp>
      <p:grpSp>
        <p:nvGrpSpPr>
          <p:cNvPr id="4" name="组合 59"/>
          <p:cNvGrpSpPr>
            <a:grpSpLocks/>
          </p:cNvGrpSpPr>
          <p:nvPr/>
        </p:nvGrpSpPr>
        <p:grpSpPr bwMode="auto">
          <a:xfrm>
            <a:off x="4953000" y="2209800"/>
            <a:ext cx="4292600" cy="3048000"/>
            <a:chOff x="4572000" y="2133600"/>
            <a:chExt cx="3962400" cy="3048000"/>
          </a:xfrm>
        </p:grpSpPr>
        <p:grpSp>
          <p:nvGrpSpPr>
            <p:cNvPr id="65560" name="组合 51"/>
            <p:cNvGrpSpPr>
              <a:grpSpLocks/>
            </p:cNvGrpSpPr>
            <p:nvPr/>
          </p:nvGrpSpPr>
          <p:grpSpPr bwMode="auto">
            <a:xfrm>
              <a:off x="4572000" y="2133600"/>
              <a:ext cx="3962400" cy="3048000"/>
              <a:chOff x="4572000" y="2133600"/>
              <a:chExt cx="3962400" cy="3048000"/>
            </a:xfrm>
          </p:grpSpPr>
          <p:pic>
            <p:nvPicPr>
              <p:cNvPr id="65562" name="Picture 3" descr="C:\Users\Julius\Desktop\temp\people.png"/>
              <p:cNvPicPr>
                <a:picLocks noChangeAspect="1" noChangeArrowheads="1"/>
              </p:cNvPicPr>
              <p:nvPr/>
            </p:nvPicPr>
            <p:blipFill>
              <a:blip r:embed="rId4" cstate="print"/>
              <a:srcRect/>
              <a:stretch>
                <a:fillRect/>
              </a:stretch>
            </p:blipFill>
            <p:spPr bwMode="auto">
              <a:xfrm>
                <a:off x="4572000" y="2133600"/>
                <a:ext cx="3962400" cy="3048000"/>
              </a:xfrm>
              <a:prstGeom prst="rect">
                <a:avLst/>
              </a:prstGeom>
              <a:noFill/>
              <a:ln w="9525">
                <a:solidFill>
                  <a:srgbClr val="C00000"/>
                </a:solidFill>
                <a:miter lim="800000"/>
                <a:headEnd/>
                <a:tailEnd/>
              </a:ln>
            </p:spPr>
          </p:pic>
          <p:sp>
            <p:nvSpPr>
              <p:cNvPr id="64" name="矩形 63"/>
              <p:cNvSpPr/>
              <p:nvPr/>
            </p:nvSpPr>
            <p:spPr>
              <a:xfrm>
                <a:off x="5257800" y="28194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chemeClr val="tx1"/>
                    </a:solidFill>
                  </a:rPr>
                  <a:t>John</a:t>
                </a:r>
                <a:endParaRPr lang="zh-CN" altLang="en-US" b="1">
                  <a:solidFill>
                    <a:schemeClr val="tx1"/>
                  </a:solidFill>
                </a:endParaRPr>
              </a:p>
            </p:txBody>
          </p:sp>
        </p:grpSp>
        <p:sp>
          <p:nvSpPr>
            <p:cNvPr id="65561" name="TextBox 61"/>
            <p:cNvSpPr txBox="1">
              <a:spLocks noChangeArrowheads="1"/>
            </p:cNvSpPr>
            <p:nvPr/>
          </p:nvSpPr>
          <p:spPr bwMode="auto">
            <a:xfrm>
              <a:off x="4572000" y="2133600"/>
              <a:ext cx="1371600" cy="381000"/>
            </a:xfrm>
            <a:prstGeom prst="rect">
              <a:avLst/>
            </a:prstGeom>
            <a:noFill/>
            <a:ln w="9525">
              <a:solidFill>
                <a:srgbClr val="0000CC"/>
              </a:solidFill>
              <a:miter lim="800000"/>
              <a:headEnd/>
              <a:tailEnd/>
            </a:ln>
          </p:spPr>
          <p:txBody>
            <a:bodyPr anchor="ctr"/>
            <a:lstStyle/>
            <a:p>
              <a:r>
                <a:rPr lang="en-US" altLang="zh-CN" sz="2400"/>
                <a:t>Time </a:t>
              </a:r>
              <a:r>
                <a:rPr lang="en-US" altLang="zh-CN" sz="2400" i="1"/>
                <a:t>t+1</a:t>
              </a:r>
              <a:endParaRPr lang="zh-CN" altLang="en-US" sz="2400" i="1"/>
            </a:p>
          </p:txBody>
        </p:sp>
      </p:grpSp>
      <p:cxnSp>
        <p:nvCxnSpPr>
          <p:cNvPr id="36" name="直接连接符 35"/>
          <p:cNvCxnSpPr/>
          <p:nvPr/>
        </p:nvCxnSpPr>
        <p:spPr>
          <a:xfrm rot="5400000">
            <a:off x="5534025" y="4606925"/>
            <a:ext cx="1066800" cy="82550"/>
          </a:xfrm>
          <a:prstGeom prst="line">
            <a:avLst/>
          </a:prstGeom>
          <a:ln/>
        </p:spPr>
        <p:style>
          <a:lnRef idx="2">
            <a:schemeClr val="accent6"/>
          </a:lnRef>
          <a:fillRef idx="1">
            <a:schemeClr val="lt1"/>
          </a:fillRef>
          <a:effectRef idx="0">
            <a:schemeClr val="accent6"/>
          </a:effectRef>
          <a:fontRef idx="minor">
            <a:schemeClr val="dk1"/>
          </a:fontRef>
        </p:style>
      </p:cxnSp>
      <p:sp>
        <p:nvSpPr>
          <p:cNvPr id="13" name="右箭头 12"/>
          <p:cNvSpPr/>
          <p:nvPr/>
        </p:nvSpPr>
        <p:spPr>
          <a:xfrm>
            <a:off x="3797300" y="2895600"/>
            <a:ext cx="4953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0" name="直接箭头连接符 39"/>
          <p:cNvCxnSpPr/>
          <p:nvPr/>
        </p:nvCxnSpPr>
        <p:spPr>
          <a:xfrm>
            <a:off x="3054350" y="2743200"/>
            <a:ext cx="2724150" cy="914400"/>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9" name="矩形 8"/>
          <p:cNvSpPr/>
          <p:nvPr/>
        </p:nvSpPr>
        <p:spPr>
          <a:xfrm>
            <a:off x="3692860" y="1052736"/>
            <a:ext cx="5943600" cy="914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r>
              <a:rPr lang="en-US" altLang="zh-CN" sz="2400" b="1" dirty="0" smtClean="0">
                <a:solidFill>
                  <a:srgbClr val="FFFF00"/>
                </a:solidFill>
                <a:cs typeface="Arial" pitchFamily="34" charset="0"/>
              </a:rPr>
              <a:t> Action: </a:t>
            </a:r>
            <a:r>
              <a:rPr lang="en-US" altLang="zh-CN" sz="2400" dirty="0" smtClean="0">
                <a:solidFill>
                  <a:srgbClr val="FFFFFF"/>
                </a:solidFill>
                <a:cs typeface="Arial" pitchFamily="34" charset="0"/>
              </a:rPr>
              <a:t>Who will come to attend MLA’14?</a:t>
            </a:r>
            <a:endParaRPr lang="zh-CN" altLang="en-US" sz="2400" dirty="0">
              <a:solidFill>
                <a:srgbClr val="FFFFFF"/>
              </a:solidFill>
              <a:cs typeface="Arial" pitchFamily="34" charset="0"/>
            </a:endParaRPr>
          </a:p>
        </p:txBody>
      </p:sp>
      <p:sp>
        <p:nvSpPr>
          <p:cNvPr id="33" name="矩形 32"/>
          <p:cNvSpPr/>
          <p:nvPr/>
        </p:nvSpPr>
        <p:spPr>
          <a:xfrm>
            <a:off x="4622800" y="5029200"/>
            <a:ext cx="5035550" cy="1219200"/>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p>
            <a:pPr marL="342900" indent="-342900"/>
            <a:r>
              <a:rPr lang="en-US" altLang="zh-CN" sz="2000">
                <a:solidFill>
                  <a:schemeClr val="tx1"/>
                </a:solidFill>
                <a:cs typeface="Arial" pitchFamily="34" charset="0"/>
              </a:rPr>
              <a:t>Personal attributes:</a:t>
            </a:r>
          </a:p>
          <a:p>
            <a:pPr marL="342900" indent="-342900">
              <a:buFontTx/>
              <a:buAutoNum type="arabicPeriod"/>
            </a:pPr>
            <a:r>
              <a:rPr lang="en-US" altLang="zh-CN" sz="2000">
                <a:solidFill>
                  <a:schemeClr val="tx1"/>
                </a:solidFill>
                <a:cs typeface="Arial" pitchFamily="34" charset="0"/>
              </a:rPr>
              <a:t>Always watch news</a:t>
            </a:r>
          </a:p>
          <a:p>
            <a:pPr marL="342900" indent="-342900">
              <a:buFontTx/>
              <a:buAutoNum type="arabicPeriod"/>
            </a:pPr>
            <a:r>
              <a:rPr lang="en-US" altLang="zh-CN" sz="2000">
                <a:solidFill>
                  <a:schemeClr val="tx1"/>
                </a:solidFill>
                <a:cs typeface="Arial" pitchFamily="34" charset="0"/>
              </a:rPr>
              <a:t>Enjoy sports</a:t>
            </a:r>
            <a:endParaRPr lang="en-US" altLang="zh-CN" sz="2000" b="1">
              <a:solidFill>
                <a:schemeClr val="tx1"/>
              </a:solidFill>
              <a:cs typeface="Arial" pitchFamily="34" charset="0"/>
            </a:endParaRPr>
          </a:p>
          <a:p>
            <a:pPr marL="342900" indent="-342900">
              <a:buFontTx/>
              <a:buAutoNum type="arabicPeriod"/>
            </a:pPr>
            <a:r>
              <a:rPr lang="en-US" altLang="zh-CN" sz="2000">
                <a:solidFill>
                  <a:schemeClr val="tx1"/>
                </a:solidFill>
                <a:cs typeface="Arial" pitchFamily="34" charset="0"/>
              </a:rPr>
              <a:t> </a:t>
            </a:r>
            <a:r>
              <a:rPr lang="en-US" altLang="zh-CN" sz="2000" b="1">
                <a:solidFill>
                  <a:schemeClr val="tx1"/>
                </a:solidFill>
                <a:cs typeface="Arial" pitchFamily="34" charset="0"/>
              </a:rPr>
              <a:t>….</a:t>
            </a:r>
            <a:endParaRPr lang="zh-CN" altLang="en-US" sz="2000" b="1">
              <a:solidFill>
                <a:schemeClr val="tx1"/>
              </a:solidFill>
              <a:cs typeface="Arial" pitchFamily="34" charset="0"/>
            </a:endParaRPr>
          </a:p>
        </p:txBody>
      </p:sp>
      <p:grpSp>
        <p:nvGrpSpPr>
          <p:cNvPr id="6" name="组合 70"/>
          <p:cNvGrpSpPr>
            <a:grpSpLocks/>
          </p:cNvGrpSpPr>
          <p:nvPr/>
        </p:nvGrpSpPr>
        <p:grpSpPr bwMode="auto">
          <a:xfrm>
            <a:off x="495300" y="1371600"/>
            <a:ext cx="2724150" cy="685800"/>
            <a:chOff x="457200" y="1371600"/>
            <a:chExt cx="2514600" cy="685800"/>
          </a:xfrm>
        </p:grpSpPr>
        <p:sp>
          <p:nvSpPr>
            <p:cNvPr id="42" name="矩形标注 41"/>
            <p:cNvSpPr/>
            <p:nvPr/>
          </p:nvSpPr>
          <p:spPr>
            <a:xfrm>
              <a:off x="457200" y="1371600"/>
              <a:ext cx="2514600" cy="685800"/>
            </a:xfrm>
            <a:prstGeom prst="wedgeRectCallout">
              <a:avLst>
                <a:gd name="adj1" fmla="val 85432"/>
                <a:gd name="adj2" fmla="val 204620"/>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202020"/>
                  </a:solidFill>
                  <a:ea typeface="Verdana" pitchFamily="34" charset="0"/>
                  <a:cs typeface="Arial" pitchFamily="34" charset="0"/>
                </a:rPr>
                <a:t>     Influence</a:t>
              </a:r>
              <a:endParaRPr lang="zh-CN" altLang="en-US" sz="2800" b="1">
                <a:solidFill>
                  <a:srgbClr val="202020"/>
                </a:solidFill>
                <a:ea typeface="Verdana" pitchFamily="34" charset="0"/>
              </a:endParaRPr>
            </a:p>
          </p:txBody>
        </p:sp>
        <p:sp>
          <p:nvSpPr>
            <p:cNvPr id="23" name="椭圆 22"/>
            <p:cNvSpPr/>
            <p:nvPr/>
          </p:nvSpPr>
          <p:spPr>
            <a:xfrm>
              <a:off x="685800" y="1524000"/>
              <a:ext cx="38100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0000FF"/>
                  </a:solidFill>
                  <a:cs typeface="Arial" pitchFamily="34" charset="0"/>
                </a:rPr>
                <a:t>1</a:t>
              </a:r>
              <a:endParaRPr lang="zh-CN" altLang="en-US" b="1">
                <a:solidFill>
                  <a:srgbClr val="0000FF"/>
                </a:solidFill>
                <a:cs typeface="Arial" pitchFamily="34" charset="0"/>
              </a:endParaRPr>
            </a:p>
          </p:txBody>
        </p:sp>
      </p:grpSp>
      <p:sp>
        <p:nvSpPr>
          <p:cNvPr id="47" name="矩形标注 46"/>
          <p:cNvSpPr/>
          <p:nvPr/>
        </p:nvSpPr>
        <p:spPr>
          <a:xfrm>
            <a:off x="5943600" y="4191000"/>
            <a:ext cx="2889250" cy="685800"/>
          </a:xfrm>
          <a:prstGeom prst="wedgeRectCallout">
            <a:avLst>
              <a:gd name="adj1" fmla="val -36076"/>
              <a:gd name="adj2" fmla="val -95256"/>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C00000"/>
                </a:solidFill>
                <a:ea typeface="Verdana" pitchFamily="34" charset="0"/>
                <a:cs typeface="Arial" pitchFamily="34" charset="0"/>
              </a:rPr>
              <a:t>    Action bias</a:t>
            </a:r>
            <a:endParaRPr lang="zh-CN" altLang="en-US" sz="2800" b="1">
              <a:solidFill>
                <a:srgbClr val="C00000"/>
              </a:solidFill>
              <a:ea typeface="Verdana" pitchFamily="34" charset="0"/>
            </a:endParaRPr>
          </a:p>
        </p:txBody>
      </p:sp>
      <p:sp>
        <p:nvSpPr>
          <p:cNvPr id="24" name="椭圆 23"/>
          <p:cNvSpPr/>
          <p:nvPr/>
        </p:nvSpPr>
        <p:spPr>
          <a:xfrm>
            <a:off x="6048518" y="4343400"/>
            <a:ext cx="390393"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C00000"/>
                </a:solidFill>
                <a:cs typeface="Arial" pitchFamily="34" charset="0"/>
              </a:rPr>
              <a:t>4</a:t>
            </a:r>
            <a:endParaRPr lang="zh-CN" altLang="en-US" b="1">
              <a:solidFill>
                <a:srgbClr val="C00000"/>
              </a:solidFill>
              <a:cs typeface="Arial" pitchFamily="34" charset="0"/>
            </a:endParaRPr>
          </a:p>
        </p:txBody>
      </p:sp>
      <p:grpSp>
        <p:nvGrpSpPr>
          <p:cNvPr id="7" name="组合 69"/>
          <p:cNvGrpSpPr>
            <a:grpSpLocks/>
          </p:cNvGrpSpPr>
          <p:nvPr/>
        </p:nvGrpSpPr>
        <p:grpSpPr bwMode="auto">
          <a:xfrm>
            <a:off x="247650" y="5486400"/>
            <a:ext cx="3467100" cy="685800"/>
            <a:chOff x="228600" y="5486400"/>
            <a:chExt cx="3200400" cy="685800"/>
          </a:xfrm>
        </p:grpSpPr>
        <p:sp>
          <p:nvSpPr>
            <p:cNvPr id="46" name="矩形标注 45"/>
            <p:cNvSpPr/>
            <p:nvPr/>
          </p:nvSpPr>
          <p:spPr>
            <a:xfrm>
              <a:off x="228600" y="5486400"/>
              <a:ext cx="3200400" cy="685800"/>
            </a:xfrm>
            <a:prstGeom prst="wedgeRectCallout">
              <a:avLst>
                <a:gd name="adj1" fmla="val 57110"/>
                <a:gd name="adj2" fmla="val -309917"/>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202020"/>
                  </a:solidFill>
                  <a:ea typeface="Verdana" pitchFamily="34" charset="0"/>
                  <a:cs typeface="Arial" pitchFamily="34" charset="0"/>
                </a:rPr>
                <a:t>  Dependence</a:t>
              </a:r>
              <a:endParaRPr lang="zh-CN" altLang="en-US" sz="2800" b="1">
                <a:solidFill>
                  <a:srgbClr val="202020"/>
                </a:solidFill>
                <a:ea typeface="Verdana" pitchFamily="34" charset="0"/>
              </a:endParaRPr>
            </a:p>
          </p:txBody>
        </p:sp>
        <p:sp>
          <p:nvSpPr>
            <p:cNvPr id="25" name="椭圆 24"/>
            <p:cNvSpPr/>
            <p:nvPr/>
          </p:nvSpPr>
          <p:spPr>
            <a:xfrm>
              <a:off x="381000" y="5638800"/>
              <a:ext cx="38100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0000FF"/>
                  </a:solidFill>
                  <a:cs typeface="Arial" pitchFamily="34" charset="0"/>
                </a:rPr>
                <a:t>2</a:t>
              </a:r>
              <a:endParaRPr lang="zh-CN" altLang="en-US" b="1">
                <a:solidFill>
                  <a:srgbClr val="0000FF"/>
                </a:solidFill>
                <a:cs typeface="Arial" pitchFamily="34" charset="0"/>
              </a:endParaRPr>
            </a:p>
          </p:txBody>
        </p:sp>
      </p:grpSp>
      <p:sp>
        <p:nvSpPr>
          <p:cNvPr id="65550" name="Rectangle 2"/>
          <p:cNvSpPr>
            <a:spLocks noGrp="1" noChangeArrowheads="1"/>
          </p:cNvSpPr>
          <p:nvPr>
            <p:ph type="title"/>
          </p:nvPr>
        </p:nvSpPr>
        <p:spPr>
          <a:xfrm>
            <a:off x="247650" y="0"/>
            <a:ext cx="9410700" cy="1143000"/>
          </a:xfrm>
        </p:spPr>
        <p:txBody>
          <a:bodyPr/>
          <a:lstStyle/>
          <a:p>
            <a:pPr eaLnBrk="1" hangingPunct="1"/>
            <a:r>
              <a:rPr lang="en-US" altLang="zh-CN" sz="3600" dirty="0" smtClean="0">
                <a:cs typeface="Arial" pitchFamily="34" charset="0"/>
              </a:rPr>
              <a:t>Social Influence &amp; Action Modeling</a:t>
            </a:r>
            <a:r>
              <a:rPr lang="en-US" altLang="zh-CN" sz="3600" baseline="30000" dirty="0" smtClean="0">
                <a:cs typeface="Arial" pitchFamily="34" charset="0"/>
              </a:rPr>
              <a:t>[1]</a:t>
            </a:r>
            <a:endParaRPr lang="zh-CN" altLang="en-US" sz="3600" dirty="0" smtClean="0">
              <a:cs typeface="Arial" pitchFamily="34" charset="0"/>
            </a:endParaRPr>
          </a:p>
        </p:txBody>
      </p:sp>
      <p:cxnSp>
        <p:nvCxnSpPr>
          <p:cNvPr id="38" name="直接连接符 37"/>
          <p:cNvCxnSpPr>
            <a:stCxn id="9" idx="2"/>
          </p:cNvCxnSpPr>
          <p:nvPr/>
        </p:nvCxnSpPr>
        <p:spPr>
          <a:xfrm flipH="1">
            <a:off x="6321152" y="1967136"/>
            <a:ext cx="343508" cy="1389856"/>
          </a:xfrm>
          <a:prstGeom prst="line">
            <a:avLst/>
          </a:prstGeom>
          <a:ln>
            <a:tailEnd type="triangle" w="lg" len="lg"/>
          </a:ln>
        </p:spPr>
        <p:style>
          <a:lnRef idx="2">
            <a:schemeClr val="accent6"/>
          </a:lnRef>
          <a:fillRef idx="1">
            <a:schemeClr val="lt1"/>
          </a:fillRef>
          <a:effectRef idx="0">
            <a:schemeClr val="accent6"/>
          </a:effectRef>
          <a:fontRef idx="minor">
            <a:schemeClr val="dk1"/>
          </a:fontRef>
        </p:style>
      </p:cxnSp>
      <p:cxnSp>
        <p:nvCxnSpPr>
          <p:cNvPr id="45" name="直接箭头连接符 44"/>
          <p:cNvCxnSpPr/>
          <p:nvPr/>
        </p:nvCxnSpPr>
        <p:spPr>
          <a:xfrm flipV="1">
            <a:off x="2063750" y="3657600"/>
            <a:ext cx="3714750" cy="76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标注 42"/>
          <p:cNvSpPr/>
          <p:nvPr/>
        </p:nvSpPr>
        <p:spPr>
          <a:xfrm>
            <a:off x="7429500" y="1981200"/>
            <a:ext cx="2724150" cy="685800"/>
          </a:xfrm>
          <a:prstGeom prst="wedgeRectCallout">
            <a:avLst>
              <a:gd name="adj1" fmla="val -82526"/>
              <a:gd name="adj2" fmla="val 161799"/>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202020"/>
                </a:solidFill>
                <a:ea typeface="Verdana" pitchFamily="34" charset="0"/>
                <a:cs typeface="Arial" pitchFamily="34" charset="0"/>
              </a:rPr>
              <a:t>    Correlation</a:t>
            </a:r>
            <a:endParaRPr lang="zh-CN" altLang="en-US" sz="2800" b="1">
              <a:solidFill>
                <a:srgbClr val="202020"/>
              </a:solidFill>
              <a:ea typeface="Verdana" pitchFamily="34" charset="0"/>
            </a:endParaRPr>
          </a:p>
        </p:txBody>
      </p:sp>
      <p:sp>
        <p:nvSpPr>
          <p:cNvPr id="26" name="椭圆 25"/>
          <p:cNvSpPr/>
          <p:nvPr/>
        </p:nvSpPr>
        <p:spPr>
          <a:xfrm>
            <a:off x="7512050" y="2133600"/>
            <a:ext cx="41275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0000FF"/>
                </a:solidFill>
                <a:cs typeface="Arial" pitchFamily="34" charset="0"/>
              </a:rPr>
              <a:t>3</a:t>
            </a:r>
            <a:endParaRPr lang="zh-CN" altLang="en-US" b="1">
              <a:solidFill>
                <a:srgbClr val="0000FF"/>
              </a:solidFill>
              <a:cs typeface="Arial" pitchFamily="34" charset="0"/>
            </a:endParaRPr>
          </a:p>
        </p:txBody>
      </p:sp>
      <p:sp>
        <p:nvSpPr>
          <p:cNvPr id="65555" name="矩形 2"/>
          <p:cNvSpPr>
            <a:spLocks noChangeArrowheads="1"/>
          </p:cNvSpPr>
          <p:nvPr/>
        </p:nvSpPr>
        <p:spPr bwMode="auto">
          <a:xfrm>
            <a:off x="0" y="6324600"/>
            <a:ext cx="9906000" cy="533400"/>
          </a:xfrm>
          <a:prstGeom prst="rect">
            <a:avLst/>
          </a:prstGeom>
          <a:solidFill>
            <a:schemeClr val="bg1"/>
          </a:solidFill>
          <a:ln w="9525">
            <a:noFill/>
            <a:miter lim="800000"/>
            <a:headEnd/>
            <a:tailEnd/>
          </a:ln>
        </p:spPr>
        <p:txBody>
          <a:bodyPr wrap="square">
            <a:noAutofit/>
          </a:bodyPr>
          <a:lstStyle/>
          <a:p>
            <a:r>
              <a:rPr lang="en-US" altLang="zh-CN" sz="1200" dirty="0"/>
              <a:t>[1] C. Tan, J. Tang, J. Sun, Q. Lin, and F. Wang. Social action tracking via noise tolerant time-varying factor graphs. In </a:t>
            </a:r>
            <a:r>
              <a:rPr lang="en-US" altLang="zh-CN" sz="1200" dirty="0" smtClean="0"/>
              <a:t>KDD</a:t>
            </a:r>
            <a:r>
              <a:rPr lang="en-US" altLang="zh-CN" sz="1200" dirty="0"/>
              <a:t>’</a:t>
            </a:r>
            <a:r>
              <a:rPr lang="en-US" altLang="zh-CN" sz="1200" dirty="0" smtClean="0"/>
              <a:t>10, </a:t>
            </a:r>
            <a:r>
              <a:rPr lang="en-US" altLang="zh-CN" sz="1200" dirty="0"/>
              <a:t>pages 807–816, 2010.</a:t>
            </a:r>
            <a:endParaRPr lang="zh-CN" altLang="en-US" sz="1200" dirty="0"/>
          </a:p>
        </p:txBody>
      </p:sp>
    </p:spTree>
    <p:extLst>
      <p:ext uri="{BB962C8B-B14F-4D97-AF65-F5344CB8AC3E}">
        <p14:creationId xmlns:p14="http://schemas.microsoft.com/office/powerpoint/2010/main" val="3070038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amond(in)">
                                      <p:cBhvr>
                                        <p:cTn id="7" dur="500"/>
                                        <p:tgtEl>
                                          <p:spTgt spid="33"/>
                                        </p:tgtEl>
                                      </p:cBhvr>
                                    </p:animEffect>
                                  </p:childTnLst>
                                </p:cTn>
                              </p:par>
                              <p:par>
                                <p:cTn id="8" presetID="8" presetClass="entr" presetSubtype="16"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amond(in)">
                                      <p:cBhvr>
                                        <p:cTn id="10" dur="500"/>
                                        <p:tgtEl>
                                          <p:spTgt spid="36"/>
                                        </p:tgtEl>
                                      </p:cBhvr>
                                    </p:animEffect>
                                  </p:childTnLst>
                                </p:cTn>
                              </p:par>
                            </p:childTnLst>
                          </p:cTn>
                        </p:par>
                        <p:par>
                          <p:cTn id="11" fill="hold" nodeType="withGroup">
                            <p:stCondLst>
                              <p:cond delay="500"/>
                            </p:stCondLst>
                            <p:childTnLst>
                              <p:par>
                                <p:cTn id="12" presetID="4"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ox(in)">
                                      <p:cBhvr>
                                        <p:cTn id="14" dur="500"/>
                                        <p:tgtEl>
                                          <p:spTgt spid="9"/>
                                        </p:tgtEl>
                                      </p:cBhvr>
                                    </p:animEffect>
                                  </p:childTnLst>
                                </p:cTn>
                              </p:par>
                              <p:par>
                                <p:cTn id="15" presetID="4" presetClass="entr" presetSubtype="16"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ox(in)">
                                      <p:cBhvr>
                                        <p:cTn id="17" dur="500"/>
                                        <p:tgtEl>
                                          <p:spTgt spid="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36"/>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hidden"/>
                                      </p:to>
                                    </p:set>
                                  </p:childTnLst>
                                </p:cTn>
                              </p:par>
                              <p:par>
                                <p:cTn id="24" presetID="4" presetClass="entr" presetSubtype="16"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ox(in)">
                                      <p:cBhvr>
                                        <p:cTn id="26" dur="500"/>
                                        <p:tgtEl>
                                          <p:spTgt spid="40"/>
                                        </p:tgtEl>
                                      </p:cBhvr>
                                    </p:animEffect>
                                  </p:childTnLst>
                                </p:cTn>
                              </p:par>
                              <p:par>
                                <p:cTn id="27" presetID="4" presetClass="entr" presetSubtype="16"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ox(in)">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ox(in)">
                                      <p:cBhvr>
                                        <p:cTn id="34" dur="500"/>
                                        <p:tgtEl>
                                          <p:spTgt spid="7"/>
                                        </p:tgtEl>
                                      </p:cBhvr>
                                    </p:animEffect>
                                  </p:childTnLst>
                                </p:cTn>
                              </p:par>
                              <p:par>
                                <p:cTn id="35" presetID="4" presetClass="entr" presetSubtype="16"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ox(in)">
                                      <p:cBhvr>
                                        <p:cTn id="37" dur="500"/>
                                        <p:tgtEl>
                                          <p:spTgt spid="4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ox(in)">
                                      <p:cBhvr>
                                        <p:cTn id="42" dur="500"/>
                                        <p:tgtEl>
                                          <p:spTgt spid="43"/>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diamond(in)">
                                      <p:cBhvr>
                                        <p:cTn id="45" dur="500"/>
                                        <p:tgtEl>
                                          <p:spTgt spid="2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blinds(horizontal)">
                                      <p:cBhvr>
                                        <p:cTn id="50" dur="500"/>
                                        <p:tgtEl>
                                          <p:spTgt spid="4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3" grpId="0" animBg="1"/>
      <p:bldP spid="47" grpId="0" animBg="1"/>
      <p:bldP spid="24" grpId="0" animBg="1"/>
      <p:bldP spid="43"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4" cstate="print"/>
          <a:srcRect/>
          <a:stretch>
            <a:fillRect/>
          </a:stretch>
        </p:blipFill>
        <p:spPr bwMode="auto">
          <a:xfrm>
            <a:off x="330214" y="1295400"/>
            <a:ext cx="9410701" cy="4114800"/>
          </a:xfrm>
          <a:prstGeom prst="rect">
            <a:avLst/>
          </a:prstGeom>
          <a:noFill/>
          <a:ln w="9525">
            <a:noFill/>
            <a:miter lim="800000"/>
            <a:headEnd/>
            <a:tailEnd/>
          </a:ln>
        </p:spPr>
      </p:pic>
      <p:sp>
        <p:nvSpPr>
          <p:cNvPr id="5" name="椭圆 4"/>
          <p:cNvSpPr/>
          <p:nvPr/>
        </p:nvSpPr>
        <p:spPr>
          <a:xfrm>
            <a:off x="3549650" y="3962400"/>
            <a:ext cx="495300" cy="45720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2">
                  <a:lumMod val="25000"/>
                </a:schemeClr>
              </a:solidFill>
            </a:endParaRPr>
          </a:p>
        </p:txBody>
      </p:sp>
      <p:sp>
        <p:nvSpPr>
          <p:cNvPr id="8" name="椭圆 7"/>
          <p:cNvSpPr/>
          <p:nvPr/>
        </p:nvSpPr>
        <p:spPr>
          <a:xfrm>
            <a:off x="2146300" y="3124200"/>
            <a:ext cx="1155700" cy="6096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椭圆 14"/>
          <p:cNvSpPr/>
          <p:nvPr/>
        </p:nvSpPr>
        <p:spPr>
          <a:xfrm>
            <a:off x="3136900" y="2514600"/>
            <a:ext cx="1155700" cy="5334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椭圆 15"/>
          <p:cNvSpPr/>
          <p:nvPr/>
        </p:nvSpPr>
        <p:spPr>
          <a:xfrm>
            <a:off x="4540250" y="4038600"/>
            <a:ext cx="1155700" cy="5334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标题 1"/>
          <p:cNvSpPr>
            <a:spLocks noGrp="1"/>
          </p:cNvSpPr>
          <p:nvPr>
            <p:ph type="title"/>
          </p:nvPr>
        </p:nvSpPr>
        <p:spPr>
          <a:xfrm>
            <a:off x="495300" y="0"/>
            <a:ext cx="8915400" cy="1143000"/>
          </a:xfrm>
        </p:spPr>
        <p:txBody>
          <a:bodyPr/>
          <a:lstStyle/>
          <a:p>
            <a:r>
              <a:rPr lang="en-US" altLang="zh-CN" dirty="0" smtClean="0">
                <a:ea typeface="Verdana" pitchFamily="34" charset="0"/>
                <a:cs typeface="Verdana" pitchFamily="34" charset="0"/>
              </a:rPr>
              <a:t>A Discriminative Model: NTT-FGM</a:t>
            </a:r>
            <a:endParaRPr lang="zh-CN" altLang="en-US" dirty="0">
              <a:cs typeface="Verdana" pitchFamily="34" charset="0"/>
            </a:endParaRPr>
          </a:p>
        </p:txBody>
      </p:sp>
      <p:sp>
        <p:nvSpPr>
          <p:cNvPr id="12" name="椭圆 11"/>
          <p:cNvSpPr/>
          <p:nvPr/>
        </p:nvSpPr>
        <p:spPr>
          <a:xfrm>
            <a:off x="3848541" y="3337034"/>
            <a:ext cx="577850" cy="53340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2">
                  <a:lumMod val="25000"/>
                </a:schemeClr>
              </a:solidFill>
            </a:endParaRPr>
          </a:p>
        </p:txBody>
      </p:sp>
      <p:sp>
        <p:nvSpPr>
          <p:cNvPr id="13" name="矩形 12"/>
          <p:cNvSpPr/>
          <p:nvPr/>
        </p:nvSpPr>
        <p:spPr>
          <a:xfrm>
            <a:off x="5061012" y="4983832"/>
            <a:ext cx="374441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FF0000"/>
                </a:solidFill>
              </a:rPr>
              <a:t>Continuous latent action state</a:t>
            </a:r>
            <a:endParaRPr lang="zh-CN" altLang="en-US" sz="2000" dirty="0">
              <a:solidFill>
                <a:srgbClr val="FF0000"/>
              </a:solidFill>
            </a:endParaRPr>
          </a:p>
        </p:txBody>
      </p:sp>
      <p:cxnSp>
        <p:nvCxnSpPr>
          <p:cNvPr id="19" name="直接箭头连接符 18"/>
          <p:cNvCxnSpPr>
            <a:stCxn id="12" idx="5"/>
            <a:endCxn id="13" idx="0"/>
          </p:cNvCxnSpPr>
          <p:nvPr/>
        </p:nvCxnSpPr>
        <p:spPr>
          <a:xfrm rot="16200000" flipH="1">
            <a:off x="5041750" y="3092360"/>
            <a:ext cx="1191513" cy="259145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21153" y="2816932"/>
            <a:ext cx="3056136" cy="533400"/>
          </a:xfrm>
          <a:prstGeom prst="rect">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Personal</a:t>
            </a:r>
            <a:r>
              <a:rPr lang="en-US" altLang="zh-CN" sz="2000" dirty="0" smtClean="0">
                <a:solidFill>
                  <a:srgbClr val="FF0000"/>
                </a:solidFill>
              </a:rPr>
              <a:t> </a:t>
            </a:r>
            <a:r>
              <a:rPr lang="en-US" altLang="zh-CN" sz="2400" dirty="0" smtClean="0">
                <a:solidFill>
                  <a:srgbClr val="0000CC"/>
                </a:solidFill>
              </a:rPr>
              <a:t>attributes</a:t>
            </a:r>
            <a:endParaRPr lang="zh-CN" altLang="en-US" sz="2400" dirty="0" smtClean="0">
              <a:solidFill>
                <a:srgbClr val="0000CC"/>
              </a:solidFill>
            </a:endParaRPr>
          </a:p>
        </p:txBody>
      </p:sp>
      <p:cxnSp>
        <p:nvCxnSpPr>
          <p:cNvPr id="23" name="直接箭头连接符 22"/>
          <p:cNvCxnSpPr>
            <a:stCxn id="16" idx="6"/>
            <a:endCxn id="22" idx="2"/>
          </p:cNvCxnSpPr>
          <p:nvPr/>
        </p:nvCxnSpPr>
        <p:spPr>
          <a:xfrm flipV="1">
            <a:off x="5695962" y="3350332"/>
            <a:ext cx="2153271" cy="954968"/>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035550" y="1143000"/>
            <a:ext cx="363220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Correlation</a:t>
            </a:r>
            <a:endParaRPr lang="zh-CN" altLang="en-US" sz="2400" dirty="0" smtClean="0">
              <a:solidFill>
                <a:srgbClr val="0000CC"/>
              </a:solidFill>
            </a:endParaRPr>
          </a:p>
        </p:txBody>
      </p:sp>
      <p:cxnSp>
        <p:nvCxnSpPr>
          <p:cNvPr id="28" name="直接箭头连接符 27"/>
          <p:cNvCxnSpPr>
            <a:endCxn id="27" idx="2"/>
          </p:cNvCxnSpPr>
          <p:nvPr/>
        </p:nvCxnSpPr>
        <p:spPr>
          <a:xfrm flipV="1">
            <a:off x="4127500" y="1676400"/>
            <a:ext cx="2724150" cy="9906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76537" y="4371764"/>
            <a:ext cx="234026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Dependence</a:t>
            </a:r>
            <a:endParaRPr lang="zh-CN" altLang="en-US" sz="2400" dirty="0" smtClean="0">
              <a:solidFill>
                <a:srgbClr val="0000CC"/>
              </a:solidFill>
            </a:endParaRPr>
          </a:p>
        </p:txBody>
      </p:sp>
      <p:cxnSp>
        <p:nvCxnSpPr>
          <p:cNvPr id="33" name="直接箭头连接符 32"/>
          <p:cNvCxnSpPr>
            <a:stCxn id="8" idx="4"/>
            <a:endCxn id="32" idx="0"/>
          </p:cNvCxnSpPr>
          <p:nvPr/>
        </p:nvCxnSpPr>
        <p:spPr>
          <a:xfrm rot="5400000">
            <a:off x="2016426" y="3664041"/>
            <a:ext cx="637964" cy="777486"/>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C:\Users\Julius\Desktop\temp\eq.png"/>
          <p:cNvPicPr>
            <a:picLocks noChangeAspect="1" noChangeArrowheads="1"/>
          </p:cNvPicPr>
          <p:nvPr/>
        </p:nvPicPr>
        <p:blipFill>
          <a:blip r:embed="rId5" cstate="print"/>
          <a:srcRect/>
          <a:stretch>
            <a:fillRect/>
          </a:stretch>
        </p:blipFill>
        <p:spPr bwMode="auto">
          <a:xfrm>
            <a:off x="1712923" y="2057423"/>
            <a:ext cx="1011239" cy="447675"/>
          </a:xfrm>
          <a:prstGeom prst="rect">
            <a:avLst/>
          </a:prstGeom>
          <a:noFill/>
          <a:ln>
            <a:noFill/>
          </a:ln>
        </p:spPr>
      </p:pic>
      <p:sp>
        <p:nvSpPr>
          <p:cNvPr id="36" name="椭圆 35"/>
          <p:cNvSpPr/>
          <p:nvPr/>
        </p:nvSpPr>
        <p:spPr>
          <a:xfrm>
            <a:off x="1651000" y="2057400"/>
            <a:ext cx="1155700" cy="5334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247650" y="990600"/>
            <a:ext cx="363220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Influence</a:t>
            </a:r>
            <a:endParaRPr lang="zh-CN" altLang="en-US" sz="2000" dirty="0">
              <a:solidFill>
                <a:srgbClr val="0000CC"/>
              </a:solidFill>
            </a:endParaRPr>
          </a:p>
        </p:txBody>
      </p:sp>
      <p:cxnSp>
        <p:nvCxnSpPr>
          <p:cNvPr id="38" name="直接箭头连接符 37"/>
          <p:cNvCxnSpPr>
            <a:stCxn id="36" idx="0"/>
            <a:endCxn id="37" idx="2"/>
          </p:cNvCxnSpPr>
          <p:nvPr/>
        </p:nvCxnSpPr>
        <p:spPr>
          <a:xfrm rot="16200000" flipV="1">
            <a:off x="1879600" y="1708150"/>
            <a:ext cx="533400" cy="1651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467100" y="4495800"/>
            <a:ext cx="577850" cy="4572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31" idx="0"/>
            <a:endCxn id="21" idx="2"/>
          </p:cNvCxnSpPr>
          <p:nvPr/>
        </p:nvCxnSpPr>
        <p:spPr>
          <a:xfrm rot="5400000" flipH="1" flipV="1">
            <a:off x="2870200" y="4600575"/>
            <a:ext cx="533400" cy="1238250"/>
          </a:xfrm>
          <a:prstGeom prst="straightConnector1">
            <a:avLst/>
          </a:prstGeom>
          <a:ln w="12700">
            <a:solidFill>
              <a:srgbClr val="0000CC"/>
            </a:solidFill>
            <a:tailEnd type="arrow"/>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1898650" y="5486400"/>
            <a:ext cx="123825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FF0000"/>
                </a:solidFill>
              </a:rPr>
              <a:t>Action</a:t>
            </a:r>
            <a:endParaRPr lang="zh-CN" altLang="en-US" sz="2000" dirty="0">
              <a:solidFill>
                <a:srgbClr val="FF0000"/>
              </a:solidFill>
            </a:endParaRPr>
          </a:p>
        </p:txBody>
      </p:sp>
      <p:sp>
        <p:nvSpPr>
          <p:cNvPr id="35" name="矩形 34"/>
          <p:cNvSpPr/>
          <p:nvPr/>
        </p:nvSpPr>
        <p:spPr>
          <a:xfrm>
            <a:off x="4292600" y="4495800"/>
            <a:ext cx="495300" cy="4572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40" idx="0"/>
            <a:endCxn id="35" idx="2"/>
          </p:cNvCxnSpPr>
          <p:nvPr/>
        </p:nvCxnSpPr>
        <p:spPr>
          <a:xfrm rot="16200000" flipV="1">
            <a:off x="4212481" y="5280790"/>
            <a:ext cx="744252" cy="88715"/>
          </a:xfrm>
          <a:prstGeom prst="straightConnector1">
            <a:avLst/>
          </a:prstGeom>
          <a:ln w="12700">
            <a:solidFill>
              <a:srgbClr val="0000CC"/>
            </a:solidFill>
            <a:tailEnd type="arrow"/>
          </a:ln>
        </p:spPr>
        <p:style>
          <a:lnRef idx="3">
            <a:schemeClr val="accent1"/>
          </a:lnRef>
          <a:fillRef idx="0">
            <a:schemeClr val="accent1"/>
          </a:fillRef>
          <a:effectRef idx="2">
            <a:schemeClr val="accent1"/>
          </a:effectRef>
          <a:fontRef idx="minor">
            <a:schemeClr val="tx1"/>
          </a:fontRef>
        </p:style>
      </p:cxnSp>
      <p:sp>
        <p:nvSpPr>
          <p:cNvPr id="40" name="矩形 39"/>
          <p:cNvSpPr/>
          <p:nvPr/>
        </p:nvSpPr>
        <p:spPr>
          <a:xfrm>
            <a:off x="3368825" y="5697252"/>
            <a:ext cx="252028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Personal attributes </a:t>
            </a:r>
            <a:endParaRPr lang="zh-CN" altLang="en-US" sz="2000" dirty="0">
              <a:solidFill>
                <a:schemeClr val="tx1"/>
              </a:solidFill>
            </a:endParaRPr>
          </a:p>
        </p:txBody>
      </p:sp>
    </p:spTree>
    <p:custDataLst>
      <p:tags r:id="rId1"/>
    </p:custDataLst>
    <p:extLst>
      <p:ext uri="{BB962C8B-B14F-4D97-AF65-F5344CB8AC3E}">
        <p14:creationId xmlns:p14="http://schemas.microsoft.com/office/powerpoint/2010/main" val="968542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500"/>
                                        <p:tgtEl>
                                          <p:spTgt spid="13"/>
                                        </p:tgtEl>
                                      </p:cBhvr>
                                    </p:animEffect>
                                  </p:childTnLst>
                                </p:cTn>
                              </p:par>
                              <p:par>
                                <p:cTn id="11" presetID="4" presetClass="entr" presetSubtype="16"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ox(i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box(in)">
                                      <p:cBhvr>
                                        <p:cTn id="23" dur="500"/>
                                        <p:tgtEl>
                                          <p:spTgt spid="3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ox(in)">
                                      <p:cBhvr>
                                        <p:cTn id="26" dur="500"/>
                                        <p:tgtEl>
                                          <p:spTgt spid="37"/>
                                        </p:tgtEl>
                                      </p:cBhvr>
                                    </p:animEffect>
                                  </p:childTnLst>
                                </p:cTn>
                              </p:par>
                              <p:par>
                                <p:cTn id="27" presetID="4" presetClass="entr" presetSubtype="16"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ox(in)">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ox(in)">
                                      <p:cBhvr>
                                        <p:cTn id="34" dur="500"/>
                                        <p:tgtEl>
                                          <p:spTgt spid="8"/>
                                        </p:tgtEl>
                                      </p:cBhvr>
                                    </p:animEffect>
                                  </p:childTnLst>
                                </p:cTn>
                              </p:par>
                              <p:par>
                                <p:cTn id="35" presetID="4" presetClass="entr" presetSubtype="16"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ox(in)">
                                      <p:cBhvr>
                                        <p:cTn id="37" dur="500"/>
                                        <p:tgtEl>
                                          <p:spTgt spid="33"/>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ox(in)">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ox(in)">
                                      <p:cBhvr>
                                        <p:cTn id="45" dur="500"/>
                                        <p:tgtEl>
                                          <p:spTgt spid="15"/>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ox(in)">
                                      <p:cBhvr>
                                        <p:cTn id="48" dur="500"/>
                                        <p:tgtEl>
                                          <p:spTgt spid="27"/>
                                        </p:tgtEl>
                                      </p:cBhvr>
                                    </p:animEffect>
                                  </p:childTnLst>
                                </p:cTn>
                              </p:par>
                              <p:par>
                                <p:cTn id="49" presetID="4"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ox(in)">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8" presetClass="entr" presetSubtype="16"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amond(in)">
                                      <p:cBhvr>
                                        <p:cTn id="56" dur="500"/>
                                        <p:tgtEl>
                                          <p:spTgt spid="16"/>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ox(in)">
                                      <p:cBhvr>
                                        <p:cTn id="59" dur="500"/>
                                        <p:tgtEl>
                                          <p:spTgt spid="22"/>
                                        </p:tgtEl>
                                      </p:cBhvr>
                                    </p:animEffect>
                                  </p:childTnLst>
                                </p:cTn>
                              </p:par>
                              <p:par>
                                <p:cTn id="60" presetID="4" presetClass="entr" presetSubtype="16"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ox(i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16" grpId="0" animBg="1"/>
      <p:bldP spid="12" grpId="0" animBg="1"/>
      <p:bldP spid="13" grpId="0" animBg="1"/>
      <p:bldP spid="22" grpId="0" animBg="1"/>
      <p:bldP spid="27" grpId="0" animBg="1"/>
      <p:bldP spid="32" grpId="0" animBg="1"/>
      <p:bldP spid="36"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2"/>
          <p:cNvPicPr>
            <a:picLocks noChangeAspect="1" noChangeArrowheads="1"/>
          </p:cNvPicPr>
          <p:nvPr/>
        </p:nvPicPr>
        <p:blipFill>
          <a:blip r:embed="rId4" cstate="print"/>
          <a:srcRect/>
          <a:stretch>
            <a:fillRect/>
          </a:stretch>
        </p:blipFill>
        <p:spPr bwMode="auto">
          <a:xfrm>
            <a:off x="249371" y="4495800"/>
            <a:ext cx="9656630" cy="1828800"/>
          </a:xfrm>
          <a:prstGeom prst="rect">
            <a:avLst/>
          </a:prstGeom>
          <a:noFill/>
          <a:ln w="9525">
            <a:noFill/>
            <a:miter lim="800000"/>
            <a:headEnd/>
            <a:tailEnd/>
          </a:ln>
        </p:spPr>
      </p:pic>
      <p:pic>
        <p:nvPicPr>
          <p:cNvPr id="77826" name="Picture 3"/>
          <p:cNvPicPr>
            <a:picLocks noChangeAspect="1" noChangeArrowheads="1"/>
          </p:cNvPicPr>
          <p:nvPr/>
        </p:nvPicPr>
        <p:blipFill>
          <a:blip r:embed="rId5" cstate="print"/>
          <a:srcRect b="26418"/>
          <a:stretch>
            <a:fillRect/>
          </a:stretch>
        </p:blipFill>
        <p:spPr bwMode="auto">
          <a:xfrm>
            <a:off x="10" y="1295400"/>
            <a:ext cx="5781940" cy="2622550"/>
          </a:xfrm>
          <a:prstGeom prst="rect">
            <a:avLst/>
          </a:prstGeom>
          <a:noFill/>
          <a:ln w="9525">
            <a:noFill/>
            <a:miter lim="800000"/>
            <a:headEnd/>
            <a:tailEnd/>
          </a:ln>
        </p:spPr>
      </p:pic>
      <p:sp>
        <p:nvSpPr>
          <p:cNvPr id="15" name="椭圆 14"/>
          <p:cNvSpPr/>
          <p:nvPr/>
        </p:nvSpPr>
        <p:spPr>
          <a:xfrm>
            <a:off x="8420100" y="4724400"/>
            <a:ext cx="1485900" cy="4572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a:off x="8039100" y="5638800"/>
            <a:ext cx="1485900" cy="4572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a:off x="4210050" y="5715000"/>
            <a:ext cx="140335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830" name="标题 1"/>
          <p:cNvSpPr>
            <a:spLocks noGrp="1"/>
          </p:cNvSpPr>
          <p:nvPr>
            <p:ph type="title"/>
          </p:nvPr>
        </p:nvSpPr>
        <p:spPr/>
        <p:txBody>
          <a:bodyPr/>
          <a:lstStyle/>
          <a:p>
            <a:pPr eaLnBrk="1" hangingPunct="1"/>
            <a:r>
              <a:rPr lang="en-US" altLang="zh-CN" dirty="0" smtClean="0"/>
              <a:t>Model Instantiation</a:t>
            </a:r>
            <a:endParaRPr lang="zh-CN" altLang="en-US" dirty="0" smtClean="0"/>
          </a:p>
        </p:txBody>
      </p:sp>
      <p:pic>
        <p:nvPicPr>
          <p:cNvPr id="4099" name="Picture 3"/>
          <p:cNvPicPr>
            <a:picLocks noChangeAspect="1" noChangeArrowheads="1"/>
          </p:cNvPicPr>
          <p:nvPr/>
        </p:nvPicPr>
        <p:blipFill>
          <a:blip r:embed="rId6" cstate="print"/>
          <a:srcRect/>
          <a:stretch>
            <a:fillRect/>
          </a:stretch>
        </p:blipFill>
        <p:spPr bwMode="auto">
          <a:xfrm>
            <a:off x="5861058" y="1828822"/>
            <a:ext cx="3943484" cy="1743075"/>
          </a:xfrm>
          <a:prstGeom prst="rect">
            <a:avLst/>
          </a:prstGeom>
          <a:noFill/>
          <a:ln w="9525">
            <a:solidFill>
              <a:srgbClr val="0000CC"/>
            </a:solidFill>
            <a:miter lim="800000"/>
            <a:headEnd/>
            <a:tailEnd/>
          </a:ln>
        </p:spPr>
      </p:pic>
      <p:cxnSp>
        <p:nvCxnSpPr>
          <p:cNvPr id="13" name="直接箭头连接符 12"/>
          <p:cNvCxnSpPr>
            <a:cxnSpLocks noChangeShapeType="1"/>
            <a:stCxn id="15" idx="0"/>
          </p:cNvCxnSpPr>
          <p:nvPr/>
        </p:nvCxnSpPr>
        <p:spPr bwMode="auto">
          <a:xfrm rot="16200000" flipV="1">
            <a:off x="7922101" y="3483448"/>
            <a:ext cx="1152525" cy="1329398"/>
          </a:xfrm>
          <a:prstGeom prst="straightConnector1">
            <a:avLst/>
          </a:prstGeom>
          <a:noFill/>
          <a:ln w="12700">
            <a:solidFill>
              <a:srgbClr val="0000CC"/>
            </a:solidFill>
            <a:round/>
            <a:headEnd/>
            <a:tailEnd type="arrow" w="med" len="med"/>
          </a:ln>
          <a:effectLst>
            <a:outerShdw dist="23000" dir="5400000" rotWithShape="0">
              <a:srgbClr val="808080">
                <a:alpha val="34998"/>
              </a:srgbClr>
            </a:outerShdw>
          </a:effectLst>
        </p:spPr>
      </p:cxnSp>
      <p:cxnSp>
        <p:nvCxnSpPr>
          <p:cNvPr id="23" name="直接箭头连接符 22"/>
          <p:cNvCxnSpPr>
            <a:cxnSpLocks noChangeShapeType="1"/>
            <a:stCxn id="16" idx="0"/>
          </p:cNvCxnSpPr>
          <p:nvPr/>
        </p:nvCxnSpPr>
        <p:spPr bwMode="auto">
          <a:xfrm rot="16200000" flipV="1">
            <a:off x="7331551" y="4188300"/>
            <a:ext cx="2066925" cy="834098"/>
          </a:xfrm>
          <a:prstGeom prst="straightConnector1">
            <a:avLst/>
          </a:prstGeom>
          <a:noFill/>
          <a:ln w="12700">
            <a:solidFill>
              <a:srgbClr val="0000CC"/>
            </a:solidFill>
            <a:round/>
            <a:headEnd/>
            <a:tailEnd type="arrow" w="med" len="med"/>
          </a:ln>
          <a:effectLst>
            <a:outerShdw dist="23000" dir="5400000" rotWithShape="0">
              <a:srgbClr val="808080">
                <a:alpha val="34998"/>
              </a:srgbClr>
            </a:outerShdw>
          </a:effectLst>
        </p:spPr>
      </p:cxnSp>
      <p:cxnSp>
        <p:nvCxnSpPr>
          <p:cNvPr id="26" name="直接箭头连接符 25"/>
          <p:cNvCxnSpPr>
            <a:cxnSpLocks noChangeShapeType="1"/>
            <a:stCxn id="17" idx="0"/>
          </p:cNvCxnSpPr>
          <p:nvPr/>
        </p:nvCxnSpPr>
        <p:spPr bwMode="auto">
          <a:xfrm rot="5400000" flipH="1" flipV="1">
            <a:off x="5301138" y="3182496"/>
            <a:ext cx="2143125" cy="2921927"/>
          </a:xfrm>
          <a:prstGeom prst="straightConnector1">
            <a:avLst/>
          </a:prstGeom>
          <a:noFill/>
          <a:ln w="12700">
            <a:solidFill>
              <a:srgbClr val="0000CC"/>
            </a:solidFill>
            <a:round/>
            <a:headEnd/>
            <a:tailEnd type="arrow" w="med" len="med"/>
          </a:ln>
          <a:effectLst>
            <a:outerShdw dist="23000" dir="5400000" rotWithShape="0">
              <a:srgbClr val="808080">
                <a:alpha val="34998"/>
              </a:srgbClr>
            </a:outerShdw>
          </a:effectLst>
        </p:spPr>
      </p:cxnSp>
      <p:pic>
        <p:nvPicPr>
          <p:cNvPr id="77835" name="Picture 2" descr="C:\Users\Julius\Desktop\temp\neg.png"/>
          <p:cNvPicPr>
            <a:picLocks noChangeAspect="1" noChangeArrowheads="1"/>
          </p:cNvPicPr>
          <p:nvPr/>
        </p:nvPicPr>
        <p:blipFill>
          <a:blip r:embed="rId7" cstate="print"/>
          <a:srcRect/>
          <a:stretch>
            <a:fillRect/>
          </a:stretch>
        </p:blipFill>
        <p:spPr bwMode="auto">
          <a:xfrm>
            <a:off x="3549650" y="4876800"/>
            <a:ext cx="165100" cy="95250"/>
          </a:xfrm>
          <a:prstGeom prst="rect">
            <a:avLst/>
          </a:prstGeom>
          <a:noFill/>
          <a:ln w="9525">
            <a:noFill/>
            <a:miter lim="800000"/>
            <a:headEnd/>
            <a:tailEnd/>
          </a:ln>
        </p:spPr>
      </p:pic>
      <p:sp>
        <p:nvSpPr>
          <p:cNvPr id="14" name="矩形 13"/>
          <p:cNvSpPr/>
          <p:nvPr/>
        </p:nvSpPr>
        <p:spPr>
          <a:xfrm>
            <a:off x="3302000" y="5715000"/>
            <a:ext cx="41275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30200" y="3657609"/>
            <a:ext cx="7842250" cy="917513"/>
          </a:xfrm>
          <a:prstGeom prst="rect">
            <a:avLst/>
          </a:prstGeom>
          <a:solidFill>
            <a:schemeClr val="bg1"/>
          </a:solidFill>
          <a:ln>
            <a:solidFill>
              <a:srgbClr val="FF0000"/>
            </a:solidFill>
          </a:ln>
        </p:spPr>
        <p:txBody>
          <a:bodyPr wrap="square" tIns="180000" bIns="180000" rtlCol="0" anchor="ctr" anchorCtr="0">
            <a:spAutoFit/>
          </a:bodyPr>
          <a:lstStyle/>
          <a:p>
            <a:pPr algn="ctr"/>
            <a:r>
              <a:rPr lang="en-US" altLang="zh-CN" sz="3600" dirty="0" smtClean="0">
                <a:solidFill>
                  <a:srgbClr val="FF0000"/>
                </a:solidFill>
                <a:latin typeface="Arial" pitchFamily="34" charset="0"/>
                <a:ea typeface="Adobe 黑体 Std R" pitchFamily="34" charset="-122"/>
                <a:cs typeface="Arial" pitchFamily="34" charset="0"/>
              </a:rPr>
              <a:t>How to estimate the parameters?</a:t>
            </a:r>
            <a:endParaRPr lang="zh-CN" altLang="en-US" sz="3600" dirty="0">
              <a:solidFill>
                <a:srgbClr val="FF0000"/>
              </a:solidFill>
              <a:latin typeface="Arial" pitchFamily="34" charset="0"/>
              <a:ea typeface="Adobe 黑体 Std R" pitchFamily="34" charset="-122"/>
              <a:cs typeface="Arial" pitchFamily="34" charset="0"/>
            </a:endParaRPr>
          </a:p>
        </p:txBody>
      </p:sp>
      <p:cxnSp>
        <p:nvCxnSpPr>
          <p:cNvPr id="19" name="直接箭头连接符 18"/>
          <p:cNvCxnSpPr>
            <a:stCxn id="18" idx="2"/>
            <a:endCxn id="14" idx="0"/>
          </p:cNvCxnSpPr>
          <p:nvPr/>
        </p:nvCxnSpPr>
        <p:spPr>
          <a:xfrm flipH="1">
            <a:off x="3508375" y="4575114"/>
            <a:ext cx="742950" cy="1139886"/>
          </a:xfrm>
          <a:prstGeom prst="straightConnector1">
            <a:avLst/>
          </a:prstGeom>
          <a:ln w="12700">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a:stCxn id="18" idx="2"/>
          </p:cNvCxnSpPr>
          <p:nvPr/>
        </p:nvCxnSpPr>
        <p:spPr>
          <a:xfrm>
            <a:off x="4251332" y="4575135"/>
            <a:ext cx="3508376" cy="1136773"/>
          </a:xfrm>
          <a:prstGeom prst="straightConnector1">
            <a:avLst/>
          </a:prstGeom>
          <a:ln w="12700">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18" idx="2"/>
          </p:cNvCxnSpPr>
          <p:nvPr/>
        </p:nvCxnSpPr>
        <p:spPr>
          <a:xfrm>
            <a:off x="4251332" y="4575114"/>
            <a:ext cx="2930526" cy="377886"/>
          </a:xfrm>
          <a:prstGeom prst="straightConnector1">
            <a:avLst/>
          </a:prstGeom>
          <a:ln w="12700">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22" name="矩形 21"/>
          <p:cNvSpPr/>
          <p:nvPr/>
        </p:nvSpPr>
        <p:spPr>
          <a:xfrm>
            <a:off x="7181850" y="4800600"/>
            <a:ext cx="4953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594600" y="5715000"/>
            <a:ext cx="41275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93283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500"/>
                                        <p:tgtEl>
                                          <p:spTgt spid="1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amond(in)">
                                      <p:cBhvr>
                                        <p:cTn id="10" dur="500"/>
                                        <p:tgtEl>
                                          <p:spTgt spid="17"/>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amond(in)">
                                      <p:cBhvr>
                                        <p:cTn id="13" dur="500"/>
                                        <p:tgtEl>
                                          <p:spTgt spid="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500"/>
                                        <p:tgtEl>
                                          <p:spTgt spid="13"/>
                                        </p:tgtEl>
                                      </p:cBhvr>
                                    </p:animEffect>
                                  </p:childTnLst>
                                </p:cTn>
                              </p:par>
                              <p:par>
                                <p:cTn id="19" presetID="4" presetClass="entr" presetSubtype="16"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animEffect transition="in" filter="box(in)">
                                      <p:cBhvr>
                                        <p:cTn id="21" dur="500"/>
                                        <p:tgtEl>
                                          <p:spTgt spid="4099"/>
                                        </p:tgtEl>
                                      </p:cBhvr>
                                    </p:animEffect>
                                  </p:childTnLst>
                                </p:cTn>
                              </p:par>
                              <p:par>
                                <p:cTn id="22" presetID="4" presetClass="entr" presetSubtype="16"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ox(in)">
                                      <p:cBhvr>
                                        <p:cTn id="24" dur="500"/>
                                        <p:tgtEl>
                                          <p:spTgt spid="23"/>
                                        </p:tgtEl>
                                      </p:cBhvr>
                                    </p:animEffect>
                                  </p:childTnLst>
                                </p:cTn>
                              </p:par>
                              <p:par>
                                <p:cTn id="25" presetID="4" presetClass="entr" presetSubtype="16"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ox(in)">
                                      <p:cBhvr>
                                        <p:cTn id="27" dur="500"/>
                                        <p:tgtEl>
                                          <p:spTgt spid="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6"/>
                                        </p:tgtEl>
                                        <p:attrNameLst>
                                          <p:attrName>style.visibility</p:attrName>
                                        </p:attrNameLst>
                                      </p:cBhvr>
                                      <p:to>
                                        <p:strVal val="hidden"/>
                                      </p:to>
                                    </p:set>
                                  </p:childTnLst>
                                </p:cTn>
                              </p:par>
                              <p:par>
                                <p:cTn id="42" presetID="8"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amond(in)">
                                      <p:cBhvr>
                                        <p:cTn id="44" dur="500"/>
                                        <p:tgtEl>
                                          <p:spTgt spid="14"/>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amond(in)">
                                      <p:cBhvr>
                                        <p:cTn id="47" dur="500"/>
                                        <p:tgtEl>
                                          <p:spTgt spid="18"/>
                                        </p:tgtEl>
                                      </p:cBhvr>
                                    </p:animEffect>
                                  </p:childTnLst>
                                </p:cTn>
                              </p:par>
                              <p:par>
                                <p:cTn id="48" presetID="4" presetClass="entr" presetSubtype="16"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ox(in)">
                                      <p:cBhvr>
                                        <p:cTn id="50" dur="500"/>
                                        <p:tgtEl>
                                          <p:spTgt spid="19"/>
                                        </p:tgtEl>
                                      </p:cBhvr>
                                    </p:animEffect>
                                  </p:childTnLst>
                                </p:cTn>
                              </p:par>
                              <p:par>
                                <p:cTn id="51" presetID="4" presetClass="entr" presetSubtype="16"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ox(in)">
                                      <p:cBhvr>
                                        <p:cTn id="53" dur="500"/>
                                        <p:tgtEl>
                                          <p:spTgt spid="20"/>
                                        </p:tgtEl>
                                      </p:cBhvr>
                                    </p:animEffect>
                                  </p:childTnLst>
                                </p:cTn>
                              </p:par>
                              <p:par>
                                <p:cTn id="54" presetID="4" presetClass="entr" presetSubtype="16"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ox(in)">
                                      <p:cBhvr>
                                        <p:cTn id="56" dur="500"/>
                                        <p:tgtEl>
                                          <p:spTgt spid="21"/>
                                        </p:tgtEl>
                                      </p:cBhvr>
                                    </p:animEffect>
                                  </p:childTnLst>
                                </p:cTn>
                              </p:par>
                              <p:par>
                                <p:cTn id="57" presetID="8" presetClass="entr" presetSubtype="16"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amond(in)">
                                      <p:cBhvr>
                                        <p:cTn id="59" dur="500"/>
                                        <p:tgtEl>
                                          <p:spTgt spid="24"/>
                                        </p:tgtEl>
                                      </p:cBhvr>
                                    </p:animEffect>
                                  </p:childTnLst>
                                </p:cTn>
                              </p:par>
                              <p:par>
                                <p:cTn id="60" presetID="8"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diamond(in)">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4" grpId="0" animBg="1"/>
      <p:bldP spid="18" grpId="0" animBg="1"/>
      <p:bldP spid="22"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908051" y="981082"/>
            <a:ext cx="8009820" cy="519112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Model Learning</a:t>
            </a:r>
            <a:r>
              <a:rPr lang="en-US" altLang="zh-CN" sz="2800" dirty="0" smtClean="0"/>
              <a:t>—Two-step learning</a:t>
            </a:r>
            <a:endParaRPr lang="zh-CN" altLang="en-US" sz="3600" dirty="0"/>
          </a:p>
        </p:txBody>
      </p:sp>
      <p:sp>
        <p:nvSpPr>
          <p:cNvPr id="7" name="矩形 6"/>
          <p:cNvSpPr/>
          <p:nvPr/>
        </p:nvSpPr>
        <p:spPr>
          <a:xfrm>
            <a:off x="1651000" y="2514600"/>
            <a:ext cx="7016750" cy="1981200"/>
          </a:xfrm>
          <a:prstGeom prst="rect">
            <a:avLst/>
          </a:prstGeom>
          <a:solidFill>
            <a:srgbClr val="FFCCCC">
              <a:alpha val="30000"/>
            </a:srgbClr>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51000" y="4495800"/>
            <a:ext cx="7016750" cy="1219200"/>
          </a:xfrm>
          <a:prstGeom prst="rect">
            <a:avLst/>
          </a:prstGeom>
          <a:solidFill>
            <a:srgbClr val="CCECFF">
              <a:alpha val="30000"/>
            </a:srgb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p:cNvSpPr>
            <a:spLocks noChangeArrowheads="1"/>
          </p:cNvSpPr>
          <p:nvPr/>
        </p:nvSpPr>
        <p:spPr bwMode="auto">
          <a:xfrm>
            <a:off x="0" y="6324600"/>
            <a:ext cx="9906000" cy="533400"/>
          </a:xfrm>
          <a:prstGeom prst="rect">
            <a:avLst/>
          </a:prstGeom>
          <a:solidFill>
            <a:schemeClr val="bg1"/>
          </a:solidFill>
          <a:ln w="9525">
            <a:noFill/>
            <a:miter lim="800000"/>
            <a:headEnd/>
            <a:tailEnd/>
          </a:ln>
        </p:spPr>
        <p:txBody>
          <a:bodyPr wrap="square">
            <a:noAutofit/>
          </a:bodyPr>
          <a:lstStyle/>
          <a:p>
            <a:r>
              <a:rPr lang="en-US" altLang="zh-CN" sz="1200" dirty="0"/>
              <a:t>[1] C. Tan, J. Tang, J. Sun, Q. Lin, and F. Wang. Social action tracking via noise tolerant time-varying factor graphs. In </a:t>
            </a:r>
            <a:r>
              <a:rPr lang="en-US" altLang="zh-CN" sz="1200" dirty="0" smtClean="0"/>
              <a:t>KDD</a:t>
            </a:r>
            <a:r>
              <a:rPr lang="en-US" altLang="zh-CN" sz="1200" dirty="0"/>
              <a:t>’</a:t>
            </a:r>
            <a:r>
              <a:rPr lang="en-US" altLang="zh-CN" sz="1200" dirty="0" smtClean="0"/>
              <a:t>10, </a:t>
            </a:r>
            <a:r>
              <a:rPr lang="en-US" altLang="zh-CN" sz="1200" dirty="0"/>
              <a:t>pages 807–816, 2010.</a:t>
            </a:r>
            <a:endParaRPr lang="zh-CN" altLang="en-US" sz="1200" dirty="0"/>
          </a:p>
        </p:txBody>
      </p:sp>
    </p:spTree>
    <p:extLst>
      <p:ext uri="{BB962C8B-B14F-4D97-AF65-F5344CB8AC3E}">
        <p14:creationId xmlns:p14="http://schemas.microsoft.com/office/powerpoint/2010/main" val="5154190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Learning Algorithm Details</a:t>
            </a:r>
            <a:endParaRPr kumimoji="1" lang="zh-CN" altLang="en-US" dirty="0"/>
          </a:p>
        </p:txBody>
      </p:sp>
      <p:sp>
        <p:nvSpPr>
          <p:cNvPr id="3" name="内容占位符 2"/>
          <p:cNvSpPr>
            <a:spLocks noGrp="1"/>
          </p:cNvSpPr>
          <p:nvPr>
            <p:ph idx="1"/>
          </p:nvPr>
        </p:nvSpPr>
        <p:spPr/>
        <p:txBody>
          <a:bodyPr/>
          <a:lstStyle/>
          <a:p>
            <a:r>
              <a:rPr kumimoji="1" lang="en-US" altLang="zh-CN" sz="2800" dirty="0" smtClean="0"/>
              <a:t>Integration of </a:t>
            </a:r>
            <a:r>
              <a:rPr kumimoji="1" lang="en-US" altLang="zh-CN" sz="2800" i="1" dirty="0" smtClean="0"/>
              <a:t>Z </a:t>
            </a:r>
            <a:r>
              <a:rPr kumimoji="1" lang="en-US" altLang="zh-CN" sz="2800" dirty="0" smtClean="0"/>
              <a:t>(conditioned on </a:t>
            </a:r>
            <a:r>
              <a:rPr kumimoji="1" lang="en-US" altLang="zh-CN" sz="2800" i="1" dirty="0" smtClean="0"/>
              <a:t>α&gt;</a:t>
            </a:r>
            <a:r>
              <a:rPr kumimoji="1" lang="en-US" altLang="zh-CN" sz="2800" dirty="0" smtClean="0"/>
              <a:t>0</a:t>
            </a:r>
            <a:r>
              <a:rPr kumimoji="1" lang="en-US" altLang="zh-CN" sz="2800" i="1" dirty="0" smtClean="0"/>
              <a:t>, β&gt;</a:t>
            </a:r>
            <a:r>
              <a:rPr kumimoji="1" lang="en-US" altLang="zh-CN" sz="2800" dirty="0" smtClean="0"/>
              <a:t>0</a:t>
            </a:r>
            <a:r>
              <a:rPr kumimoji="1" lang="en-US" altLang="zh-CN" sz="2800" i="1" dirty="0" smtClean="0"/>
              <a:t>, </a:t>
            </a:r>
            <a:r>
              <a:rPr kumimoji="1" lang="en-US" altLang="zh-CN" sz="2800" i="1" dirty="0" err="1" smtClean="0"/>
              <a:t>λ</a:t>
            </a:r>
            <a:r>
              <a:rPr kumimoji="1" lang="en-US" altLang="zh-CN" sz="2800" i="1" dirty="0" smtClean="0"/>
              <a:t>&gt;</a:t>
            </a:r>
            <a:r>
              <a:rPr kumimoji="1" lang="en-US" altLang="zh-CN" sz="2800" dirty="0" smtClean="0"/>
              <a:t>0)</a:t>
            </a:r>
          </a:p>
          <a:p>
            <a:endParaRPr kumimoji="1" lang="en-US" altLang="zh-CN" sz="2800" dirty="0" smtClean="0"/>
          </a:p>
          <a:p>
            <a:endParaRPr kumimoji="1" lang="en-US" altLang="zh-CN" sz="2800" dirty="0"/>
          </a:p>
          <a:p>
            <a:endParaRPr kumimoji="1" lang="en-US" altLang="zh-CN" sz="2800" dirty="0" smtClean="0"/>
          </a:p>
          <a:p>
            <a:r>
              <a:rPr kumimoji="1" lang="en-US" altLang="zh-CN" sz="2800" dirty="0" smtClean="0"/>
              <a:t>Transform Z into a form of multivariate Gaussian dist.</a:t>
            </a:r>
            <a:endParaRPr kumimoji="1" lang="zh-CN" altLang="en-US" sz="2800" dirty="0"/>
          </a:p>
        </p:txBody>
      </p:sp>
      <p:pic>
        <p:nvPicPr>
          <p:cNvPr id="4" name="Picture 2"/>
          <p:cNvPicPr>
            <a:picLocks noChangeAspect="1" noChangeArrowheads="1"/>
          </p:cNvPicPr>
          <p:nvPr/>
        </p:nvPicPr>
        <p:blipFill>
          <a:blip r:embed="rId2" cstate="print"/>
          <a:srcRect/>
          <a:stretch>
            <a:fillRect/>
          </a:stretch>
        </p:blipFill>
        <p:spPr bwMode="auto">
          <a:xfrm>
            <a:off x="1928664" y="1844824"/>
            <a:ext cx="6660740" cy="1261430"/>
          </a:xfrm>
          <a:prstGeom prst="rect">
            <a:avLst/>
          </a:prstGeom>
          <a:noFill/>
          <a:ln w="9525">
            <a:noFill/>
            <a:miter lim="800000"/>
            <a:headEnd/>
            <a:tailEnd/>
          </a:ln>
        </p:spPr>
      </p:pic>
      <p:sp>
        <p:nvSpPr>
          <p:cNvPr id="5" name="矩形 4"/>
          <p:cNvSpPr/>
          <p:nvPr/>
        </p:nvSpPr>
        <p:spPr>
          <a:xfrm>
            <a:off x="-15552" y="2348880"/>
            <a:ext cx="2540732" cy="8640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rPr>
              <a:t>First term is easy, but the others are difficult</a:t>
            </a:r>
            <a:endParaRPr kumimoji="1" lang="zh-CN" altLang="en-US" dirty="0">
              <a:solidFill>
                <a:schemeClr val="tx1"/>
              </a:solidFill>
            </a:endParaRPr>
          </a:p>
        </p:txBody>
      </p:sp>
      <p:cxnSp>
        <p:nvCxnSpPr>
          <p:cNvPr id="6" name="直接箭头连接符 18"/>
          <p:cNvCxnSpPr>
            <a:stCxn id="5" idx="3"/>
          </p:cNvCxnSpPr>
          <p:nvPr/>
        </p:nvCxnSpPr>
        <p:spPr>
          <a:xfrm flipV="1">
            <a:off x="2525180" y="2492896"/>
            <a:ext cx="1275692" cy="288032"/>
          </a:xfrm>
          <a:prstGeom prst="straightConnector1">
            <a:avLst/>
          </a:prstGeom>
          <a:ln w="12700">
            <a:solidFill>
              <a:srgbClr val="000090"/>
            </a:solidFill>
            <a:tailEnd type="arrow"/>
          </a:ln>
        </p:spPr>
        <p:style>
          <a:lnRef idx="3">
            <a:schemeClr val="accent1"/>
          </a:lnRef>
          <a:fillRef idx="0">
            <a:schemeClr val="accent1"/>
          </a:fillRef>
          <a:effectRef idx="2">
            <a:schemeClr val="accent1"/>
          </a:effectRef>
          <a:fontRef idx="minor">
            <a:schemeClr val="tx1"/>
          </a:fontRef>
        </p:style>
      </p:cxnSp>
      <p:cxnSp>
        <p:nvCxnSpPr>
          <p:cNvPr id="9" name="直接箭头连接符 18"/>
          <p:cNvCxnSpPr/>
          <p:nvPr/>
        </p:nvCxnSpPr>
        <p:spPr>
          <a:xfrm>
            <a:off x="3548844" y="2492896"/>
            <a:ext cx="1764196" cy="0"/>
          </a:xfrm>
          <a:prstGeom prst="straightConnector1">
            <a:avLst/>
          </a:prstGeom>
          <a:ln w="12700">
            <a:solidFill>
              <a:srgbClr val="000090"/>
            </a:solidFill>
            <a:headEnd type="none"/>
            <a:tailEnd type="none"/>
          </a:ln>
        </p:spPr>
        <p:style>
          <a:lnRef idx="3">
            <a:schemeClr val="accent1"/>
          </a:lnRef>
          <a:fillRef idx="0">
            <a:schemeClr val="accent1"/>
          </a:fillRef>
          <a:effectRef idx="2">
            <a:schemeClr val="accent1"/>
          </a:effectRef>
          <a:fontRef idx="minor">
            <a:schemeClr val="tx1"/>
          </a:fontRef>
        </p:style>
      </p:cxnSp>
      <p:pic>
        <p:nvPicPr>
          <p:cNvPr id="15" name="图片 14" descr="Screen Shot 2014-08-11 at 11.06.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972" y="3708412"/>
            <a:ext cx="5205029" cy="794304"/>
          </a:xfrm>
          <a:prstGeom prst="rect">
            <a:avLst/>
          </a:prstGeom>
        </p:spPr>
      </p:pic>
      <p:pic>
        <p:nvPicPr>
          <p:cNvPr id="16" name="图片 15" descr="Screen Shot 2014-08-11 at 11.06.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064" y="4608512"/>
            <a:ext cx="4212468" cy="633247"/>
          </a:xfrm>
          <a:prstGeom prst="rect">
            <a:avLst/>
          </a:prstGeom>
        </p:spPr>
      </p:pic>
      <p:sp>
        <p:nvSpPr>
          <p:cNvPr id="17" name="右箭头 16"/>
          <p:cNvSpPr/>
          <p:nvPr/>
        </p:nvSpPr>
        <p:spPr>
          <a:xfrm rot="5400000">
            <a:off x="7059234" y="4338482"/>
            <a:ext cx="288032" cy="468052"/>
          </a:xfrm>
          <a:prstGeom prst="rightArrow">
            <a:avLst/>
          </a:prstGeom>
          <a:solidFill>
            <a:srgbClr val="FFCC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descr="Screen Shot 2014-08-11 at 11.10.0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496" y="4041068"/>
            <a:ext cx="3519702" cy="540060"/>
          </a:xfrm>
          <a:prstGeom prst="rect">
            <a:avLst/>
          </a:prstGeom>
        </p:spPr>
      </p:pic>
      <p:cxnSp>
        <p:nvCxnSpPr>
          <p:cNvPr id="20" name="直接箭头连接符 18"/>
          <p:cNvCxnSpPr/>
          <p:nvPr/>
        </p:nvCxnSpPr>
        <p:spPr>
          <a:xfrm flipH="1">
            <a:off x="704528" y="2348880"/>
            <a:ext cx="2448272" cy="1872208"/>
          </a:xfrm>
          <a:prstGeom prst="straightConnector1">
            <a:avLst/>
          </a:prstGeom>
          <a:ln w="28575" cmpd="sng">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23" name="右箭头 22"/>
          <p:cNvSpPr/>
          <p:nvPr/>
        </p:nvSpPr>
        <p:spPr>
          <a:xfrm rot="10800000">
            <a:off x="4016896" y="4104456"/>
            <a:ext cx="504056" cy="468052"/>
          </a:xfrm>
          <a:prstGeom prst="rightArrow">
            <a:avLst/>
          </a:prstGeom>
          <a:solidFill>
            <a:srgbClr val="FFCC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descr="Screen Shot 2014-08-11 at 11.24.5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836" y="5409220"/>
            <a:ext cx="6393160" cy="1363184"/>
          </a:xfrm>
          <a:prstGeom prst="rect">
            <a:avLst/>
          </a:prstGeom>
          <a:ln>
            <a:solidFill>
              <a:srgbClr val="000000"/>
            </a:solidFill>
          </a:ln>
        </p:spPr>
      </p:pic>
      <p:sp>
        <p:nvSpPr>
          <p:cNvPr id="29" name="矩形 28"/>
          <p:cNvSpPr/>
          <p:nvPr/>
        </p:nvSpPr>
        <p:spPr>
          <a:xfrm>
            <a:off x="8157356" y="6237312"/>
            <a:ext cx="1640632" cy="4680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560"/>
              </a:lnSpc>
            </a:pPr>
            <a:r>
              <a:rPr kumimoji="1" lang="en-US" altLang="zh-CN" sz="1800" i="1" dirty="0" smtClean="0">
                <a:solidFill>
                  <a:schemeClr val="tx1"/>
                </a:solidFill>
              </a:rPr>
              <a:t>A</a:t>
            </a:r>
            <a:r>
              <a:rPr kumimoji="1" lang="en-US" altLang="zh-CN" sz="1800" dirty="0" smtClean="0">
                <a:solidFill>
                  <a:schemeClr val="tx1"/>
                </a:solidFill>
              </a:rPr>
              <a:t> is </a:t>
            </a:r>
            <a:r>
              <a:rPr kumimoji="1" lang="en-US" altLang="zh-CN" sz="1800" i="1" dirty="0" smtClean="0">
                <a:solidFill>
                  <a:schemeClr val="tx1"/>
                </a:solidFill>
              </a:rPr>
              <a:t>NT </a:t>
            </a:r>
            <a:r>
              <a:rPr kumimoji="1" lang="en-US" altLang="zh-CN" sz="1800" dirty="0" smtClean="0">
                <a:solidFill>
                  <a:schemeClr val="tx1"/>
                </a:solidFill>
              </a:rPr>
              <a:t>x </a:t>
            </a:r>
            <a:r>
              <a:rPr kumimoji="1" lang="en-US" altLang="zh-CN" sz="1800" i="1" dirty="0" smtClean="0">
                <a:solidFill>
                  <a:schemeClr val="tx1"/>
                </a:solidFill>
              </a:rPr>
              <a:t>NT</a:t>
            </a:r>
            <a:r>
              <a:rPr kumimoji="1" lang="en-US" altLang="zh-CN" sz="1800" dirty="0" smtClean="0">
                <a:solidFill>
                  <a:schemeClr val="tx1"/>
                </a:solidFill>
              </a:rPr>
              <a:t> matrix</a:t>
            </a:r>
            <a:endParaRPr kumimoji="1" lang="zh-CN" altLang="en-US" sz="1800" dirty="0">
              <a:solidFill>
                <a:schemeClr val="tx1"/>
              </a:solidFill>
            </a:endParaRPr>
          </a:p>
        </p:txBody>
      </p:sp>
      <p:pic>
        <p:nvPicPr>
          <p:cNvPr id="30" name="图片 29" descr="Screen Shot 2014-08-11 at 11.28.28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740" y="4797152"/>
            <a:ext cx="2627176" cy="352007"/>
          </a:xfrm>
          <a:prstGeom prst="rect">
            <a:avLst/>
          </a:prstGeom>
          <a:ln>
            <a:solidFill>
              <a:schemeClr val="tx1"/>
            </a:solidFill>
          </a:ln>
        </p:spPr>
      </p:pic>
      <p:cxnSp>
        <p:nvCxnSpPr>
          <p:cNvPr id="31" name="直接箭头连接符 18"/>
          <p:cNvCxnSpPr>
            <a:stCxn id="30" idx="0"/>
          </p:cNvCxnSpPr>
          <p:nvPr/>
        </p:nvCxnSpPr>
        <p:spPr>
          <a:xfrm flipH="1" flipV="1">
            <a:off x="3620852" y="4437112"/>
            <a:ext cx="305476" cy="360040"/>
          </a:xfrm>
          <a:prstGeom prst="straightConnector1">
            <a:avLst/>
          </a:prstGeom>
          <a:ln w="28575" cmpd="sng">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37" name="矩形 36"/>
          <p:cNvSpPr/>
          <p:nvPr/>
        </p:nvSpPr>
        <p:spPr>
          <a:xfrm>
            <a:off x="92460" y="5193196"/>
            <a:ext cx="2844316" cy="133214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en-US" altLang="zh-CN" dirty="0">
                <a:solidFill>
                  <a:schemeClr val="tx1"/>
                </a:solidFill>
              </a:rPr>
              <a:t>b</a:t>
            </a:r>
            <a:r>
              <a:rPr kumimoji="1" lang="en-US" altLang="zh-CN" dirty="0" smtClean="0">
                <a:solidFill>
                  <a:schemeClr val="tx1"/>
                </a:solidFill>
              </a:rPr>
              <a:t>=</a:t>
            </a:r>
            <a:r>
              <a:rPr kumimoji="1" lang="en-US" altLang="zh-CN" b="1" dirty="0" smtClean="0">
                <a:solidFill>
                  <a:schemeClr val="tx1"/>
                </a:solidFill>
              </a:rPr>
              <a:t>X</a:t>
            </a:r>
            <a:r>
              <a:rPr kumimoji="1" lang="en-US" altLang="zh-CN" dirty="0" smtClean="0">
                <a:solidFill>
                  <a:schemeClr val="tx1"/>
                </a:solidFill>
              </a:rPr>
              <a:t>α  NT-vector; X is a </a:t>
            </a:r>
            <a:r>
              <a:rPr kumimoji="1" lang="en-US" altLang="zh-CN" i="1" dirty="0" smtClean="0">
                <a:solidFill>
                  <a:schemeClr val="tx1"/>
                </a:solidFill>
              </a:rPr>
              <a:t>NT </a:t>
            </a:r>
            <a:r>
              <a:rPr kumimoji="1" lang="en-US" altLang="zh-CN" dirty="0" smtClean="0">
                <a:solidFill>
                  <a:schemeClr val="tx1"/>
                </a:solidFill>
              </a:rPr>
              <a:t>x </a:t>
            </a:r>
            <a:r>
              <a:rPr kumimoji="1" lang="en-US" altLang="zh-CN" i="1" dirty="0" smtClean="0">
                <a:solidFill>
                  <a:schemeClr val="tx1"/>
                </a:solidFill>
              </a:rPr>
              <a:t>d</a:t>
            </a:r>
            <a:r>
              <a:rPr kumimoji="1" lang="en-US" altLang="zh-CN" dirty="0" smtClean="0">
                <a:solidFill>
                  <a:schemeClr val="tx1"/>
                </a:solidFill>
              </a:rPr>
              <a:t> </a:t>
            </a:r>
            <a:r>
              <a:rPr kumimoji="1" lang="en-US" altLang="zh-CN" dirty="0">
                <a:solidFill>
                  <a:schemeClr val="tx1"/>
                </a:solidFill>
              </a:rPr>
              <a:t>matrix by concatenating all time-varying attribute matrices </a:t>
            </a:r>
            <a:endParaRPr kumimoji="1" lang="zh-CN" altLang="en-US" dirty="0">
              <a:solidFill>
                <a:schemeClr val="tx1"/>
              </a:solidFill>
            </a:endParaRPr>
          </a:p>
        </p:txBody>
      </p:sp>
      <p:cxnSp>
        <p:nvCxnSpPr>
          <p:cNvPr id="39" name="直接箭头连接符 18"/>
          <p:cNvCxnSpPr>
            <a:stCxn id="37" idx="0"/>
          </p:cNvCxnSpPr>
          <p:nvPr/>
        </p:nvCxnSpPr>
        <p:spPr>
          <a:xfrm flipV="1">
            <a:off x="1514618" y="4401108"/>
            <a:ext cx="1098122" cy="792088"/>
          </a:xfrm>
          <a:prstGeom prst="straightConnector1">
            <a:avLst/>
          </a:prstGeom>
          <a:ln w="28575" cmpd="sng">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57" name="直接箭头连接符 18"/>
          <p:cNvCxnSpPr>
            <a:endCxn id="24" idx="1"/>
          </p:cNvCxnSpPr>
          <p:nvPr/>
        </p:nvCxnSpPr>
        <p:spPr>
          <a:xfrm>
            <a:off x="1856656" y="4437112"/>
            <a:ext cx="1620180" cy="1653700"/>
          </a:xfrm>
          <a:prstGeom prst="straightConnector1">
            <a:avLst/>
          </a:prstGeom>
          <a:ln w="28575" cmpd="sng">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61" name="矩形 60"/>
          <p:cNvSpPr/>
          <p:nvPr/>
        </p:nvSpPr>
        <p:spPr>
          <a:xfrm>
            <a:off x="2396716" y="6453372"/>
            <a:ext cx="1136576" cy="324000"/>
          </a:xfrm>
          <a:prstGeom prst="rect">
            <a:avLst/>
          </a:prstGeom>
          <a:solidFill>
            <a:srgbClr val="FF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560"/>
              </a:lnSpc>
            </a:pPr>
            <a:r>
              <a:rPr kumimoji="1" lang="en-US" altLang="zh-CN" sz="1800" b="1" dirty="0" smtClean="0">
                <a:solidFill>
                  <a:schemeClr val="tx1"/>
                </a:solidFill>
              </a:rPr>
              <a:t>Influence</a:t>
            </a:r>
            <a:endParaRPr kumimoji="1" lang="zh-CN" altLang="en-US" sz="1800" b="1" dirty="0">
              <a:solidFill>
                <a:schemeClr val="tx1"/>
              </a:solidFill>
            </a:endParaRPr>
          </a:p>
        </p:txBody>
      </p:sp>
      <p:sp>
        <p:nvSpPr>
          <p:cNvPr id="62" name="矩形 61"/>
          <p:cNvSpPr/>
          <p:nvPr/>
        </p:nvSpPr>
        <p:spPr>
          <a:xfrm>
            <a:off x="2288704" y="6057328"/>
            <a:ext cx="1252972" cy="324000"/>
          </a:xfrm>
          <a:prstGeom prst="rect">
            <a:avLst/>
          </a:prstGeom>
          <a:solidFill>
            <a:srgbClr val="FF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560"/>
              </a:lnSpc>
            </a:pPr>
            <a:r>
              <a:rPr kumimoji="1" lang="en-US" altLang="zh-CN" sz="1800" b="1" dirty="0" smtClean="0">
                <a:solidFill>
                  <a:schemeClr val="tx1"/>
                </a:solidFill>
              </a:rPr>
              <a:t>correlation</a:t>
            </a:r>
            <a:endParaRPr kumimoji="1" lang="zh-CN" altLang="en-US" sz="1800" b="1" dirty="0">
              <a:solidFill>
                <a:schemeClr val="tx1"/>
              </a:solidFill>
            </a:endParaRPr>
          </a:p>
        </p:txBody>
      </p:sp>
      <p:sp>
        <p:nvSpPr>
          <p:cNvPr id="63" name="矩形 62"/>
          <p:cNvSpPr/>
          <p:nvPr/>
        </p:nvSpPr>
        <p:spPr>
          <a:xfrm>
            <a:off x="1604628" y="5661284"/>
            <a:ext cx="2124236" cy="324000"/>
          </a:xfrm>
          <a:prstGeom prst="rect">
            <a:avLst/>
          </a:prstGeom>
          <a:solidFill>
            <a:srgbClr val="FF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560"/>
              </a:lnSpc>
            </a:pPr>
            <a:r>
              <a:rPr kumimoji="1" lang="en-US" altLang="zh-CN" sz="1800" b="1" dirty="0" smtClean="0">
                <a:solidFill>
                  <a:schemeClr val="tx1"/>
                </a:solidFill>
              </a:rPr>
              <a:t>All coefficients of z</a:t>
            </a:r>
            <a:endParaRPr kumimoji="1" lang="zh-CN" altLang="en-US" sz="1800" b="1" dirty="0">
              <a:solidFill>
                <a:schemeClr val="tx1"/>
              </a:solidFill>
            </a:endParaRPr>
          </a:p>
        </p:txBody>
      </p:sp>
    </p:spTree>
    <p:extLst>
      <p:ext uri="{BB962C8B-B14F-4D97-AF65-F5344CB8AC3E}">
        <p14:creationId xmlns:p14="http://schemas.microsoft.com/office/powerpoint/2010/main" val="16198879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par>
                                <p:cTn id="34" presetID="22"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up)">
                                      <p:cBhvr>
                                        <p:cTn id="45" dur="500"/>
                                        <p:tgtEl>
                                          <p:spTgt spid="31"/>
                                        </p:tgtEl>
                                      </p:cBhvr>
                                    </p:animEffect>
                                  </p:childTnLst>
                                </p:cTn>
                              </p:par>
                              <p:par>
                                <p:cTn id="46" presetID="22" presetClass="entr" presetSubtype="1"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up)">
                                      <p:cBhvr>
                                        <p:cTn id="48" dur="500"/>
                                        <p:tgtEl>
                                          <p:spTgt spid="30"/>
                                        </p:tgtEl>
                                      </p:cBhvr>
                                    </p:animEffect>
                                  </p:childTnLst>
                                </p:cTn>
                              </p:par>
                              <p:par>
                                <p:cTn id="49" presetID="22" presetClass="entr" presetSubtype="1"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up)">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up)">
                                      <p:cBhvr>
                                        <p:cTn id="59" dur="500"/>
                                        <p:tgtEl>
                                          <p:spTgt spid="57"/>
                                        </p:tgtEl>
                                      </p:cBhvr>
                                    </p:animEffect>
                                  </p:childTnLst>
                                </p:cTn>
                              </p:par>
                              <p:par>
                                <p:cTn id="60" presetID="22" presetClass="entr" presetSubtype="8"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par>
                                <p:cTn id="63" presetID="22" presetClass="entr" presetSubtype="8" fill="hold" grpId="1"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left)">
                                      <p:cBhvr>
                                        <p:cTn id="7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3" grpId="0" animBg="1"/>
      <p:bldP spid="29" grpId="1" animBg="1"/>
      <p:bldP spid="37" grpId="0" animBg="1"/>
      <p:bldP spid="61" grpId="0" animBg="1"/>
      <p:bldP spid="62" grpId="0" animBg="1"/>
      <p:bldP spid="6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066800"/>
            <a:ext cx="8832850" cy="5334000"/>
          </a:xfrm>
        </p:spPr>
        <p:txBody>
          <a:bodyPr>
            <a:noAutofit/>
          </a:bodyPr>
          <a:lstStyle/>
          <a:p>
            <a:r>
              <a:rPr lang="en-US" altLang="zh-CN" sz="2800" dirty="0" smtClean="0">
                <a:latin typeface="Arial" pitchFamily="34" charset="0"/>
                <a:cs typeface="Arial" pitchFamily="34" charset="0"/>
              </a:rPr>
              <a:t>Data Set </a:t>
            </a:r>
            <a:r>
              <a:rPr lang="en-US" altLang="zh-CN" sz="2000" dirty="0" smtClean="0"/>
              <a:t>(</a:t>
            </a:r>
            <a:r>
              <a:rPr lang="en-US" altLang="zh-CN" sz="2000" dirty="0" smtClean="0">
                <a:hlinkClick r:id="rId3"/>
              </a:rPr>
              <a:t>http://arnetminer.org/stnt</a:t>
            </a:r>
            <a:r>
              <a:rPr lang="en-US" altLang="zh-CN" sz="2000" dirty="0" smtClean="0"/>
              <a:t>)</a:t>
            </a:r>
            <a:endParaRPr lang="en-US" altLang="zh-CN" sz="20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r>
              <a:rPr lang="en-US" altLang="zh-CN" sz="2800" dirty="0" smtClean="0">
                <a:latin typeface="Arial" pitchFamily="34" charset="0"/>
                <a:cs typeface="Arial" pitchFamily="34" charset="0"/>
              </a:rPr>
              <a:t>Baseline</a:t>
            </a:r>
          </a:p>
          <a:p>
            <a:pPr lvl="1"/>
            <a:r>
              <a:rPr lang="en-US" altLang="zh-CN" sz="2400" dirty="0" smtClean="0">
                <a:latin typeface="Arial" pitchFamily="34" charset="0"/>
                <a:cs typeface="Arial" pitchFamily="34" charset="0"/>
              </a:rPr>
              <a:t>SVM</a:t>
            </a:r>
          </a:p>
          <a:p>
            <a:pPr lvl="1"/>
            <a:r>
              <a:rPr lang="en-US" altLang="zh-CN" sz="2400" dirty="0" err="1" smtClean="0">
                <a:latin typeface="Arial" pitchFamily="34" charset="0"/>
                <a:cs typeface="Arial" pitchFamily="34" charset="0"/>
              </a:rPr>
              <a:t>wvRN</a:t>
            </a:r>
            <a:r>
              <a:rPr lang="en-US" altLang="zh-CN" sz="2400" dirty="0" smtClean="0">
                <a:latin typeface="Arial" pitchFamily="34" charset="0"/>
                <a:cs typeface="Arial" pitchFamily="34" charset="0"/>
              </a:rPr>
              <a:t> (</a:t>
            </a:r>
            <a:r>
              <a:rPr lang="en-US" altLang="zh-CN" sz="2400" dirty="0" err="1" smtClean="0">
                <a:latin typeface="Arial" pitchFamily="34" charset="0"/>
                <a:cs typeface="Arial" pitchFamily="34" charset="0"/>
              </a:rPr>
              <a:t>Macskassy</a:t>
            </a:r>
            <a:r>
              <a:rPr lang="en-US" altLang="zh-CN" sz="2400" dirty="0" smtClean="0">
                <a:latin typeface="Arial" pitchFamily="34" charset="0"/>
                <a:cs typeface="Arial" pitchFamily="34" charset="0"/>
              </a:rPr>
              <a:t>, 2003)</a:t>
            </a:r>
          </a:p>
          <a:p>
            <a:r>
              <a:rPr lang="en-US" altLang="zh-CN" sz="2800" dirty="0" smtClean="0">
                <a:latin typeface="Arial" pitchFamily="34" charset="0"/>
                <a:cs typeface="Arial" pitchFamily="34" charset="0"/>
              </a:rPr>
              <a:t>Evaluation Measure:</a:t>
            </a:r>
          </a:p>
          <a:p>
            <a:pPr lvl="1">
              <a:buNone/>
            </a:pPr>
            <a:r>
              <a:rPr lang="en-US" altLang="zh-CN" sz="2400" dirty="0" smtClean="0">
                <a:latin typeface="Arial" pitchFamily="34" charset="0"/>
                <a:cs typeface="Arial" pitchFamily="34" charset="0"/>
              </a:rPr>
              <a:t>Precision, Recall, F1-Measure</a:t>
            </a:r>
          </a:p>
        </p:txBody>
      </p:sp>
      <p:graphicFrame>
        <p:nvGraphicFramePr>
          <p:cNvPr id="8" name="表格 7"/>
          <p:cNvGraphicFramePr>
            <a:graphicFrameLocks noGrp="1"/>
          </p:cNvGraphicFramePr>
          <p:nvPr>
            <p:extLst>
              <p:ext uri="{D42A27DB-BD31-4B8C-83A1-F6EECF244321}">
                <p14:modId xmlns:p14="http://schemas.microsoft.com/office/powerpoint/2010/main" val="2395594858"/>
              </p:ext>
            </p:extLst>
          </p:nvPr>
        </p:nvGraphicFramePr>
        <p:xfrm>
          <a:off x="660400" y="1676401"/>
          <a:ext cx="8585200" cy="2316480"/>
        </p:xfrm>
        <a:graphic>
          <a:graphicData uri="http://schemas.openxmlformats.org/drawingml/2006/table">
            <a:tbl>
              <a:tblPr firstRow="1" bandRow="1">
                <a:tableStyleId>{2D5ABB26-0587-4C30-8999-92F81FD0307C}</a:tableStyleId>
              </a:tblPr>
              <a:tblGrid>
                <a:gridCol w="1816100"/>
                <a:gridCol w="1981200"/>
                <a:gridCol w="1353820"/>
                <a:gridCol w="1717040"/>
                <a:gridCol w="1717040"/>
              </a:tblGrid>
              <a:tr h="457199">
                <a:tc>
                  <a:txBody>
                    <a:bodyPr/>
                    <a:lstStyle/>
                    <a:p>
                      <a:pPr algn="ctr"/>
                      <a:endParaRPr lang="zh-CN" altLang="en-US" sz="1800" b="1"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t>Action</a:t>
                      </a:r>
                      <a:endParaRPr lang="zh-CN" altLang="en-US" sz="1800" b="1" dirty="0">
                        <a:solidFill>
                          <a:schemeClr val="tx1"/>
                        </a:solidFill>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t>Nodes</a:t>
                      </a:r>
                      <a:endParaRPr lang="zh-CN" altLang="en-US" sz="1800" b="1" dirty="0">
                        <a:solidFill>
                          <a:schemeClr val="tx1"/>
                        </a:solidFill>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t>#Edges</a:t>
                      </a:r>
                      <a:endParaRPr lang="zh-CN" altLang="en-US" sz="1800" b="1" dirty="0">
                        <a:solidFill>
                          <a:schemeClr val="tx1"/>
                        </a:solidFill>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t>Action</a:t>
                      </a:r>
                      <a:r>
                        <a:rPr lang="en-US" altLang="zh-CN" sz="1800" b="1" baseline="0" dirty="0" smtClean="0"/>
                        <a:t> Stats</a:t>
                      </a:r>
                      <a:endParaRPr lang="zh-CN" altLang="en-US" sz="1800" b="1" dirty="0">
                        <a:solidFill>
                          <a:schemeClr val="tx1"/>
                        </a:solidFill>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609600">
                <a:tc>
                  <a:txBody>
                    <a:bodyPr/>
                    <a:lstStyle/>
                    <a:p>
                      <a:pPr algn="ctr"/>
                      <a:r>
                        <a:rPr lang="en-US" altLang="zh-CN" sz="2400" dirty="0" smtClean="0"/>
                        <a:t>Twitter</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Post tweets on</a:t>
                      </a:r>
                      <a:r>
                        <a:rPr lang="en-US" altLang="zh-CN" sz="1600" baseline="0" dirty="0" smtClean="0"/>
                        <a:t> “</a:t>
                      </a:r>
                      <a:r>
                        <a:rPr lang="en-US" altLang="zh-CN" sz="1600" dirty="0" smtClean="0"/>
                        <a:t>Haiti Earthquake”</a:t>
                      </a:r>
                      <a:endParaRPr lang="zh-CN" altLang="en-US" sz="16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7,521 </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304,275</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730,568</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1">
                <a:tc>
                  <a:txBody>
                    <a:bodyPr/>
                    <a:lstStyle/>
                    <a:p>
                      <a:pPr algn="ctr"/>
                      <a:r>
                        <a:rPr lang="en-US" altLang="zh-CN" sz="2400" dirty="0" err="1" smtClean="0"/>
                        <a:t>Flickr</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Add photos into favorite</a:t>
                      </a:r>
                      <a:r>
                        <a:rPr lang="en-US" altLang="zh-CN" sz="1600" baseline="0" dirty="0" smtClean="0"/>
                        <a:t> list</a:t>
                      </a:r>
                      <a:endParaRPr lang="zh-CN" altLang="en-US" sz="16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8,721</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485,253</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485,253</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600">
                <a:tc>
                  <a:txBody>
                    <a:bodyPr/>
                    <a:lstStyle/>
                    <a:p>
                      <a:pPr algn="ctr"/>
                      <a:r>
                        <a:rPr lang="en-US" altLang="zh-CN" sz="2400" dirty="0" err="1" smtClean="0"/>
                        <a:t>Arnetminer</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Issue</a:t>
                      </a:r>
                      <a:r>
                        <a:rPr lang="en-US" altLang="zh-CN" sz="1600" baseline="0" dirty="0" smtClean="0"/>
                        <a:t> publications on KDD</a:t>
                      </a:r>
                      <a:endParaRPr lang="zh-CN" altLang="en-US" sz="16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2,062</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34,986</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2,960</a:t>
                      </a:r>
                      <a:endParaRPr lang="zh-CN" altLang="en-US" sz="2400" dirty="0">
                        <a:latin typeface="Arial" pitchFamily="34" charset="0"/>
                        <a:cs typeface="Arial" pitchFamily="34" charset="0"/>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标题 1"/>
          <p:cNvSpPr>
            <a:spLocks noGrp="1"/>
          </p:cNvSpPr>
          <p:nvPr>
            <p:ph type="title"/>
          </p:nvPr>
        </p:nvSpPr>
        <p:spPr>
          <a:xfrm>
            <a:off x="495300" y="0"/>
            <a:ext cx="8915400" cy="1143000"/>
          </a:xfrm>
        </p:spPr>
        <p:txBody>
          <a:bodyPr/>
          <a:lstStyle/>
          <a:p>
            <a:r>
              <a:rPr lang="en-US" altLang="zh-CN" dirty="0" smtClean="0"/>
              <a:t>Experiment</a:t>
            </a:r>
            <a:endParaRPr lang="zh-CN" altLang="en-US" dirty="0"/>
          </a:p>
        </p:txBody>
      </p:sp>
    </p:spTree>
    <p:extLst>
      <p:ext uri="{BB962C8B-B14F-4D97-AF65-F5344CB8AC3E}">
        <p14:creationId xmlns:p14="http://schemas.microsoft.com/office/powerpoint/2010/main" val="32952723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3"/>
          <p:cNvPicPr>
            <a:picLocks noChangeAspect="1" noChangeArrowheads="1"/>
          </p:cNvPicPr>
          <p:nvPr/>
        </p:nvPicPr>
        <p:blipFill>
          <a:blip r:embed="rId3" cstate="print"/>
          <a:srcRect/>
          <a:stretch>
            <a:fillRect/>
          </a:stretch>
        </p:blipFill>
        <p:spPr bwMode="auto">
          <a:xfrm>
            <a:off x="8077200" y="2743218"/>
            <a:ext cx="1752599" cy="1016745"/>
          </a:xfrm>
          <a:prstGeom prst="rect">
            <a:avLst/>
          </a:prstGeom>
          <a:noFill/>
          <a:ln w="9525">
            <a:noFill/>
            <a:miter lim="800000"/>
            <a:headEnd/>
            <a:tailEnd/>
          </a:ln>
        </p:spPr>
      </p:pic>
      <p:sp>
        <p:nvSpPr>
          <p:cNvPr id="13315" name="TextBox 24"/>
          <p:cNvSpPr txBox="1">
            <a:spLocks noChangeArrowheads="1"/>
          </p:cNvSpPr>
          <p:nvPr/>
        </p:nvSpPr>
        <p:spPr bwMode="auto">
          <a:xfrm>
            <a:off x="8000999" y="2204864"/>
            <a:ext cx="1905001" cy="369332"/>
          </a:xfrm>
          <a:prstGeom prst="rect">
            <a:avLst/>
          </a:prstGeom>
          <a:noFill/>
          <a:ln w="9525">
            <a:noFill/>
            <a:miter lim="800000"/>
            <a:headEnd/>
            <a:tailEnd/>
          </a:ln>
        </p:spPr>
        <p:txBody>
          <a:bodyPr wrap="square">
            <a:spAutoFit/>
          </a:bodyPr>
          <a:lstStyle/>
          <a:p>
            <a:r>
              <a:rPr lang="en-US" altLang="zh-CN" dirty="0" smtClean="0">
                <a:latin typeface="+mn-lt"/>
                <a:ea typeface="黑体" pitchFamily="49" charset="-122"/>
              </a:rPr>
              <a:t>Opinion Mining</a:t>
            </a:r>
            <a:endParaRPr lang="zh-CN" altLang="en-US" dirty="0">
              <a:latin typeface="+mn-lt"/>
              <a:ea typeface="黑体" pitchFamily="49" charset="-122"/>
            </a:endParaRPr>
          </a:p>
        </p:txBody>
      </p:sp>
      <p:sp>
        <p:nvSpPr>
          <p:cNvPr id="13316" name="TextBox 25"/>
          <p:cNvSpPr txBox="1">
            <a:spLocks noChangeArrowheads="1"/>
          </p:cNvSpPr>
          <p:nvPr/>
        </p:nvSpPr>
        <p:spPr bwMode="auto">
          <a:xfrm>
            <a:off x="8110547" y="3766299"/>
            <a:ext cx="1719257" cy="646331"/>
          </a:xfrm>
          <a:prstGeom prst="rect">
            <a:avLst/>
          </a:prstGeom>
          <a:noFill/>
          <a:ln w="9525">
            <a:noFill/>
            <a:miter lim="800000"/>
            <a:headEnd/>
            <a:tailEnd/>
          </a:ln>
        </p:spPr>
        <p:txBody>
          <a:bodyPr wrap="square">
            <a:spAutoFit/>
          </a:bodyPr>
          <a:lstStyle/>
          <a:p>
            <a:pPr algn="ctr"/>
            <a:r>
              <a:rPr lang="en-US" altLang="zh-CN" dirty="0" smtClean="0">
                <a:latin typeface="+mn-lt"/>
                <a:ea typeface="黑体" pitchFamily="49" charset="-122"/>
              </a:rPr>
              <a:t>Innovation diffusion</a:t>
            </a:r>
            <a:endParaRPr lang="zh-CN" altLang="en-US" dirty="0">
              <a:latin typeface="+mn-lt"/>
              <a:ea typeface="黑体" pitchFamily="49" charset="-122"/>
            </a:endParaRPr>
          </a:p>
        </p:txBody>
      </p:sp>
      <p:sp>
        <p:nvSpPr>
          <p:cNvPr id="13317" name="TextBox 26"/>
          <p:cNvSpPr txBox="1">
            <a:spLocks noChangeArrowheads="1"/>
          </p:cNvSpPr>
          <p:nvPr/>
        </p:nvSpPr>
        <p:spPr bwMode="auto">
          <a:xfrm>
            <a:off x="7865201" y="5661248"/>
            <a:ext cx="2057390" cy="707886"/>
          </a:xfrm>
          <a:prstGeom prst="rect">
            <a:avLst/>
          </a:prstGeom>
          <a:noFill/>
          <a:ln w="9525">
            <a:noFill/>
            <a:miter lim="800000"/>
            <a:headEnd/>
            <a:tailEnd/>
          </a:ln>
        </p:spPr>
        <p:txBody>
          <a:bodyPr wrap="square">
            <a:spAutoFit/>
          </a:bodyPr>
          <a:lstStyle/>
          <a:p>
            <a:pPr algn="ctr"/>
            <a:r>
              <a:rPr lang="en-US" altLang="zh-CN" dirty="0" smtClean="0">
                <a:latin typeface="+mn-lt"/>
                <a:ea typeface="黑体" pitchFamily="49" charset="-122"/>
              </a:rPr>
              <a:t>Business </a:t>
            </a:r>
            <a:r>
              <a:rPr lang="en-US" altLang="zh-CN" dirty="0">
                <a:latin typeface="+mn-lt"/>
                <a:ea typeface="黑体" pitchFamily="49" charset="-122"/>
              </a:rPr>
              <a:t/>
            </a:r>
            <a:br>
              <a:rPr lang="en-US" altLang="zh-CN" dirty="0">
                <a:latin typeface="+mn-lt"/>
                <a:ea typeface="黑体" pitchFamily="49" charset="-122"/>
              </a:rPr>
            </a:br>
            <a:r>
              <a:rPr lang="en-US" altLang="zh-CN" dirty="0" smtClean="0">
                <a:latin typeface="+mn-lt"/>
                <a:ea typeface="黑体" pitchFamily="49" charset="-122"/>
              </a:rPr>
              <a:t>intelligence</a:t>
            </a:r>
            <a:endParaRPr lang="zh-CN" altLang="en-US" dirty="0">
              <a:latin typeface="+mn-lt"/>
              <a:ea typeface="黑体" pitchFamily="49" charset="-122"/>
            </a:endParaRPr>
          </a:p>
        </p:txBody>
      </p:sp>
      <p:pic>
        <p:nvPicPr>
          <p:cNvPr id="13327" name="Picture 2"/>
          <p:cNvPicPr>
            <a:picLocks noChangeAspect="1" noChangeArrowheads="1"/>
          </p:cNvPicPr>
          <p:nvPr/>
        </p:nvPicPr>
        <p:blipFill>
          <a:blip r:embed="rId4" cstate="print"/>
          <a:srcRect/>
          <a:stretch>
            <a:fillRect/>
          </a:stretch>
        </p:blipFill>
        <p:spPr bwMode="auto">
          <a:xfrm>
            <a:off x="7924810" y="1058061"/>
            <a:ext cx="1852627" cy="1128482"/>
          </a:xfrm>
          <a:prstGeom prst="rect">
            <a:avLst/>
          </a:prstGeom>
          <a:noFill/>
          <a:ln w="9525">
            <a:noFill/>
            <a:miter lim="800000"/>
            <a:headEnd/>
            <a:tailEnd/>
          </a:ln>
        </p:spPr>
      </p:pic>
      <p:pic>
        <p:nvPicPr>
          <p:cNvPr id="13328" name="Picture 3"/>
          <p:cNvPicPr>
            <a:picLocks noChangeAspect="1" noChangeArrowheads="1"/>
          </p:cNvPicPr>
          <p:nvPr/>
        </p:nvPicPr>
        <p:blipFill>
          <a:blip r:embed="rId5" cstate="print"/>
          <a:srcRect/>
          <a:stretch>
            <a:fillRect/>
          </a:stretch>
        </p:blipFill>
        <p:spPr bwMode="auto">
          <a:xfrm>
            <a:off x="8077205" y="4634302"/>
            <a:ext cx="1793860" cy="1080698"/>
          </a:xfrm>
          <a:prstGeom prst="rect">
            <a:avLst/>
          </a:prstGeom>
          <a:noFill/>
          <a:ln w="9525">
            <a:noFill/>
            <a:miter lim="800000"/>
            <a:headEnd/>
            <a:tailEnd/>
          </a:ln>
        </p:spPr>
      </p:pic>
      <p:sp>
        <p:nvSpPr>
          <p:cNvPr id="17" name="Rectangle 194"/>
          <p:cNvSpPr/>
          <p:nvPr/>
        </p:nvSpPr>
        <p:spPr>
          <a:xfrm>
            <a:off x="164468" y="2956520"/>
            <a:ext cx="1152128" cy="3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ea typeface="黑体" pitchFamily="49" charset="-122"/>
              </a:rPr>
              <a:t>Info. Space</a:t>
            </a:r>
            <a:endParaRPr lang="zh-CN" altLang="en-US" sz="2400" dirty="0" smtClean="0">
              <a:solidFill>
                <a:schemeClr val="tx1"/>
              </a:solidFill>
              <a:ea typeface="黑体" pitchFamily="49" charset="-122"/>
            </a:endParaRPr>
          </a:p>
        </p:txBody>
      </p:sp>
      <p:cxnSp>
        <p:nvCxnSpPr>
          <p:cNvPr id="18" name="Straight Connector 135"/>
          <p:cNvCxnSpPr>
            <a:stCxn id="37" idx="3"/>
            <a:endCxn id="38" idx="1"/>
          </p:cNvCxnSpPr>
          <p:nvPr/>
        </p:nvCxnSpPr>
        <p:spPr>
          <a:xfrm>
            <a:off x="2526675" y="2879172"/>
            <a:ext cx="279361" cy="57761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37"/>
          <p:cNvCxnSpPr>
            <a:stCxn id="35" idx="0"/>
            <a:endCxn id="37" idx="2"/>
          </p:cNvCxnSpPr>
          <p:nvPr/>
        </p:nvCxnSpPr>
        <p:spPr>
          <a:xfrm flipV="1">
            <a:off x="1949765" y="3030755"/>
            <a:ext cx="411784" cy="17779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41"/>
          <p:cNvCxnSpPr>
            <a:stCxn id="38" idx="3"/>
            <a:endCxn id="39" idx="1"/>
          </p:cNvCxnSpPr>
          <p:nvPr/>
        </p:nvCxnSpPr>
        <p:spPr>
          <a:xfrm>
            <a:off x="3136273" y="3456788"/>
            <a:ext cx="660361"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142"/>
          <p:cNvCxnSpPr>
            <a:stCxn id="38" idx="0"/>
            <a:endCxn id="40" idx="2"/>
          </p:cNvCxnSpPr>
          <p:nvPr/>
        </p:nvCxnSpPr>
        <p:spPr>
          <a:xfrm flipV="1">
            <a:off x="2971149" y="2922571"/>
            <a:ext cx="381000" cy="35953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6" cstate="print"/>
          <a:srcRect/>
          <a:stretch>
            <a:fillRect/>
          </a:stretch>
        </p:blipFill>
        <p:spPr bwMode="auto">
          <a:xfrm>
            <a:off x="1665887" y="5017411"/>
            <a:ext cx="479782" cy="442875"/>
          </a:xfrm>
          <a:prstGeom prst="rect">
            <a:avLst/>
          </a:prstGeom>
          <a:noFill/>
          <a:ln w="9525">
            <a:noFill/>
            <a:miter lim="800000"/>
            <a:headEnd/>
            <a:tailEnd/>
          </a:ln>
        </p:spPr>
      </p:pic>
      <p:cxnSp>
        <p:nvCxnSpPr>
          <p:cNvPr id="23" name="Straight Arrow Connector 148"/>
          <p:cNvCxnSpPr>
            <a:stCxn id="22" idx="0"/>
            <a:endCxn id="35" idx="2"/>
          </p:cNvCxnSpPr>
          <p:nvPr/>
        </p:nvCxnSpPr>
        <p:spPr>
          <a:xfrm flipV="1">
            <a:off x="1905777" y="3534811"/>
            <a:ext cx="43988" cy="14825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6" cstate="print"/>
          <a:srcRect/>
          <a:stretch>
            <a:fillRect/>
          </a:stretch>
        </p:blipFill>
        <p:spPr bwMode="auto">
          <a:xfrm>
            <a:off x="2602868" y="4712611"/>
            <a:ext cx="479782" cy="442875"/>
          </a:xfrm>
          <a:prstGeom prst="rect">
            <a:avLst/>
          </a:prstGeom>
          <a:noFill/>
          <a:ln w="9525">
            <a:noFill/>
            <a:miter lim="800000"/>
            <a:headEnd/>
            <a:tailEnd/>
          </a:ln>
        </p:spPr>
      </p:pic>
      <p:cxnSp>
        <p:nvCxnSpPr>
          <p:cNvPr id="25" name="Straight Arrow Connector 152"/>
          <p:cNvCxnSpPr>
            <a:stCxn id="24" idx="0"/>
            <a:endCxn id="35" idx="2"/>
          </p:cNvCxnSpPr>
          <p:nvPr/>
        </p:nvCxnSpPr>
        <p:spPr>
          <a:xfrm flipH="1" flipV="1">
            <a:off x="1949765" y="3534811"/>
            <a:ext cx="892994" cy="11777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53"/>
          <p:cNvCxnSpPr>
            <a:stCxn id="24" idx="0"/>
            <a:endCxn id="38" idx="2"/>
          </p:cNvCxnSpPr>
          <p:nvPr/>
        </p:nvCxnSpPr>
        <p:spPr>
          <a:xfrm flipV="1">
            <a:off x="2842759" y="3608371"/>
            <a:ext cx="128390" cy="110422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6" cstate="print"/>
          <a:srcRect/>
          <a:stretch>
            <a:fillRect/>
          </a:stretch>
        </p:blipFill>
        <p:spPr bwMode="auto">
          <a:xfrm>
            <a:off x="3875686" y="4943849"/>
            <a:ext cx="479782" cy="442875"/>
          </a:xfrm>
          <a:prstGeom prst="rect">
            <a:avLst/>
          </a:prstGeom>
          <a:noFill/>
          <a:ln w="9525">
            <a:noFill/>
            <a:miter lim="800000"/>
            <a:headEnd/>
            <a:tailEnd/>
          </a:ln>
        </p:spPr>
      </p:pic>
      <p:cxnSp>
        <p:nvCxnSpPr>
          <p:cNvPr id="28" name="Straight Arrow Connector 155"/>
          <p:cNvCxnSpPr>
            <a:stCxn id="27" idx="0"/>
            <a:endCxn id="39" idx="2"/>
          </p:cNvCxnSpPr>
          <p:nvPr/>
        </p:nvCxnSpPr>
        <p:spPr>
          <a:xfrm flipH="1" flipV="1">
            <a:off x="3961755" y="3608371"/>
            <a:ext cx="153828" cy="133546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6" cstate="print"/>
          <a:srcRect/>
          <a:stretch>
            <a:fillRect/>
          </a:stretch>
        </p:blipFill>
        <p:spPr bwMode="auto">
          <a:xfrm>
            <a:off x="2961286" y="5246011"/>
            <a:ext cx="479782" cy="442875"/>
          </a:xfrm>
          <a:prstGeom prst="rect">
            <a:avLst/>
          </a:prstGeom>
          <a:noFill/>
          <a:ln w="9525">
            <a:noFill/>
            <a:miter lim="800000"/>
            <a:headEnd/>
            <a:tailEnd/>
          </a:ln>
        </p:spPr>
      </p:pic>
      <p:cxnSp>
        <p:nvCxnSpPr>
          <p:cNvPr id="30" name="Straight Connector 170"/>
          <p:cNvCxnSpPr>
            <a:stCxn id="24" idx="3"/>
            <a:endCxn id="27" idx="1"/>
          </p:cNvCxnSpPr>
          <p:nvPr/>
        </p:nvCxnSpPr>
        <p:spPr>
          <a:xfrm>
            <a:off x="3082657" y="4934031"/>
            <a:ext cx="793036" cy="231238"/>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1" name="Straight Connector 171"/>
          <p:cNvCxnSpPr>
            <a:stCxn id="22" idx="3"/>
            <a:endCxn id="29" idx="1"/>
          </p:cNvCxnSpPr>
          <p:nvPr/>
        </p:nvCxnSpPr>
        <p:spPr>
          <a:xfrm>
            <a:off x="2145668" y="5238831"/>
            <a:ext cx="815618" cy="2286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2" name="Straight Connector 174"/>
          <p:cNvCxnSpPr>
            <a:stCxn id="22" idx="3"/>
            <a:endCxn id="24" idx="1"/>
          </p:cNvCxnSpPr>
          <p:nvPr/>
        </p:nvCxnSpPr>
        <p:spPr>
          <a:xfrm flipV="1">
            <a:off x="2145668" y="4934031"/>
            <a:ext cx="457200" cy="3048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3" name="Straight Connector 177"/>
          <p:cNvCxnSpPr>
            <a:stCxn id="29" idx="3"/>
            <a:endCxn id="27" idx="1"/>
          </p:cNvCxnSpPr>
          <p:nvPr/>
        </p:nvCxnSpPr>
        <p:spPr>
          <a:xfrm flipV="1">
            <a:off x="3441068" y="5165269"/>
            <a:ext cx="434618" cy="302162"/>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186"/>
          <p:cNvCxnSpPr>
            <a:stCxn id="29" idx="0"/>
            <a:endCxn id="39" idx="2"/>
          </p:cNvCxnSpPr>
          <p:nvPr/>
        </p:nvCxnSpPr>
        <p:spPr>
          <a:xfrm flipV="1">
            <a:off x="3201177" y="3608371"/>
            <a:ext cx="760572" cy="163762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流程图: 文档 34"/>
          <p:cNvSpPr/>
          <p:nvPr/>
        </p:nvSpPr>
        <p:spPr>
          <a:xfrm>
            <a:off x="1784650" y="320856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194"/>
          <p:cNvSpPr/>
          <p:nvPr/>
        </p:nvSpPr>
        <p:spPr>
          <a:xfrm>
            <a:off x="164468" y="4828728"/>
            <a:ext cx="1152128" cy="3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ea typeface="黑体" pitchFamily="49" charset="-122"/>
              </a:rPr>
              <a:t>Social Space</a:t>
            </a:r>
            <a:endParaRPr lang="zh-CN" altLang="en-US" sz="2400" dirty="0" smtClean="0">
              <a:solidFill>
                <a:schemeClr val="tx1"/>
              </a:solidFill>
              <a:ea typeface="黑体" pitchFamily="49" charset="-122"/>
            </a:endParaRPr>
          </a:p>
        </p:txBody>
      </p:sp>
      <p:sp>
        <p:nvSpPr>
          <p:cNvPr id="37" name="流程图: 文档 36"/>
          <p:cNvSpPr/>
          <p:nvPr/>
        </p:nvSpPr>
        <p:spPr>
          <a:xfrm>
            <a:off x="2196429" y="2704509"/>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文档 37"/>
          <p:cNvSpPr/>
          <p:nvPr/>
        </p:nvSpPr>
        <p:spPr>
          <a:xfrm>
            <a:off x="2806034" y="328212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文档 38"/>
          <p:cNvSpPr/>
          <p:nvPr/>
        </p:nvSpPr>
        <p:spPr>
          <a:xfrm>
            <a:off x="3796634" y="328212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文档 39"/>
          <p:cNvSpPr/>
          <p:nvPr/>
        </p:nvSpPr>
        <p:spPr>
          <a:xfrm>
            <a:off x="3187029" y="259632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316596" y="4622068"/>
            <a:ext cx="3343672" cy="1219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16596" y="2564668"/>
            <a:ext cx="3343672" cy="1219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Straight Connector 142"/>
          <p:cNvCxnSpPr>
            <a:stCxn id="39" idx="0"/>
            <a:endCxn id="40" idx="2"/>
          </p:cNvCxnSpPr>
          <p:nvPr/>
        </p:nvCxnSpPr>
        <p:spPr>
          <a:xfrm flipH="1" flipV="1">
            <a:off x="3352149" y="2922571"/>
            <a:ext cx="609600" cy="35953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12640" y="3388568"/>
            <a:ext cx="283940" cy="277274"/>
          </a:xfrm>
          <a:prstGeom prst="rect">
            <a:avLst/>
          </a:prstGeom>
          <a:solidFill>
            <a:srgbClr val="FFCC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180"/>
          <p:cNvSpPr/>
          <p:nvPr/>
        </p:nvSpPr>
        <p:spPr>
          <a:xfrm>
            <a:off x="1892669" y="3676602"/>
            <a:ext cx="2105275" cy="794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0000CC"/>
                </a:solidFill>
                <a:ea typeface="黑体" pitchFamily="49" charset="-122"/>
              </a:rPr>
              <a:t>Interaction</a:t>
            </a:r>
            <a:endParaRPr lang="zh-CN" altLang="en-US" sz="2000" b="1" dirty="0" smtClean="0">
              <a:solidFill>
                <a:srgbClr val="0000CC"/>
              </a:solidFill>
              <a:ea typeface="黑体" pitchFamily="49" charset="-122"/>
            </a:endParaRPr>
          </a:p>
        </p:txBody>
      </p:sp>
      <p:sp>
        <p:nvSpPr>
          <p:cNvPr id="53" name="TextBox 52"/>
          <p:cNvSpPr txBox="1"/>
          <p:nvPr/>
        </p:nvSpPr>
        <p:spPr>
          <a:xfrm>
            <a:off x="524508" y="1322765"/>
            <a:ext cx="6172200" cy="954107"/>
          </a:xfrm>
          <a:prstGeom prst="rect">
            <a:avLst/>
          </a:prstGeom>
          <a:noFill/>
        </p:spPr>
        <p:txBody>
          <a:bodyPr wrap="square" rtlCol="0">
            <a:spAutoFit/>
          </a:bodyPr>
          <a:lstStyle/>
          <a:p>
            <a:pPr algn="ctr">
              <a:spcBef>
                <a:spcPts val="0"/>
              </a:spcBef>
            </a:pPr>
            <a:r>
              <a:rPr lang="en-US" altLang="zh-CN" sz="2800" b="1" dirty="0" smtClean="0">
                <a:solidFill>
                  <a:srgbClr val="800000"/>
                </a:solidFill>
              </a:rPr>
              <a:t>Social Web</a:t>
            </a:r>
          </a:p>
          <a:p>
            <a:pPr algn="ctr">
              <a:spcBef>
                <a:spcPts val="0"/>
              </a:spcBef>
            </a:pPr>
            <a:r>
              <a:rPr lang="en-US" altLang="zh-CN" sz="2800" dirty="0" smtClean="0"/>
              <a:t>Info. Space vs. Social Space</a:t>
            </a:r>
            <a:endParaRPr lang="en-US" altLang="zh-CN" sz="2800" dirty="0"/>
          </a:p>
        </p:txBody>
      </p:sp>
      <p:sp>
        <p:nvSpPr>
          <p:cNvPr id="2" name="Title 1"/>
          <p:cNvSpPr>
            <a:spLocks noGrp="1"/>
          </p:cNvSpPr>
          <p:nvPr>
            <p:ph type="title"/>
          </p:nvPr>
        </p:nvSpPr>
        <p:spPr/>
        <p:txBody>
          <a:bodyPr/>
          <a:lstStyle/>
          <a:p>
            <a:r>
              <a:rPr lang="en-US" dirty="0" smtClean="0">
                <a:latin typeface="Arial"/>
                <a:cs typeface="Arial"/>
              </a:rPr>
              <a:t>Big Social Analytics</a:t>
            </a:r>
            <a:r>
              <a:rPr lang="en-US" sz="3200" dirty="0" smtClean="0">
                <a:latin typeface="Arial"/>
                <a:cs typeface="Arial"/>
              </a:rPr>
              <a:t>—In recent 5 years…</a:t>
            </a:r>
            <a:endParaRPr lang="en-US" dirty="0">
              <a:latin typeface="Arial"/>
              <a:cs typeface="Arial"/>
            </a:endParaRPr>
          </a:p>
        </p:txBody>
      </p:sp>
      <p:sp>
        <p:nvSpPr>
          <p:cNvPr id="3" name="矩形 2"/>
          <p:cNvSpPr/>
          <p:nvPr/>
        </p:nvSpPr>
        <p:spPr>
          <a:xfrm>
            <a:off x="5421052" y="2784140"/>
            <a:ext cx="1548172" cy="612068"/>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chemeClr val="tx1"/>
                </a:solidFill>
              </a:rPr>
              <a:t>Information</a:t>
            </a:r>
            <a:endParaRPr kumimoji="1" lang="zh-CN" altLang="en-US" b="1" dirty="0">
              <a:solidFill>
                <a:schemeClr val="tx1"/>
              </a:solidFill>
            </a:endParaRPr>
          </a:p>
        </p:txBody>
      </p:sp>
      <p:sp>
        <p:nvSpPr>
          <p:cNvPr id="47" name="右箭头 46"/>
          <p:cNvSpPr/>
          <p:nvPr/>
        </p:nvSpPr>
        <p:spPr>
          <a:xfrm>
            <a:off x="4772980" y="2856148"/>
            <a:ext cx="612068"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565068" y="3900264"/>
            <a:ext cx="1548172" cy="612068"/>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rgbClr val="0000FF"/>
                </a:solidFill>
              </a:rPr>
              <a:t>Knowledge</a:t>
            </a:r>
            <a:endParaRPr kumimoji="1" lang="zh-CN" altLang="en-US" b="1" dirty="0">
              <a:solidFill>
                <a:srgbClr val="0000FF"/>
              </a:solidFill>
            </a:endParaRPr>
          </a:p>
        </p:txBody>
      </p:sp>
      <p:sp>
        <p:nvSpPr>
          <p:cNvPr id="50" name="矩形 49"/>
          <p:cNvSpPr/>
          <p:nvPr/>
        </p:nvSpPr>
        <p:spPr>
          <a:xfrm>
            <a:off x="5385048" y="5052392"/>
            <a:ext cx="1548172" cy="612068"/>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rgbClr val="FF0000"/>
                </a:solidFill>
              </a:rPr>
              <a:t>Intelligence</a:t>
            </a:r>
            <a:endParaRPr kumimoji="1" lang="zh-CN" altLang="en-US" b="1" dirty="0">
              <a:solidFill>
                <a:srgbClr val="FF0000"/>
              </a:solidFill>
            </a:endParaRPr>
          </a:p>
        </p:txBody>
      </p:sp>
      <p:sp>
        <p:nvSpPr>
          <p:cNvPr id="51" name="右箭头 50"/>
          <p:cNvSpPr/>
          <p:nvPr/>
        </p:nvSpPr>
        <p:spPr>
          <a:xfrm rot="5400000">
            <a:off x="6028619" y="3490719"/>
            <a:ext cx="423047"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rot="5400000">
            <a:off x="6028619" y="4606843"/>
            <a:ext cx="423047"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4736976" y="5088396"/>
            <a:ext cx="620511"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Straight Connector 2"/>
          <p:cNvCxnSpPr/>
          <p:nvPr/>
        </p:nvCxnSpPr>
        <p:spPr>
          <a:xfrm>
            <a:off x="7473280" y="1556792"/>
            <a:ext cx="0" cy="4495800"/>
          </a:xfrm>
          <a:prstGeom prst="line">
            <a:avLst/>
          </a:prstGeom>
          <a:ln w="76200" cmpd="sng">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Down Arrow 13"/>
          <p:cNvSpPr/>
          <p:nvPr/>
        </p:nvSpPr>
        <p:spPr>
          <a:xfrm rot="16200000">
            <a:off x="6911305" y="3553866"/>
            <a:ext cx="1371602" cy="577850"/>
          </a:xfrm>
          <a:prstGeom prst="downArrow">
            <a:avLst/>
          </a:prstGeom>
          <a:solidFill>
            <a:srgbClr val="FFCC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endParaRPr>
          </a:p>
        </p:txBody>
      </p:sp>
    </p:spTree>
    <p:extLst>
      <p:ext uri="{BB962C8B-B14F-4D97-AF65-F5344CB8AC3E}">
        <p14:creationId xmlns:p14="http://schemas.microsoft.com/office/powerpoint/2010/main" val="316846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par>
                          <p:cTn id="26" fill="hold">
                            <p:stCondLst>
                              <p:cond delay="1000"/>
                            </p:stCondLst>
                            <p:childTnLst>
                              <p:par>
                                <p:cTn id="27" presetID="0" presetClass="path" presetSubtype="0" accel="50000" decel="50000" fill="hold" grpId="1" nodeType="afterEffect">
                                  <p:stCondLst>
                                    <p:cond delay="0"/>
                                  </p:stCondLst>
                                  <p:childTnLst>
                                    <p:animMotion origin="layout" path="M -0.00176 -0.00092 C -0.00368 0.00973 -0.00512 0.01806 -0.00608 0.0301 C -0.0072 0.05718 -0.00624 0.08635 -0.00865 0.1132 C -0.00929 0.13102 -0.00817 0.1507 -0.01057 0.16806 C -0.01105 0.17709 -0.01105 0.17986 -0.01297 0.18704 C -0.01441 0.2051 -0.01666 0.22176 -0.01666 0.24051 C -0.01473 0.24445 -0.01297 0.24931 -0.01057 0.25232 C -0.00913 0.25371 -0.00865 0.24699 -0.00736 0.24514 C -0.00464 0.24051 -0.00064 0.23773 0.00257 0.23426 C 0.00994 0.22732 0.01779 0.22824 0.02628 0.22593 C 0.03509 0.22199 0.04374 0.22014 0.05239 0.21598 C 0.06104 0.21158 0.06889 0.20162 0.07738 0.19746 C 0.08187 0.1919 0.08764 0.18565 0.09308 0.18357 C 0.09581 0.17986 0.09917 0.17894 0.10157 0.17431 C 0.10254 0.17176 0.10494 0.16898 0.1043 0.16713 C 0.1043 0.1669 0.09661 0.16898 0.09597 0.16898 C 0.08892 0.17199 0.08171 0.17431 0.07434 0.17732 C 0.07049 0.18264 0.06617 0.18542 0.06184 0.1882 C 0.05752 0.19098 0.05367 0.19746 0.04935 0.20093 C 0.0415 0.20741 0.03317 0.20903 0.025 0.21273 C 0.01907 0.21598 0.01298 0.22014 0.00753 0.225 C 0.00577 0.22639 0.00385 0.22824 0.00193 0.22963 C 0.00145 0.2301 0.00016 0.23218 0.00016 0.23241 C 0.01106 0.23797 0.02307 0.23843 0.03429 0.24144 C 0.04038 0.24537 0.04646 0.24792 0.05239 0.2507 C 0.05512 0.25278 0.0572 0.25463 0.05992 0.25602 C 0.06761 0.25764 0.0753 0.25834 0.08299 0.26042 C 0.0934 0.26667 0.10606 0.26412 0.11599 0.27338 C 0.12128 0.26991 0.1184 0.27084 0.1248 0.26991 C 0.13057 0.26621 0.13634 0.26621 0.14227 0.26412 C 0.15076 0.26042 0.15925 0.2544 0.16774 0.25324 C 0.17223 0.25278 0.17703 0.25278 0.18152 0.25232 C 0.18376 0.25209 0.186 0.25093 0.18841 0.2507 C 0.19273 0.24931 0.19722 0.24861 0.20154 0.24861 C 0.18728 0.2338 0.17046 0.23172 0.15588 0.21783 C 0.1514 0.21343 0.15749 0.21598 0.14916 0.21019 C 0.14659 0.20903 0.14179 0.20741 0.13906 0.20463 C 0.1357 0.20139 0.13249 0.19676 0.12913 0.19398 C 0.12593 0.19144 0.12512 0.19236 0.12224 0.18912 C 0.11551 0.18264 0.12112 0.18588 0.11663 0.18357 C 0.11423 0.17709 0.11023 0.17199 0.1067 0.16806 C 0.10542 0.1669 0.10286 0.16459 0.10286 0.16482 C 0.1075 0.18658 0.11055 0.2088 0.11359 0.23218 C 0.11551 0.2463 0.1192 0.26088 0.1192 0.27639 " pathEditMode="relative" rAng="0" ptsTypes="fffffffffffffffffffffffffffffffffffffffffffA">
                                      <p:cBhvr>
                                        <p:cTn id="28" dur="5000" fill="hold"/>
                                        <p:tgtEl>
                                          <p:spTgt spid="44"/>
                                        </p:tgtEl>
                                        <p:attrNameLst>
                                          <p:attrName>ppt_x</p:attrName>
                                          <p:attrName>ppt_y</p:attrName>
                                        </p:attrNameLst>
                                      </p:cBhvr>
                                      <p:rCtr x="9400" y="13900"/>
                                    </p:animMotion>
                                  </p:childTnLst>
                                </p:cTn>
                              </p:par>
                            </p:childTnLst>
                          </p:cTn>
                        </p:par>
                        <p:par>
                          <p:cTn id="29" fill="hold">
                            <p:stCondLst>
                              <p:cond delay="6000"/>
                            </p:stCondLst>
                            <p:childTnLst>
                              <p:par>
                                <p:cTn id="30" presetID="22" presetClass="entr" presetSubtype="8"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6500"/>
                            </p:stCondLst>
                            <p:childTnLst>
                              <p:par>
                                <p:cTn id="34" presetID="22" presetClass="entr" presetSubtype="1"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par>
                          <p:cTn id="37" fill="hold">
                            <p:stCondLst>
                              <p:cond delay="7000"/>
                            </p:stCondLst>
                            <p:childTnLst>
                              <p:par>
                                <p:cTn id="38" presetID="22" presetClass="entr" presetSubtype="8"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par>
                          <p:cTn id="41" fill="hold">
                            <p:stCondLst>
                              <p:cond delay="7500"/>
                            </p:stCondLst>
                            <p:childTnLst>
                              <p:par>
                                <p:cTn id="42" presetID="22" presetClass="entr" presetSubtype="4"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childTnLst>
                          </p:cTn>
                        </p:par>
                        <p:par>
                          <p:cTn id="45" fill="hold">
                            <p:stCondLst>
                              <p:cond delay="8000"/>
                            </p:stCondLst>
                            <p:childTnLst>
                              <p:par>
                                <p:cTn id="46" presetID="2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childTnLst>
                          </p:cTn>
                        </p:par>
                        <p:par>
                          <p:cTn id="49" fill="hold">
                            <p:stCondLst>
                              <p:cond delay="8500"/>
                            </p:stCondLst>
                            <p:childTnLst>
                              <p:par>
                                <p:cTn id="50" presetID="22" presetClass="entr" presetSubtype="8"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500"/>
                                        <p:tgtEl>
                                          <p:spTgt spid="54"/>
                                        </p:tgtEl>
                                      </p:cBhvr>
                                    </p:animEffect>
                                  </p:childTnLst>
                                </p:cTn>
                              </p:par>
                            </p:childTnLst>
                          </p:cTn>
                        </p:par>
                        <p:par>
                          <p:cTn id="53" fill="hold">
                            <p:stCondLst>
                              <p:cond delay="9000"/>
                            </p:stCondLst>
                            <p:childTnLst>
                              <p:par>
                                <p:cTn id="54" presetID="22" presetClass="entr" presetSubtype="1"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up)">
                                      <p:cBhvr>
                                        <p:cTn id="56" dur="500"/>
                                        <p:tgtEl>
                                          <p:spTgt spid="50"/>
                                        </p:tgtEl>
                                      </p:cBhvr>
                                    </p:animEffect>
                                  </p:childTnLst>
                                </p:cTn>
                              </p:par>
                            </p:childTnLst>
                          </p:cTn>
                        </p:par>
                        <p:par>
                          <p:cTn id="57" fill="hold">
                            <p:stCondLst>
                              <p:cond delay="9500"/>
                            </p:stCondLst>
                            <p:childTnLst>
                              <p:par>
                                <p:cTn id="58" presetID="3" presetClass="entr" presetSubtype="10"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blinds(horizontal)">
                                      <p:cBhvr>
                                        <p:cTn id="60" dur="500"/>
                                        <p:tgtEl>
                                          <p:spTgt spid="5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blinds(horizontal)">
                                      <p:cBhvr>
                                        <p:cTn id="6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p:bldP spid="3" grpId="0" animBg="1"/>
      <p:bldP spid="47" grpId="0" animBg="1"/>
      <p:bldP spid="49" grpId="0" animBg="1"/>
      <p:bldP spid="50" grpId="0" animBg="1"/>
      <p:bldP spid="51" grpId="0" animBg="1"/>
      <p:bldP spid="52" grpId="0" animBg="1"/>
      <p:bldP spid="54" grpId="0" animBg="1"/>
      <p:bldP spid="5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Results with influence</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315394" name="Picture 2"/>
          <p:cNvPicPr>
            <a:picLocks noChangeAspect="1" noChangeArrowheads="1"/>
          </p:cNvPicPr>
          <p:nvPr/>
        </p:nvPicPr>
        <p:blipFill>
          <a:blip r:embed="rId2" cstate="print"/>
          <a:srcRect/>
          <a:stretch>
            <a:fillRect/>
          </a:stretch>
        </p:blipFill>
        <p:spPr bwMode="auto">
          <a:xfrm>
            <a:off x="2" y="980752"/>
            <a:ext cx="5135992" cy="3456383"/>
          </a:xfrm>
          <a:prstGeom prst="rect">
            <a:avLst/>
          </a:prstGeom>
          <a:noFill/>
          <a:ln w="9525">
            <a:noFill/>
            <a:miter lim="800000"/>
            <a:headEnd/>
            <a:tailEnd/>
          </a:ln>
        </p:spPr>
      </p:pic>
      <p:pic>
        <p:nvPicPr>
          <p:cNvPr id="434178" name="Picture 2"/>
          <p:cNvPicPr>
            <a:picLocks noChangeAspect="1" noChangeArrowheads="1"/>
          </p:cNvPicPr>
          <p:nvPr/>
        </p:nvPicPr>
        <p:blipFill>
          <a:blip r:embed="rId3" cstate="print"/>
          <a:srcRect/>
          <a:stretch>
            <a:fillRect/>
          </a:stretch>
        </p:blipFill>
        <p:spPr bwMode="auto">
          <a:xfrm>
            <a:off x="5313053" y="1268783"/>
            <a:ext cx="4371975" cy="2181225"/>
          </a:xfrm>
          <a:prstGeom prst="rect">
            <a:avLst/>
          </a:prstGeom>
          <a:noFill/>
          <a:ln w="9525">
            <a:noFill/>
            <a:miter lim="800000"/>
            <a:headEnd/>
            <a:tailEnd/>
          </a:ln>
        </p:spPr>
      </p:pic>
      <p:sp>
        <p:nvSpPr>
          <p:cNvPr id="7" name="矩形 12"/>
          <p:cNvSpPr/>
          <p:nvPr/>
        </p:nvSpPr>
        <p:spPr>
          <a:xfrm>
            <a:off x="3931840" y="4086601"/>
            <a:ext cx="1103723" cy="256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endParaRPr>
          </a:p>
        </p:txBody>
      </p:sp>
      <p:sp>
        <p:nvSpPr>
          <p:cNvPr id="8" name="矩形 12"/>
          <p:cNvSpPr/>
          <p:nvPr/>
        </p:nvSpPr>
        <p:spPr>
          <a:xfrm>
            <a:off x="3930817" y="3219236"/>
            <a:ext cx="1103723" cy="256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endParaRPr>
          </a:p>
        </p:txBody>
      </p:sp>
      <p:sp>
        <p:nvSpPr>
          <p:cNvPr id="9" name="矩形 12"/>
          <p:cNvSpPr/>
          <p:nvPr/>
        </p:nvSpPr>
        <p:spPr>
          <a:xfrm>
            <a:off x="3942031" y="2343407"/>
            <a:ext cx="1103723" cy="256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endParaRPr>
          </a:p>
        </p:txBody>
      </p:sp>
      <p:pic>
        <p:nvPicPr>
          <p:cNvPr id="315395" name="Picture 3"/>
          <p:cNvPicPr>
            <a:picLocks noChangeAspect="1" noChangeArrowheads="1"/>
          </p:cNvPicPr>
          <p:nvPr/>
        </p:nvPicPr>
        <p:blipFill>
          <a:blip r:embed="rId4" cstate="print"/>
          <a:srcRect/>
          <a:stretch>
            <a:fillRect/>
          </a:stretch>
        </p:blipFill>
        <p:spPr bwMode="auto">
          <a:xfrm>
            <a:off x="2063751" y="3124222"/>
            <a:ext cx="5221359" cy="3614787"/>
          </a:xfrm>
          <a:prstGeom prst="rect">
            <a:avLst/>
          </a:prstGeom>
          <a:noFill/>
          <a:ln w="9525">
            <a:noFill/>
            <a:miter lim="800000"/>
            <a:headEnd/>
            <a:tailEnd/>
          </a:ln>
        </p:spPr>
      </p:pic>
    </p:spTree>
    <p:extLst>
      <p:ext uri="{BB962C8B-B14F-4D97-AF65-F5344CB8AC3E}">
        <p14:creationId xmlns:p14="http://schemas.microsoft.com/office/powerpoint/2010/main" val="34038061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5395"/>
                                        </p:tgtEl>
                                        <p:attrNameLst>
                                          <p:attrName>style.visibility</p:attrName>
                                        </p:attrNameLst>
                                      </p:cBhvr>
                                      <p:to>
                                        <p:strVal val="visible"/>
                                      </p:to>
                                    </p:set>
                                    <p:anim calcmode="lin" valueType="num">
                                      <p:cBhvr additive="base">
                                        <p:cTn id="7" dur="500" fill="hold"/>
                                        <p:tgtEl>
                                          <p:spTgt spid="315395"/>
                                        </p:tgtEl>
                                        <p:attrNameLst>
                                          <p:attrName>ppt_x</p:attrName>
                                        </p:attrNameLst>
                                      </p:cBhvr>
                                      <p:tavLst>
                                        <p:tav tm="0">
                                          <p:val>
                                            <p:strVal val="#ppt_x"/>
                                          </p:val>
                                        </p:tav>
                                        <p:tav tm="100000">
                                          <p:val>
                                            <p:strVal val="#ppt_x"/>
                                          </p:val>
                                        </p:tav>
                                      </p:tavLst>
                                    </p:anim>
                                    <p:anim calcmode="lin" valueType="num">
                                      <p:cBhvr additive="base">
                                        <p:cTn id="8" dur="500" fill="hold"/>
                                        <p:tgtEl>
                                          <p:spTgt spid="315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with Conformity Influence</a:t>
            </a:r>
            <a:br>
              <a:rPr lang="en-US" dirty="0" smtClean="0"/>
            </a:br>
            <a:r>
              <a:rPr lang="en-US" sz="3600" dirty="0" smtClean="0"/>
              <a:t>— Four Datasets</a:t>
            </a:r>
            <a:endParaRPr lang="en-US" sz="3600" dirty="0"/>
          </a:p>
        </p:txBody>
      </p:sp>
      <p:sp>
        <p:nvSpPr>
          <p:cNvPr id="31" name="副标题 4"/>
          <p:cNvSpPr txBox="1">
            <a:spLocks/>
          </p:cNvSpPr>
          <p:nvPr/>
        </p:nvSpPr>
        <p:spPr bwMode="auto">
          <a:xfrm>
            <a:off x="-15552" y="6315980"/>
            <a:ext cx="9921552"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kern="0" dirty="0" smtClean="0">
                <a:solidFill>
                  <a:srgbClr val="800000"/>
                </a:solidFill>
                <a:latin typeface="+mn-lt"/>
                <a:ea typeface="+mn-ea"/>
              </a:rPr>
              <a:t>** All the datasets are publicly available for research.</a:t>
            </a:r>
          </a:p>
        </p:txBody>
      </p:sp>
      <p:sp>
        <p:nvSpPr>
          <p:cNvPr id="6" name="内容占位符 2"/>
          <p:cNvSpPr txBox="1">
            <a:spLocks/>
          </p:cNvSpPr>
          <p:nvPr/>
        </p:nvSpPr>
        <p:spPr bwMode="auto">
          <a:xfrm>
            <a:off x="323857" y="1128228"/>
            <a:ext cx="8820143"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lang="en-US" altLang="zh-CN" sz="36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lang="en-US" altLang="zh-CN" sz="36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lang="en-US" altLang="zh-CN" sz="32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Baselines</a:t>
            </a:r>
          </a:p>
          <a:p>
            <a:pPr marL="914400" lvl="1" indent="-457200" defTabSz="914400" eaLnBrk="0" fontAlgn="base" hangingPunct="0">
              <a:spcBef>
                <a:spcPts val="360"/>
              </a:spcBef>
              <a:spcAft>
                <a:spcPct val="0"/>
              </a:spcAft>
              <a:buFont typeface="Lucida Grande"/>
              <a:buChar char="-"/>
              <a:defRPr/>
            </a:pPr>
            <a:r>
              <a:rPr lang="en-US" altLang="zh-CN" sz="1800" i="1" dirty="0" smtClean="0"/>
              <a:t>Support </a:t>
            </a:r>
            <a:r>
              <a:rPr lang="en-US" altLang="zh-CN" sz="1800" i="1" dirty="0"/>
              <a:t>Vector Machine (SVM</a:t>
            </a:r>
            <a:r>
              <a:rPr lang="en-US" altLang="zh-CN" sz="1800" i="1" dirty="0" smtClean="0"/>
              <a:t>)</a:t>
            </a:r>
          </a:p>
          <a:p>
            <a:pPr marL="914400" lvl="1" indent="-457200" defTabSz="914400" eaLnBrk="0" fontAlgn="base" hangingPunct="0">
              <a:spcBef>
                <a:spcPts val="360"/>
              </a:spcBef>
              <a:spcAft>
                <a:spcPct val="0"/>
              </a:spcAft>
              <a:buFont typeface="Lucida Grande"/>
              <a:buChar char="-"/>
              <a:defRPr/>
            </a:pPr>
            <a:r>
              <a:rPr lang="en-US" altLang="zh-CN" sz="1800" i="1" dirty="0" smtClean="0"/>
              <a:t>Logistic </a:t>
            </a:r>
            <a:r>
              <a:rPr lang="en-US" altLang="zh-CN" sz="1800" i="1" dirty="0"/>
              <a:t>Regression (LR</a:t>
            </a:r>
            <a:r>
              <a:rPr lang="en-US" altLang="zh-CN" sz="1800" i="1" dirty="0" smtClean="0"/>
              <a:t>)</a:t>
            </a:r>
          </a:p>
          <a:p>
            <a:pPr marL="914400" lvl="1" indent="-457200" defTabSz="914400" eaLnBrk="0" fontAlgn="base" hangingPunct="0">
              <a:spcBef>
                <a:spcPts val="360"/>
              </a:spcBef>
              <a:spcAft>
                <a:spcPct val="0"/>
              </a:spcAft>
              <a:buFont typeface="Lucida Grande"/>
              <a:buChar char="-"/>
              <a:defRPr/>
            </a:pPr>
            <a:r>
              <a:rPr lang="en-US" sz="1800" i="1" dirty="0" smtClean="0"/>
              <a:t>Naive </a:t>
            </a:r>
            <a:r>
              <a:rPr lang="en-US" sz="1800" i="1" dirty="0"/>
              <a:t>Bayes</a:t>
            </a:r>
            <a:r>
              <a:rPr lang="zh-CN" altLang="en-US" sz="1800" i="1" dirty="0"/>
              <a:t> </a:t>
            </a:r>
            <a:r>
              <a:rPr lang="en-US" altLang="zh-CN" sz="1800" i="1" dirty="0"/>
              <a:t>(NB</a:t>
            </a:r>
            <a:r>
              <a:rPr lang="en-US" altLang="zh-CN" sz="1800" i="1" dirty="0" smtClean="0"/>
              <a:t>)</a:t>
            </a:r>
          </a:p>
          <a:p>
            <a:pPr marL="914400" lvl="1" indent="-457200" defTabSz="914400" eaLnBrk="0" fontAlgn="base" hangingPunct="0">
              <a:spcBef>
                <a:spcPts val="360"/>
              </a:spcBef>
              <a:spcAft>
                <a:spcPct val="0"/>
              </a:spcAft>
              <a:buFont typeface="Lucida Grande"/>
              <a:buChar char="-"/>
              <a:defRPr/>
            </a:pPr>
            <a:r>
              <a:rPr lang="en-US" sz="1800" i="1" dirty="0" smtClean="0"/>
              <a:t>Gaussian </a:t>
            </a:r>
            <a:r>
              <a:rPr lang="en-US" sz="1800" i="1" dirty="0"/>
              <a:t>Radial Basis Function Neural Network (RBF</a:t>
            </a:r>
            <a:r>
              <a:rPr lang="en-US" sz="1800" i="1" dirty="0" smtClean="0"/>
              <a:t>)</a:t>
            </a:r>
          </a:p>
          <a:p>
            <a:pPr marL="914400" lvl="1" indent="-457200" defTabSz="914400" eaLnBrk="0" fontAlgn="base" hangingPunct="0">
              <a:spcBef>
                <a:spcPts val="360"/>
              </a:spcBef>
              <a:spcAft>
                <a:spcPct val="0"/>
              </a:spcAft>
              <a:buFont typeface="Lucida Grande"/>
              <a:buChar char="-"/>
              <a:defRPr/>
            </a:pPr>
            <a:r>
              <a:rPr lang="en-US" sz="1800" i="1" dirty="0" smtClean="0"/>
              <a:t>Conditional </a:t>
            </a:r>
            <a:r>
              <a:rPr lang="en-US" sz="1800" i="1" dirty="0"/>
              <a:t>Random Field (CRF</a:t>
            </a:r>
            <a:r>
              <a:rPr lang="en-US" sz="1800" i="1" dirty="0" smtClean="0"/>
              <a:t>)</a:t>
            </a:r>
          </a:p>
          <a:p>
            <a:pPr marL="457200" lvl="0" indent="-457200" defTabSz="914400" eaLnBrk="0" fontAlgn="base" hangingPunct="0">
              <a:spcBef>
                <a:spcPct val="20000"/>
              </a:spcBef>
              <a:spcAft>
                <a:spcPct val="0"/>
              </a:spcAft>
              <a:buFont typeface="Arial"/>
              <a:buChar char="•"/>
              <a:defRPr/>
            </a:pPr>
            <a:r>
              <a:rPr lang="en-US" altLang="zh-CN" sz="2400" kern="0" dirty="0" smtClean="0"/>
              <a:t>Evaluation metrics</a:t>
            </a:r>
            <a:endParaRPr lang="en-US" altLang="zh-CN" sz="2400" kern="0" dirty="0"/>
          </a:p>
          <a:p>
            <a:pPr marL="914400" lvl="1" indent="-457200" defTabSz="914400" eaLnBrk="0" fontAlgn="base" hangingPunct="0">
              <a:spcBef>
                <a:spcPct val="20000"/>
              </a:spcBef>
              <a:spcAft>
                <a:spcPct val="0"/>
              </a:spcAft>
              <a:buFont typeface="Lucida Grande"/>
              <a:buChar char="-"/>
              <a:defRPr/>
            </a:pPr>
            <a:r>
              <a:rPr kumimoji="0" lang="en-US" altLang="zh-CN" sz="1800" b="0" i="1" u="none" strike="noStrike" kern="0" cap="none" spc="0" normalizeH="0" baseline="0" noProof="0" dirty="0" smtClean="0">
                <a:ln>
                  <a:noFill/>
                </a:ln>
                <a:solidFill>
                  <a:schemeClr val="tx1"/>
                </a:solidFill>
                <a:effectLst/>
                <a:uLnTx/>
                <a:uFillTx/>
              </a:rPr>
              <a:t>Precision, Recall, F1, and </a:t>
            </a:r>
            <a:r>
              <a:rPr lang="sv-SE" altLang="zh-CN" sz="1800" i="1" kern="0" dirty="0"/>
              <a:t>Area Under </a:t>
            </a:r>
            <a:r>
              <a:rPr lang="sv-SE" altLang="zh-CN" sz="1800" i="1" kern="0" dirty="0" err="1" smtClean="0"/>
              <a:t>Curve</a:t>
            </a:r>
            <a:r>
              <a:rPr lang="sv-SE" altLang="zh-CN" sz="1800" i="1" kern="0" dirty="0" smtClean="0"/>
              <a:t> (</a:t>
            </a:r>
            <a:r>
              <a:rPr kumimoji="0" lang="en-US" altLang="zh-CN" sz="1800" b="0" i="1" u="none" strike="noStrike" kern="0" cap="none" spc="0" normalizeH="0" baseline="0" noProof="0" dirty="0" smtClean="0">
                <a:ln>
                  <a:noFill/>
                </a:ln>
                <a:solidFill>
                  <a:schemeClr val="tx1"/>
                </a:solidFill>
                <a:effectLst/>
                <a:uLnTx/>
                <a:uFillTx/>
              </a:rPr>
              <a:t>AUC)</a:t>
            </a:r>
          </a:p>
          <a:p>
            <a:pPr marL="914400" lvl="1" indent="-457200" defTabSz="914400" eaLnBrk="0" fontAlgn="base" hangingPunct="0">
              <a:spcBef>
                <a:spcPct val="20000"/>
              </a:spcBef>
              <a:spcAft>
                <a:spcPct val="0"/>
              </a:spcAft>
              <a:buFont typeface="Lucida Grande"/>
              <a:buChar char="-"/>
              <a:defRPr/>
            </a:pPr>
            <a:endParaRPr kumimoji="0" lang="en-US" altLang="zh-CN" sz="1800" b="0" i="0" u="none" strike="noStrike" kern="0" cap="none" spc="0" normalizeH="0" baseline="0" noProof="0" dirty="0" smtClean="0">
              <a:ln>
                <a:noFill/>
              </a:ln>
              <a:solidFill>
                <a:schemeClr val="tx1"/>
              </a:solidFill>
              <a:effectLst/>
              <a:uLnTx/>
              <a:uFillTx/>
            </a:endParaRP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1082673130"/>
              </p:ext>
            </p:extLst>
          </p:nvPr>
        </p:nvGraphicFramePr>
        <p:xfrm>
          <a:off x="571131" y="1339317"/>
          <a:ext cx="8115080" cy="2042472"/>
        </p:xfrm>
        <a:graphic>
          <a:graphicData uri="http://schemas.openxmlformats.org/drawingml/2006/table">
            <a:tbl>
              <a:tblPr firstRow="1" bandRow="1">
                <a:effectLst/>
                <a:tableStyleId>{073A0DAA-6AF3-43AB-8588-CEC1D06C72B9}</a:tableStyleId>
              </a:tblPr>
              <a:tblGrid>
                <a:gridCol w="1525016"/>
                <a:gridCol w="1431191"/>
                <a:gridCol w="1673082"/>
                <a:gridCol w="2027767"/>
                <a:gridCol w="1458024"/>
              </a:tblGrid>
              <a:tr h="441560">
                <a:tc>
                  <a:txBody>
                    <a:bodyPr/>
                    <a:lstStyle/>
                    <a:p>
                      <a:pPr algn="ctr"/>
                      <a:r>
                        <a:rPr lang="en-US" sz="1600" dirty="0" smtClean="0"/>
                        <a:t>Network</a:t>
                      </a:r>
                      <a:endParaRPr lang="en-US" sz="1600" dirty="0"/>
                    </a:p>
                  </a:txBody>
                  <a:tcPr marT="93600" marB="93600"/>
                </a:tc>
                <a:tc>
                  <a:txBody>
                    <a:bodyPr/>
                    <a:lstStyle/>
                    <a:p>
                      <a:pPr algn="ctr"/>
                      <a:r>
                        <a:rPr lang="en-US" sz="1600" dirty="0" smtClean="0"/>
                        <a:t>#Nodes</a:t>
                      </a:r>
                      <a:endParaRPr lang="en-US" sz="1600" dirty="0"/>
                    </a:p>
                  </a:txBody>
                  <a:tcPr marT="93600" marB="93600"/>
                </a:tc>
                <a:tc>
                  <a:txBody>
                    <a:bodyPr/>
                    <a:lstStyle/>
                    <a:p>
                      <a:pPr algn="ctr"/>
                      <a:r>
                        <a:rPr lang="en-US" sz="1600" dirty="0" smtClean="0"/>
                        <a:t>#Edges</a:t>
                      </a:r>
                      <a:endParaRPr lang="en-US" sz="1600" dirty="0"/>
                    </a:p>
                  </a:txBody>
                  <a:tcPr marT="93600" marB="93600"/>
                </a:tc>
                <a:tc>
                  <a:txBody>
                    <a:bodyPr/>
                    <a:lstStyle/>
                    <a:p>
                      <a:pPr algn="ctr"/>
                      <a:r>
                        <a:rPr lang="en-US" sz="1600" dirty="0" smtClean="0"/>
                        <a:t>Behavior</a:t>
                      </a:r>
                      <a:endParaRPr lang="en-US" sz="1600" dirty="0"/>
                    </a:p>
                  </a:txBody>
                  <a:tcPr marT="93600" marB="93600"/>
                </a:tc>
                <a:tc>
                  <a:txBody>
                    <a:bodyPr/>
                    <a:lstStyle/>
                    <a:p>
                      <a:pPr algn="ctr"/>
                      <a:r>
                        <a:rPr lang="en-US" sz="1600" dirty="0" smtClean="0"/>
                        <a:t>#Actions</a:t>
                      </a:r>
                      <a:endParaRPr lang="en-US" sz="1600" dirty="0"/>
                    </a:p>
                  </a:txBody>
                  <a:tcPr marT="93600" marB="93600"/>
                </a:tc>
              </a:tr>
              <a:tr h="400228">
                <a:tc>
                  <a:txBody>
                    <a:bodyPr/>
                    <a:lstStyle/>
                    <a:p>
                      <a:pPr algn="ctr"/>
                      <a:r>
                        <a:rPr lang="en-US" sz="1800" b="1" dirty="0" err="1" smtClean="0"/>
                        <a:t>Weibo</a:t>
                      </a:r>
                      <a:endParaRPr lang="en-US" sz="1800" b="1" dirty="0"/>
                    </a:p>
                  </a:txBody>
                  <a:tcPr marT="25200" marB="25200" anchor="ctr"/>
                </a:tc>
                <a:tc>
                  <a:txBody>
                    <a:bodyPr/>
                    <a:lstStyle/>
                    <a:p>
                      <a:pPr algn="ctr"/>
                      <a:r>
                        <a:rPr lang="en-US" sz="1800" dirty="0" smtClean="0"/>
                        <a:t>1,776,950</a:t>
                      </a:r>
                      <a:endParaRPr lang="en-US" sz="1800" dirty="0"/>
                    </a:p>
                  </a:txBody>
                  <a:tcPr marT="25200" marB="25200" anchor="ctr"/>
                </a:tc>
                <a:tc>
                  <a:txBody>
                    <a:bodyPr/>
                    <a:lstStyle/>
                    <a:p>
                      <a:pPr algn="ctr"/>
                      <a:r>
                        <a:rPr lang="en-US" sz="1800" dirty="0" smtClean="0"/>
                        <a:t>308,489,739</a:t>
                      </a:r>
                      <a:endParaRPr lang="en-US" sz="1800" dirty="0"/>
                    </a:p>
                  </a:txBody>
                  <a:tcPr marT="25200" marB="25200" anchor="ctr"/>
                </a:tc>
                <a:tc>
                  <a:txBody>
                    <a:bodyPr/>
                    <a:lstStyle/>
                    <a:p>
                      <a:pPr algn="ctr"/>
                      <a:r>
                        <a:rPr lang="en-US" sz="1800" dirty="0" smtClean="0">
                          <a:solidFill>
                            <a:srgbClr val="000000"/>
                          </a:solidFill>
                        </a:rPr>
                        <a:t>Post a tweet</a:t>
                      </a:r>
                      <a:endParaRPr lang="en-US" sz="1800" dirty="0">
                        <a:solidFill>
                          <a:srgbClr val="000000"/>
                        </a:solidFill>
                      </a:endParaRPr>
                    </a:p>
                  </a:txBody>
                  <a:tcPr marT="25200" marB="25200" anchor="ctr"/>
                </a:tc>
                <a:tc>
                  <a:txBody>
                    <a:bodyPr/>
                    <a:lstStyle/>
                    <a:p>
                      <a:pPr algn="ctr"/>
                      <a:r>
                        <a:rPr lang="en-US" sz="1800" dirty="0" smtClean="0">
                          <a:solidFill>
                            <a:schemeClr val="tx1"/>
                          </a:solidFill>
                        </a:rPr>
                        <a:t>6,761,186</a:t>
                      </a:r>
                      <a:endParaRPr lang="en-US" sz="1800" dirty="0">
                        <a:solidFill>
                          <a:schemeClr val="tx1"/>
                        </a:solidFill>
                      </a:endParaRPr>
                    </a:p>
                  </a:txBody>
                  <a:tcPr marT="25200" marB="25200" anchor="ctr"/>
                </a:tc>
              </a:tr>
              <a:tr h="400228">
                <a:tc>
                  <a:txBody>
                    <a:bodyPr/>
                    <a:lstStyle/>
                    <a:p>
                      <a:pPr algn="ctr"/>
                      <a:r>
                        <a:rPr lang="en-US" sz="1800" b="1" dirty="0" smtClean="0"/>
                        <a:t>Flickr</a:t>
                      </a:r>
                      <a:endParaRPr lang="en-US" sz="1800" b="1" dirty="0"/>
                    </a:p>
                  </a:txBody>
                  <a:tcPr marT="25200" marB="25200" anchor="ctr"/>
                </a:tc>
                <a:tc>
                  <a:txBody>
                    <a:bodyPr/>
                    <a:lstStyle/>
                    <a:p>
                      <a:pPr algn="ctr"/>
                      <a:r>
                        <a:rPr lang="en-US" sz="1800" dirty="0" smtClean="0"/>
                        <a:t>1,991,509</a:t>
                      </a:r>
                      <a:endParaRPr lang="en-US" sz="1800" dirty="0"/>
                    </a:p>
                  </a:txBody>
                  <a:tcPr marT="25200" marB="25200" anchor="ctr"/>
                </a:tc>
                <a:tc>
                  <a:txBody>
                    <a:bodyPr/>
                    <a:lstStyle/>
                    <a:p>
                      <a:pPr algn="ctr"/>
                      <a:r>
                        <a:rPr lang="en-US" sz="1800" dirty="0" smtClean="0"/>
                        <a:t>208,118,719</a:t>
                      </a:r>
                      <a:endParaRPr lang="en-US" sz="1800" dirty="0"/>
                    </a:p>
                  </a:txBody>
                  <a:tcPr marT="25200" marB="25200" anchor="ctr"/>
                </a:tc>
                <a:tc>
                  <a:txBody>
                    <a:bodyPr/>
                    <a:lstStyle/>
                    <a:p>
                      <a:pPr algn="ctr"/>
                      <a:r>
                        <a:rPr lang="en-US" sz="1800" dirty="0" smtClean="0">
                          <a:solidFill>
                            <a:srgbClr val="000000"/>
                          </a:solidFill>
                        </a:rPr>
                        <a:t>Add comment</a:t>
                      </a:r>
                      <a:endParaRPr lang="en-US" sz="1800" dirty="0">
                        <a:solidFill>
                          <a:srgbClr val="000000"/>
                        </a:solidFill>
                      </a:endParaRPr>
                    </a:p>
                  </a:txBody>
                  <a:tcPr marT="25200" marB="25200" anchor="ctr"/>
                </a:tc>
                <a:tc>
                  <a:txBody>
                    <a:bodyPr/>
                    <a:lstStyle/>
                    <a:p>
                      <a:pPr algn="ctr"/>
                      <a:r>
                        <a:rPr lang="en-US" sz="1800" dirty="0" smtClean="0">
                          <a:solidFill>
                            <a:schemeClr val="tx1"/>
                          </a:solidFill>
                        </a:rPr>
                        <a:t>3,531,801</a:t>
                      </a:r>
                      <a:endParaRPr lang="en-US" sz="1800" dirty="0">
                        <a:solidFill>
                          <a:schemeClr val="tx1"/>
                        </a:solidFill>
                      </a:endParaRPr>
                    </a:p>
                  </a:txBody>
                  <a:tcPr marT="25200" marB="25200" anchor="ctr"/>
                </a:tc>
              </a:tr>
              <a:tr h="400228">
                <a:tc>
                  <a:txBody>
                    <a:bodyPr/>
                    <a:lstStyle/>
                    <a:p>
                      <a:pPr algn="ctr"/>
                      <a:r>
                        <a:rPr lang="pl-PL" sz="1800" b="1" dirty="0" err="1" smtClean="0"/>
                        <a:t>Gowalla</a:t>
                      </a:r>
                      <a:endParaRPr lang="en-US" sz="1800" b="1" dirty="0"/>
                    </a:p>
                  </a:txBody>
                  <a:tcPr marT="25200" marB="25200" anchor="ctr"/>
                </a:tc>
                <a:tc>
                  <a:txBody>
                    <a:bodyPr/>
                    <a:lstStyle/>
                    <a:p>
                      <a:pPr algn="ctr"/>
                      <a:r>
                        <a:rPr lang="en-US" sz="1800" dirty="0" smtClean="0"/>
                        <a:t>196,591</a:t>
                      </a:r>
                      <a:endParaRPr lang="en-US" sz="1800" dirty="0"/>
                    </a:p>
                  </a:txBody>
                  <a:tcPr marT="25200" marB="25200" anchor="ctr"/>
                </a:tc>
                <a:tc>
                  <a:txBody>
                    <a:bodyPr/>
                    <a:lstStyle/>
                    <a:p>
                      <a:pPr algn="ctr"/>
                      <a:r>
                        <a:rPr lang="en-US" sz="1800" dirty="0" smtClean="0"/>
                        <a:t>950,327</a:t>
                      </a:r>
                      <a:endParaRPr lang="en-US" sz="1800" dirty="0"/>
                    </a:p>
                  </a:txBody>
                  <a:tcPr marT="25200" marB="25200" anchor="ctr"/>
                </a:tc>
                <a:tc>
                  <a:txBody>
                    <a:bodyPr/>
                    <a:lstStyle/>
                    <a:p>
                      <a:pPr algn="ctr"/>
                      <a:r>
                        <a:rPr lang="pt-BR" sz="1800" dirty="0" smtClean="0">
                          <a:solidFill>
                            <a:srgbClr val="000000"/>
                          </a:solidFill>
                        </a:rPr>
                        <a:t>Check-in</a:t>
                      </a:r>
                      <a:endParaRPr lang="en-US" sz="1800" dirty="0">
                        <a:solidFill>
                          <a:srgbClr val="000000"/>
                        </a:solidFill>
                      </a:endParaRPr>
                    </a:p>
                  </a:txBody>
                  <a:tcPr marT="25200" marB="25200" anchor="ctr"/>
                </a:tc>
                <a:tc>
                  <a:txBody>
                    <a:bodyPr/>
                    <a:lstStyle/>
                    <a:p>
                      <a:pPr algn="ctr"/>
                      <a:r>
                        <a:rPr lang="en-US" sz="1800" dirty="0" smtClean="0">
                          <a:solidFill>
                            <a:schemeClr val="tx1"/>
                          </a:solidFill>
                        </a:rPr>
                        <a:t>6,442,890</a:t>
                      </a:r>
                      <a:endParaRPr lang="en-US" sz="1800" dirty="0">
                        <a:solidFill>
                          <a:schemeClr val="tx1"/>
                        </a:solidFill>
                      </a:endParaRPr>
                    </a:p>
                  </a:txBody>
                  <a:tcPr marT="25200" marB="25200" anchor="ctr"/>
                </a:tc>
              </a:tr>
              <a:tr h="400228">
                <a:tc>
                  <a:txBody>
                    <a:bodyPr/>
                    <a:lstStyle/>
                    <a:p>
                      <a:pPr algn="ctr"/>
                      <a:r>
                        <a:rPr lang="en-US" sz="1800" b="1" dirty="0" err="1" smtClean="0"/>
                        <a:t>ArnetMiner</a:t>
                      </a:r>
                      <a:endParaRPr lang="en-US" sz="1800" b="1" dirty="0"/>
                    </a:p>
                  </a:txBody>
                  <a:tcPr marT="25200" marB="25200" anchor="ctr"/>
                </a:tc>
                <a:tc>
                  <a:txBody>
                    <a:bodyPr/>
                    <a:lstStyle/>
                    <a:p>
                      <a:pPr algn="ctr"/>
                      <a:r>
                        <a:rPr lang="en-US" sz="1800" dirty="0" smtClean="0"/>
                        <a:t>737,690</a:t>
                      </a:r>
                      <a:endParaRPr lang="en-US" sz="1800" dirty="0"/>
                    </a:p>
                  </a:txBody>
                  <a:tcPr marT="25200" marB="25200" anchor="ctr"/>
                </a:tc>
                <a:tc>
                  <a:txBody>
                    <a:bodyPr/>
                    <a:lstStyle/>
                    <a:p>
                      <a:pPr algn="ctr"/>
                      <a:r>
                        <a:rPr lang="en-US" sz="1800" dirty="0" smtClean="0"/>
                        <a:t>2,416,472</a:t>
                      </a:r>
                      <a:endParaRPr lang="en-US" sz="1800" dirty="0"/>
                    </a:p>
                  </a:txBody>
                  <a:tcPr marT="25200" marB="25200" anchor="ctr"/>
                </a:tc>
                <a:tc>
                  <a:txBody>
                    <a:bodyPr/>
                    <a:lstStyle/>
                    <a:p>
                      <a:pPr algn="ctr"/>
                      <a:r>
                        <a:rPr lang="en-US" sz="1800" dirty="0" smtClean="0">
                          <a:solidFill>
                            <a:srgbClr val="000000"/>
                          </a:solidFill>
                        </a:rPr>
                        <a:t>Publish paper</a:t>
                      </a:r>
                      <a:endParaRPr lang="en-US" sz="1800" dirty="0">
                        <a:solidFill>
                          <a:srgbClr val="000000"/>
                        </a:solidFill>
                      </a:endParaRPr>
                    </a:p>
                  </a:txBody>
                  <a:tcPr marT="25200" marB="25200" anchor="ctr"/>
                </a:tc>
                <a:tc>
                  <a:txBody>
                    <a:bodyPr/>
                    <a:lstStyle/>
                    <a:p>
                      <a:pPr algn="ctr"/>
                      <a:r>
                        <a:rPr lang="en-US" sz="1800" dirty="0" smtClean="0">
                          <a:solidFill>
                            <a:schemeClr val="tx1"/>
                          </a:solidFill>
                        </a:rPr>
                        <a:t>1,974,466</a:t>
                      </a:r>
                      <a:endParaRPr lang="en-US" sz="1800" dirty="0">
                        <a:solidFill>
                          <a:schemeClr val="tx1"/>
                        </a:solidFill>
                      </a:endParaRPr>
                    </a:p>
                  </a:txBody>
                  <a:tcPr marT="25200" marB="25200" anchor="ctr"/>
                </a:tc>
              </a:tr>
            </a:tbl>
          </a:graphicData>
        </a:graphic>
      </p:graphicFrame>
    </p:spTree>
    <p:extLst>
      <p:ext uri="{BB962C8B-B14F-4D97-AF65-F5344CB8AC3E}">
        <p14:creationId xmlns:p14="http://schemas.microsoft.com/office/powerpoint/2010/main" val="4157828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t>
            </a:r>
            <a:r>
              <a:rPr lang="en-US" dirty="0" smtClean="0"/>
              <a:t>Accuracy</a:t>
            </a:r>
            <a:endParaRPr lang="en-US" dirty="0"/>
          </a:p>
        </p:txBody>
      </p:sp>
      <p:pic>
        <p:nvPicPr>
          <p:cNvPr id="4" name="Picture 3"/>
          <p:cNvPicPr>
            <a:picLocks noChangeAspect="1"/>
          </p:cNvPicPr>
          <p:nvPr/>
        </p:nvPicPr>
        <p:blipFill>
          <a:blip r:embed="rId2"/>
          <a:stretch>
            <a:fillRect/>
          </a:stretch>
        </p:blipFill>
        <p:spPr>
          <a:xfrm>
            <a:off x="564958" y="981076"/>
            <a:ext cx="8776097" cy="5295209"/>
          </a:xfrm>
          <a:prstGeom prst="rect">
            <a:avLst/>
          </a:prstGeom>
        </p:spPr>
      </p:pic>
      <p:sp>
        <p:nvSpPr>
          <p:cNvPr id="6" name="TextBox 5"/>
          <p:cNvSpPr txBox="1"/>
          <p:nvPr/>
        </p:nvSpPr>
        <p:spPr>
          <a:xfrm>
            <a:off x="1668970" y="2251935"/>
            <a:ext cx="7535355" cy="200055"/>
          </a:xfrm>
          <a:prstGeom prst="rect">
            <a:avLst/>
          </a:prstGeom>
          <a:solidFill>
            <a:srgbClr val="FFFF00">
              <a:alpha val="15000"/>
            </a:srgbClr>
          </a:solidFill>
          <a:ln w="28575" cmpd="sng">
            <a:solidFill>
              <a:srgbClr val="FF0000"/>
            </a:solidFill>
          </a:ln>
        </p:spPr>
        <p:txBody>
          <a:bodyPr wrap="square" rtlCol="0">
            <a:noAutofit/>
          </a:bodyPr>
          <a:lstStyle/>
          <a:p>
            <a:endParaRPr lang="en-US" sz="700" dirty="0">
              <a:solidFill>
                <a:schemeClr val="tx1">
                  <a:alpha val="40000"/>
                </a:schemeClr>
              </a:solidFill>
            </a:endParaRPr>
          </a:p>
        </p:txBody>
      </p:sp>
      <p:sp>
        <p:nvSpPr>
          <p:cNvPr id="7" name="TextBox 6"/>
          <p:cNvSpPr txBox="1"/>
          <p:nvPr/>
        </p:nvSpPr>
        <p:spPr>
          <a:xfrm>
            <a:off x="1668970" y="3518414"/>
            <a:ext cx="7535355" cy="200055"/>
          </a:xfrm>
          <a:prstGeom prst="rect">
            <a:avLst/>
          </a:prstGeom>
          <a:solidFill>
            <a:srgbClr val="FFFF00">
              <a:alpha val="15000"/>
            </a:srgbClr>
          </a:solidFill>
          <a:ln w="28575" cmpd="sng">
            <a:solidFill>
              <a:srgbClr val="FF0000"/>
            </a:solidFill>
          </a:ln>
        </p:spPr>
        <p:txBody>
          <a:bodyPr wrap="square" rtlCol="0">
            <a:noAutofit/>
          </a:bodyPr>
          <a:lstStyle>
            <a:defPPr>
              <a:defRPr lang="en-US"/>
            </a:defPPr>
            <a:lvl1pPr>
              <a:defRPr sz="700"/>
            </a:lvl1pPr>
          </a:lstStyle>
          <a:p>
            <a:endParaRPr lang="en-US" dirty="0">
              <a:solidFill>
                <a:schemeClr val="tx1">
                  <a:alpha val="40000"/>
                </a:schemeClr>
              </a:solidFill>
            </a:endParaRPr>
          </a:p>
        </p:txBody>
      </p:sp>
      <p:sp>
        <p:nvSpPr>
          <p:cNvPr id="8" name="TextBox 7"/>
          <p:cNvSpPr txBox="1"/>
          <p:nvPr/>
        </p:nvSpPr>
        <p:spPr>
          <a:xfrm>
            <a:off x="1668970" y="6045029"/>
            <a:ext cx="7535355" cy="200055"/>
          </a:xfrm>
          <a:prstGeom prst="rect">
            <a:avLst/>
          </a:prstGeom>
          <a:solidFill>
            <a:srgbClr val="FFFF00">
              <a:alpha val="15000"/>
            </a:srgbClr>
          </a:solidFill>
          <a:ln w="28575" cmpd="sng">
            <a:solidFill>
              <a:srgbClr val="FF0000"/>
            </a:solidFill>
          </a:ln>
        </p:spPr>
        <p:txBody>
          <a:bodyPr wrap="square" rtlCol="0">
            <a:noAutofit/>
          </a:bodyPr>
          <a:lstStyle>
            <a:defPPr>
              <a:defRPr lang="en-US"/>
            </a:defPPr>
            <a:lvl1pPr>
              <a:defRPr sz="700"/>
            </a:lvl1pPr>
          </a:lstStyle>
          <a:p>
            <a:endParaRPr lang="en-US" dirty="0">
              <a:solidFill>
                <a:schemeClr val="tx1">
                  <a:alpha val="40000"/>
                </a:schemeClr>
              </a:solidFill>
            </a:endParaRPr>
          </a:p>
        </p:txBody>
      </p:sp>
      <p:sp>
        <p:nvSpPr>
          <p:cNvPr id="9" name="TextBox 8"/>
          <p:cNvSpPr txBox="1"/>
          <p:nvPr/>
        </p:nvSpPr>
        <p:spPr>
          <a:xfrm>
            <a:off x="1668970" y="4778550"/>
            <a:ext cx="7535355" cy="200055"/>
          </a:xfrm>
          <a:prstGeom prst="rect">
            <a:avLst/>
          </a:prstGeom>
          <a:solidFill>
            <a:srgbClr val="FFFF00">
              <a:alpha val="15000"/>
            </a:srgbClr>
          </a:solidFill>
          <a:ln w="28575" cmpd="sng">
            <a:solidFill>
              <a:srgbClr val="FF0000"/>
            </a:solidFill>
          </a:ln>
        </p:spPr>
        <p:txBody>
          <a:bodyPr wrap="square" rtlCol="0">
            <a:noAutofit/>
          </a:bodyPr>
          <a:lstStyle>
            <a:defPPr>
              <a:defRPr lang="en-US"/>
            </a:defPPr>
            <a:lvl1pPr>
              <a:defRPr sz="700"/>
            </a:lvl1pPr>
          </a:lstStyle>
          <a:p>
            <a:endParaRPr lang="en-US" dirty="0">
              <a:solidFill>
                <a:schemeClr val="tx1">
                  <a:alpha val="40000"/>
                </a:schemeClr>
              </a:solidFill>
            </a:endParaRPr>
          </a:p>
        </p:txBody>
      </p:sp>
      <p:sp>
        <p:nvSpPr>
          <p:cNvPr id="10" name="TextBox 9"/>
          <p:cNvSpPr txBox="1"/>
          <p:nvPr/>
        </p:nvSpPr>
        <p:spPr>
          <a:xfrm>
            <a:off x="3590065" y="6319779"/>
            <a:ext cx="2459247" cy="400110"/>
          </a:xfrm>
          <a:prstGeom prst="rect">
            <a:avLst/>
          </a:prstGeom>
          <a:solidFill>
            <a:srgbClr val="FFFFFF"/>
          </a:solidFill>
          <a:ln>
            <a:solidFill>
              <a:srgbClr val="800000"/>
            </a:solidFill>
          </a:ln>
        </p:spPr>
        <p:txBody>
          <a:bodyPr wrap="square" rtlCol="0">
            <a:spAutoFit/>
          </a:bodyPr>
          <a:lstStyle/>
          <a:p>
            <a:r>
              <a:rPr lang="en-US" dirty="0">
                <a:solidFill>
                  <a:srgbClr val="FF0000"/>
                </a:solidFill>
              </a:rPr>
              <a:t>t</a:t>
            </a:r>
            <a:r>
              <a:rPr lang="en-US" dirty="0" smtClean="0">
                <a:solidFill>
                  <a:srgbClr val="FF0000"/>
                </a:solidFill>
              </a:rPr>
              <a:t>-test, </a:t>
            </a:r>
            <a:r>
              <a:rPr lang="en-US" i="1" dirty="0" smtClean="0">
                <a:solidFill>
                  <a:srgbClr val="FF0000"/>
                </a:solidFill>
              </a:rPr>
              <a:t>p</a:t>
            </a:r>
            <a:r>
              <a:rPr lang="en-US" dirty="0" smtClean="0">
                <a:solidFill>
                  <a:srgbClr val="FF0000"/>
                </a:solidFill>
              </a:rPr>
              <a:t>&lt;&lt;0.01</a:t>
            </a:r>
            <a:endParaRPr lang="en-US" dirty="0">
              <a:solidFill>
                <a:srgbClr val="FF0000"/>
              </a:solidFill>
            </a:endParaRPr>
          </a:p>
        </p:txBody>
      </p:sp>
    </p:spTree>
    <p:extLst>
      <p:ext uri="{BB962C8B-B14F-4D97-AF65-F5344CB8AC3E}">
        <p14:creationId xmlns:p14="http://schemas.microsoft.com/office/powerpoint/2010/main" val="12908073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smtClean="0"/>
              <a:t>Conformity</a:t>
            </a:r>
            <a:endParaRPr lang="en-US" dirty="0"/>
          </a:p>
        </p:txBody>
      </p:sp>
      <p:pic>
        <p:nvPicPr>
          <p:cNvPr id="4" name="Picture 3"/>
          <p:cNvPicPr>
            <a:picLocks noChangeAspect="1"/>
          </p:cNvPicPr>
          <p:nvPr/>
        </p:nvPicPr>
        <p:blipFill>
          <a:blip r:embed="rId3"/>
          <a:stretch>
            <a:fillRect/>
          </a:stretch>
        </p:blipFill>
        <p:spPr>
          <a:xfrm>
            <a:off x="1445632" y="1200882"/>
            <a:ext cx="6748463" cy="3714750"/>
          </a:xfrm>
          <a:prstGeom prst="rect">
            <a:avLst/>
          </a:prstGeom>
        </p:spPr>
      </p:pic>
      <p:sp>
        <p:nvSpPr>
          <p:cNvPr id="5" name="Rectangle 4"/>
          <p:cNvSpPr/>
          <p:nvPr/>
        </p:nvSpPr>
        <p:spPr>
          <a:xfrm>
            <a:off x="952759" y="5395086"/>
            <a:ext cx="8568625" cy="954107"/>
          </a:xfrm>
          <a:prstGeom prst="rect">
            <a:avLst/>
          </a:prstGeom>
        </p:spPr>
        <p:txBody>
          <a:bodyPr wrap="square">
            <a:spAutoFit/>
          </a:bodyPr>
          <a:lstStyle/>
          <a:p>
            <a:r>
              <a:rPr lang="en-US" sz="1400" b="1" dirty="0">
                <a:solidFill>
                  <a:srgbClr val="FF0000"/>
                </a:solidFill>
              </a:rPr>
              <a:t>Conﬂuence</a:t>
            </a:r>
            <a:r>
              <a:rPr lang="en-US" sz="1050" b="1" baseline="-25000" dirty="0">
                <a:solidFill>
                  <a:srgbClr val="FF0000"/>
                </a:solidFill>
              </a:rPr>
              <a:t>base</a:t>
            </a:r>
            <a:r>
              <a:rPr lang="en-US" sz="1400" dirty="0"/>
              <a:t> stands for the </a:t>
            </a:r>
            <a:r>
              <a:rPr lang="en-US" sz="1400" dirty="0" smtClean="0"/>
              <a:t>Conﬂuence </a:t>
            </a:r>
            <a:r>
              <a:rPr lang="en-US" sz="1400" dirty="0"/>
              <a:t>method without any social based </a:t>
            </a:r>
            <a:r>
              <a:rPr lang="en-US" sz="1400" dirty="0" smtClean="0"/>
              <a:t>features</a:t>
            </a:r>
          </a:p>
          <a:p>
            <a:r>
              <a:rPr lang="en-US" sz="1400" b="1" dirty="0" err="1" smtClean="0">
                <a:solidFill>
                  <a:srgbClr val="FF0000"/>
                </a:solidFill>
              </a:rPr>
              <a:t>Conﬂuence</a:t>
            </a:r>
            <a:r>
              <a:rPr lang="en-US" sz="1050" b="1" baseline="-25000" dirty="0" err="1" smtClean="0">
                <a:solidFill>
                  <a:srgbClr val="FF0000"/>
                </a:solidFill>
              </a:rPr>
              <a:t>base</a:t>
            </a:r>
            <a:r>
              <a:rPr lang="en-US" sz="1400" b="1" dirty="0" err="1" smtClean="0">
                <a:solidFill>
                  <a:srgbClr val="FF0000"/>
                </a:solidFill>
              </a:rPr>
              <a:t>+I</a:t>
            </a:r>
            <a:r>
              <a:rPr lang="en-US" sz="1400" dirty="0" smtClean="0"/>
              <a:t> stands </a:t>
            </a:r>
            <a:r>
              <a:rPr lang="en-US" sz="1400" dirty="0"/>
              <a:t>for the Conﬂuence</a:t>
            </a:r>
            <a:r>
              <a:rPr lang="en-US" sz="1400" baseline="-25000" dirty="0"/>
              <a:t>base</a:t>
            </a:r>
            <a:r>
              <a:rPr lang="en-US" sz="1400" dirty="0"/>
              <a:t> method plus only individual </a:t>
            </a:r>
            <a:r>
              <a:rPr lang="en-US" sz="1400" dirty="0" smtClean="0"/>
              <a:t>conformity features </a:t>
            </a:r>
          </a:p>
          <a:p>
            <a:r>
              <a:rPr lang="en-US" sz="1400" b="1" dirty="0" err="1" smtClean="0">
                <a:solidFill>
                  <a:srgbClr val="FF0000"/>
                </a:solidFill>
              </a:rPr>
              <a:t>Conﬂuence</a:t>
            </a:r>
            <a:r>
              <a:rPr lang="en-US" sz="1050" b="1" baseline="-25000" dirty="0" err="1" smtClean="0">
                <a:solidFill>
                  <a:srgbClr val="FF0000"/>
                </a:solidFill>
              </a:rPr>
              <a:t>base</a:t>
            </a:r>
            <a:r>
              <a:rPr lang="en-US" sz="1400" b="1" dirty="0" err="1" smtClean="0">
                <a:solidFill>
                  <a:srgbClr val="FF0000"/>
                </a:solidFill>
              </a:rPr>
              <a:t>+P</a:t>
            </a:r>
            <a:r>
              <a:rPr lang="en-US" sz="1400" dirty="0" smtClean="0"/>
              <a:t> </a:t>
            </a:r>
            <a:r>
              <a:rPr lang="en-US" sz="1400" dirty="0"/>
              <a:t>stands for the Conﬂuence</a:t>
            </a:r>
            <a:r>
              <a:rPr lang="en-US" sz="1400" baseline="-25000" dirty="0"/>
              <a:t>base</a:t>
            </a:r>
            <a:r>
              <a:rPr lang="en-US" sz="1400" dirty="0"/>
              <a:t> </a:t>
            </a:r>
            <a:r>
              <a:rPr lang="en-US" sz="1400" dirty="0" smtClean="0"/>
              <a:t>method plus </a:t>
            </a:r>
            <a:r>
              <a:rPr lang="en-US" sz="1400" dirty="0"/>
              <a:t>only peer </a:t>
            </a:r>
            <a:r>
              <a:rPr lang="en-US" sz="1400" dirty="0" smtClean="0"/>
              <a:t>conformity features</a:t>
            </a:r>
          </a:p>
          <a:p>
            <a:r>
              <a:rPr lang="en-US" sz="1400" b="1" dirty="0" err="1" smtClean="0">
                <a:solidFill>
                  <a:srgbClr val="FF0000"/>
                </a:solidFill>
              </a:rPr>
              <a:t>Conﬂuence</a:t>
            </a:r>
            <a:r>
              <a:rPr lang="en-US" sz="1050" b="1" baseline="-25000" dirty="0" err="1" smtClean="0">
                <a:solidFill>
                  <a:srgbClr val="FF0000"/>
                </a:solidFill>
              </a:rPr>
              <a:t>base</a:t>
            </a:r>
            <a:r>
              <a:rPr lang="en-US" sz="1400" b="1" dirty="0" err="1" smtClean="0">
                <a:solidFill>
                  <a:srgbClr val="FF0000"/>
                </a:solidFill>
              </a:rPr>
              <a:t>+G</a:t>
            </a:r>
            <a:r>
              <a:rPr lang="en-US" sz="1400" dirty="0" smtClean="0"/>
              <a:t> </a:t>
            </a:r>
            <a:r>
              <a:rPr lang="en-US" sz="1400" dirty="0"/>
              <a:t>stands for </a:t>
            </a:r>
            <a:r>
              <a:rPr lang="en-US" sz="1400" dirty="0" smtClean="0"/>
              <a:t>the Conﬂuence</a:t>
            </a:r>
            <a:r>
              <a:rPr lang="en-US" sz="1400" baseline="-25000" dirty="0" smtClean="0"/>
              <a:t>base</a:t>
            </a:r>
            <a:r>
              <a:rPr lang="en-US" sz="1400" dirty="0" smtClean="0"/>
              <a:t> </a:t>
            </a:r>
            <a:r>
              <a:rPr lang="en-US" sz="1400" dirty="0"/>
              <a:t>method plus only group </a:t>
            </a:r>
            <a:r>
              <a:rPr lang="en-US" sz="1400" dirty="0" smtClean="0"/>
              <a:t>conformity</a:t>
            </a:r>
            <a:endParaRPr lang="en-US" sz="1400" dirty="0"/>
          </a:p>
        </p:txBody>
      </p:sp>
    </p:spTree>
    <p:extLst>
      <p:ext uri="{BB962C8B-B14F-4D97-AF65-F5344CB8AC3E}">
        <p14:creationId xmlns:p14="http://schemas.microsoft.com/office/powerpoint/2010/main" val="324690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a:t>
            </a:r>
            <a:r>
              <a:rPr lang="en-US" dirty="0"/>
              <a:t>performance</a:t>
            </a:r>
          </a:p>
        </p:txBody>
      </p:sp>
      <p:sp>
        <p:nvSpPr>
          <p:cNvPr id="6" name="Rectangle 5"/>
          <p:cNvSpPr/>
          <p:nvPr/>
        </p:nvSpPr>
        <p:spPr>
          <a:xfrm>
            <a:off x="5581317" y="2067519"/>
            <a:ext cx="4134164" cy="707886"/>
          </a:xfrm>
          <a:prstGeom prst="rect">
            <a:avLst/>
          </a:prstGeom>
        </p:spPr>
        <p:txBody>
          <a:bodyPr wrap="square">
            <a:spAutoFit/>
          </a:bodyPr>
          <a:lstStyle/>
          <a:p>
            <a:r>
              <a:rPr lang="en-US" altLang="zh-CN" dirty="0" smtClean="0">
                <a:solidFill>
                  <a:srgbClr val="FF0000"/>
                </a:solidFill>
              </a:rPr>
              <a:t>A</a:t>
            </a:r>
            <a:r>
              <a:rPr lang="en-US" dirty="0" smtClean="0">
                <a:solidFill>
                  <a:srgbClr val="FF0000"/>
                </a:solidFill>
              </a:rPr>
              <a:t>chieve </a:t>
            </a:r>
            <a:r>
              <a:rPr lang="en-US" dirty="0">
                <a:solidFill>
                  <a:srgbClr val="FF0000"/>
                </a:solidFill>
              </a:rPr>
              <a:t>∼ </a:t>
            </a:r>
            <a:r>
              <a:rPr lang="en-US" dirty="0" smtClean="0">
                <a:solidFill>
                  <a:srgbClr val="FF0000"/>
                </a:solidFill>
              </a:rPr>
              <a:t>9×speedup </a:t>
            </a:r>
            <a:r>
              <a:rPr lang="en-US" dirty="0">
                <a:solidFill>
                  <a:srgbClr val="FF0000"/>
                </a:solidFill>
              </a:rPr>
              <a:t>with 16 cores</a:t>
            </a:r>
          </a:p>
        </p:txBody>
      </p:sp>
      <p:pic>
        <p:nvPicPr>
          <p:cNvPr id="3" name="Picture 2" descr="Screen Shot 2013-08-10 at 8.4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1" y="1117617"/>
            <a:ext cx="5488338" cy="3089276"/>
          </a:xfrm>
          <a:prstGeom prst="rect">
            <a:avLst/>
          </a:prstGeom>
        </p:spPr>
      </p:pic>
      <p:pic>
        <p:nvPicPr>
          <p:cNvPr id="7" name="Picture 6" descr="Screen Shot 2013-08-10 at 8.49.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218" y="4485189"/>
            <a:ext cx="7243196" cy="1998280"/>
          </a:xfrm>
          <a:prstGeom prst="rect">
            <a:avLst/>
          </a:prstGeom>
        </p:spPr>
      </p:pic>
    </p:spTree>
    <p:extLst>
      <p:ext uri="{BB962C8B-B14F-4D97-AF65-F5344CB8AC3E}">
        <p14:creationId xmlns:p14="http://schemas.microsoft.com/office/powerpoint/2010/main" val="3345452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848545" y="3350991"/>
            <a:ext cx="654632" cy="709185"/>
          </a:xfrm>
          <a:prstGeom prst="rect">
            <a:avLst/>
          </a:prstGeom>
        </p:spPr>
      </p:pic>
      <p:sp>
        <p:nvSpPr>
          <p:cNvPr id="5" name="右箭头 16"/>
          <p:cNvSpPr/>
          <p:nvPr/>
        </p:nvSpPr>
        <p:spPr>
          <a:xfrm>
            <a:off x="1928665" y="3567015"/>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2" cstate="print"/>
          <a:stretch>
            <a:fillRect/>
          </a:stretch>
        </p:blipFill>
        <p:spPr>
          <a:xfrm>
            <a:off x="3107624" y="3314987"/>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514393" y="3314987"/>
            <a:ext cx="654632" cy="709185"/>
          </a:xfrm>
          <a:prstGeom prst="rect">
            <a:avLst/>
          </a:prstGeom>
        </p:spPr>
      </p:pic>
      <p:cxnSp>
        <p:nvCxnSpPr>
          <p:cNvPr id="9" name="直接连接符 35"/>
          <p:cNvCxnSpPr/>
          <p:nvPr/>
        </p:nvCxnSpPr>
        <p:spPr>
          <a:xfrm flipH="1">
            <a:off x="3758309" y="3747035"/>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457057" y="3567015"/>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2" cstate="print"/>
          <a:stretch>
            <a:fillRect/>
          </a:stretch>
        </p:blipFill>
        <p:spPr>
          <a:xfrm>
            <a:off x="7509285" y="3212976"/>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6897217" y="2444890"/>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697417" y="2702919"/>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661413" y="3711031"/>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581293" y="4149080"/>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645189" y="3969060"/>
            <a:ext cx="504056" cy="546061"/>
          </a:xfrm>
          <a:prstGeom prst="rect">
            <a:avLst/>
          </a:prstGeom>
        </p:spPr>
      </p:pic>
      <p:cxnSp>
        <p:nvCxnSpPr>
          <p:cNvPr id="20" name="直接连接符 7"/>
          <p:cNvCxnSpPr/>
          <p:nvPr/>
        </p:nvCxnSpPr>
        <p:spPr>
          <a:xfrm>
            <a:off x="7293261" y="2990951"/>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121353" y="3242980"/>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473281" y="2810931"/>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121353" y="3855047"/>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085349" y="4149080"/>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7833321" y="3922161"/>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077237" y="3897052"/>
            <a:ext cx="468052" cy="252026"/>
          </a:xfrm>
          <a:prstGeom prst="line">
            <a:avLst/>
          </a:prstGeom>
          <a:noFill/>
          <a:ln w="19050" cap="flat" cmpd="sng" algn="ctr">
            <a:solidFill>
              <a:schemeClr val="tx1"/>
            </a:solidFill>
            <a:prstDash val="solid"/>
          </a:ln>
          <a:effectLst/>
        </p:spPr>
      </p:cxnSp>
      <p:sp>
        <p:nvSpPr>
          <p:cNvPr id="42" name="矩形 41"/>
          <p:cNvSpPr/>
          <p:nvPr/>
        </p:nvSpPr>
        <p:spPr>
          <a:xfrm>
            <a:off x="3470277" y="3206975"/>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285149" y="3386995"/>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524508" y="1916832"/>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279833" y="1916832"/>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Social Tie</a:t>
            </a:r>
            <a:endParaRPr kumimoji="1" lang="zh-CN" altLang="en-US" sz="2400" dirty="0">
              <a:solidFill>
                <a:srgbClr val="FF0000"/>
              </a:solidFill>
            </a:endParaRPr>
          </a:p>
        </p:txBody>
      </p:sp>
      <p:sp>
        <p:nvSpPr>
          <p:cNvPr id="46" name="矩形 45"/>
          <p:cNvSpPr/>
          <p:nvPr/>
        </p:nvSpPr>
        <p:spPr>
          <a:xfrm>
            <a:off x="6789205" y="1916832"/>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endParaRPr kumimoji="1" lang="zh-CN" altLang="en-US" sz="2400" dirty="0">
              <a:solidFill>
                <a:srgbClr val="FF0000"/>
              </a:solidFill>
            </a:endParaRPr>
          </a:p>
        </p:txBody>
      </p:sp>
      <p:cxnSp>
        <p:nvCxnSpPr>
          <p:cNvPr id="8" name="曲线连接符 7"/>
          <p:cNvCxnSpPr>
            <a:stCxn id="6" idx="2"/>
            <a:endCxn id="7" idx="2"/>
          </p:cNvCxnSpPr>
          <p:nvPr/>
        </p:nvCxnSpPr>
        <p:spPr>
          <a:xfrm rot="16200000" flipH="1">
            <a:off x="4138324" y="3320787"/>
            <a:ext cx="12700" cy="1406769"/>
          </a:xfrm>
          <a:prstGeom prst="curvedConnector3">
            <a:avLst>
              <a:gd name="adj1" fmla="val 2493110"/>
            </a:avLst>
          </a:prstGeom>
          <a:ln w="38100" cmpd="sng">
            <a:solidFill>
              <a:srgbClr val="0000FF"/>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470277" y="3891051"/>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rgbClr val="0000FF"/>
                </a:solidFill>
              </a:rPr>
              <a:t>Influence</a:t>
            </a:r>
            <a:endParaRPr kumimoji="1" lang="zh-CN" altLang="en-US" sz="1800" dirty="0">
              <a:solidFill>
                <a:srgbClr val="0000FF"/>
              </a:solidFill>
            </a:endParaRPr>
          </a:p>
        </p:txBody>
      </p:sp>
      <p:sp>
        <p:nvSpPr>
          <p:cNvPr id="36" name="矩形 35"/>
          <p:cNvSpPr/>
          <p:nvPr/>
        </p:nvSpPr>
        <p:spPr>
          <a:xfrm>
            <a:off x="812541" y="4869160"/>
            <a:ext cx="165618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Emotion</a:t>
            </a:r>
          </a:p>
          <a:p>
            <a:r>
              <a:rPr kumimoji="1" lang="en-US" altLang="zh-CN" sz="1800" dirty="0" smtClean="0">
                <a:solidFill>
                  <a:schemeClr val="tx1"/>
                </a:solidFill>
              </a:rPr>
              <a:t>- Demographics</a:t>
            </a:r>
          </a:p>
        </p:txBody>
      </p:sp>
      <p:sp>
        <p:nvSpPr>
          <p:cNvPr id="52" name="矩形 51"/>
          <p:cNvSpPr/>
          <p:nvPr/>
        </p:nvSpPr>
        <p:spPr>
          <a:xfrm>
            <a:off x="3368824" y="4869160"/>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Influence</a:t>
            </a:r>
          </a:p>
          <a:p>
            <a:r>
              <a:rPr kumimoji="1" lang="en-US" altLang="zh-CN" sz="1800" dirty="0" smtClean="0">
                <a:solidFill>
                  <a:schemeClr val="tx1"/>
                </a:solidFill>
              </a:rPr>
              <a:t>- Conformity</a:t>
            </a:r>
          </a:p>
        </p:txBody>
      </p:sp>
      <p:sp>
        <p:nvSpPr>
          <p:cNvPr id="38" name="矩形 37"/>
          <p:cNvSpPr/>
          <p:nvPr/>
        </p:nvSpPr>
        <p:spPr>
          <a:xfrm>
            <a:off x="6429165" y="4869160"/>
            <a:ext cx="3060340"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rgbClr val="FF0000"/>
                </a:solidFill>
              </a:rPr>
              <a:t>- Learning from users</a:t>
            </a:r>
          </a:p>
          <a:p>
            <a:r>
              <a:rPr kumimoji="1" lang="en-US" altLang="zh-CN" sz="1800" dirty="0" smtClean="0">
                <a:solidFill>
                  <a:srgbClr val="FF0000"/>
                </a:solidFill>
              </a:rPr>
              <a:t>- Learning in social streaming</a:t>
            </a:r>
          </a:p>
        </p:txBody>
      </p:sp>
      <p:sp>
        <p:nvSpPr>
          <p:cNvPr id="3" name="矩形 2"/>
          <p:cNvSpPr/>
          <p:nvPr/>
        </p:nvSpPr>
        <p:spPr>
          <a:xfrm>
            <a:off x="200472" y="1376772"/>
            <a:ext cx="5256584" cy="4932548"/>
          </a:xfrm>
          <a:prstGeom prst="rect">
            <a:avLst/>
          </a:prstGeom>
          <a:solidFill>
            <a:schemeClr val="bg1">
              <a:lumMod val="5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26757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Evolving Networks</a:t>
            </a:r>
            <a:endParaRPr kumimoji="1" lang="zh-CN" altLang="en-US" dirty="0"/>
          </a:p>
        </p:txBody>
      </p:sp>
      <p:pic>
        <p:nvPicPr>
          <p:cNvPr id="6" name="图片 5" descr="Screen Shot 2014-10-16 at 11.58.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00" y="1124744"/>
            <a:ext cx="7200800" cy="4333918"/>
          </a:xfrm>
          <a:prstGeom prst="rect">
            <a:avLst/>
          </a:prstGeom>
        </p:spPr>
      </p:pic>
      <p:sp>
        <p:nvSpPr>
          <p:cNvPr id="7" name="矩形 6"/>
          <p:cNvSpPr/>
          <p:nvPr/>
        </p:nvSpPr>
        <p:spPr>
          <a:xfrm>
            <a:off x="848544" y="5481228"/>
            <a:ext cx="8352928" cy="9721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rgbClr val="000090"/>
                </a:solidFill>
              </a:rPr>
              <a:t>Network structure and content are changing over time and the networked data arrives in a streaming fashion</a:t>
            </a:r>
            <a:endParaRPr kumimoji="1" lang="zh-CN" altLang="en-US" sz="2800" dirty="0">
              <a:solidFill>
                <a:srgbClr val="000090"/>
              </a:solidFill>
            </a:endParaRPr>
          </a:p>
        </p:txBody>
      </p:sp>
      <p:sp>
        <p:nvSpPr>
          <p:cNvPr id="9" name="矩形 8"/>
          <p:cNvSpPr/>
          <p:nvPr/>
        </p:nvSpPr>
        <p:spPr>
          <a:xfrm>
            <a:off x="7545288" y="1304764"/>
            <a:ext cx="2232248" cy="2988332"/>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chemeClr val="tx1"/>
                </a:solidFill>
              </a:rPr>
              <a:t>E.g., in merely one </a:t>
            </a:r>
            <a:r>
              <a:rPr kumimoji="1" lang="en-US" altLang="zh-CN" sz="2400" dirty="0" err="1">
                <a:solidFill>
                  <a:schemeClr val="tx1"/>
                </a:solidFill>
              </a:rPr>
              <a:t>T</a:t>
            </a:r>
            <a:r>
              <a:rPr kumimoji="1" lang="en-US" altLang="zh-CN" sz="2400" dirty="0" err="1" smtClean="0">
                <a:solidFill>
                  <a:schemeClr val="tx1"/>
                </a:solidFill>
              </a:rPr>
              <a:t>encent</a:t>
            </a:r>
            <a:r>
              <a:rPr kumimoji="1" lang="en-US" altLang="zh-CN" sz="2400" dirty="0" smtClean="0">
                <a:solidFill>
                  <a:schemeClr val="tx1"/>
                </a:solidFill>
              </a:rPr>
              <a:t> game (QQ Speed), users generated </a:t>
            </a:r>
            <a:br>
              <a:rPr kumimoji="1" lang="en-US" altLang="zh-CN" sz="2400" dirty="0" smtClean="0">
                <a:solidFill>
                  <a:schemeClr val="tx1"/>
                </a:solidFill>
              </a:rPr>
            </a:br>
            <a:r>
              <a:rPr kumimoji="1" lang="en-US" altLang="zh-CN" sz="2400" b="1" dirty="0" smtClean="0">
                <a:solidFill>
                  <a:srgbClr val="FF0000"/>
                </a:solidFill>
              </a:rPr>
              <a:t>20B (200</a:t>
            </a:r>
            <a:r>
              <a:rPr kumimoji="1" lang="zh-CN" altLang="en-US" sz="2400" b="1" dirty="0" smtClean="0">
                <a:solidFill>
                  <a:srgbClr val="FF0000"/>
                </a:solidFill>
              </a:rPr>
              <a:t>亿</a:t>
            </a:r>
            <a:r>
              <a:rPr kumimoji="1" lang="en-US" altLang="zh-CN" sz="2400" b="1" dirty="0" smtClean="0">
                <a:solidFill>
                  <a:srgbClr val="FF0000"/>
                </a:solidFill>
              </a:rPr>
              <a:t>) </a:t>
            </a:r>
            <a:r>
              <a:rPr kumimoji="1" lang="en-US" altLang="zh-CN" sz="2400" dirty="0" smtClean="0">
                <a:solidFill>
                  <a:schemeClr val="tx1"/>
                </a:solidFill>
              </a:rPr>
              <a:t>activities per month</a:t>
            </a:r>
            <a:endParaRPr kumimoji="1" lang="zh-CN" altLang="en-US" sz="2400" dirty="0">
              <a:solidFill>
                <a:schemeClr val="tx1"/>
              </a:solidFill>
            </a:endParaRPr>
          </a:p>
        </p:txBody>
      </p:sp>
    </p:spTree>
    <p:extLst>
      <p:ext uri="{BB962C8B-B14F-4D97-AF65-F5344CB8AC3E}">
        <p14:creationId xmlns:p14="http://schemas.microsoft.com/office/powerpoint/2010/main" val="1689115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a:t>
            </a:r>
            <a:endParaRPr kumimoji="1" lang="zh-CN" altLang="en-US" dirty="0"/>
          </a:p>
        </p:txBody>
      </p:sp>
      <p:pic>
        <p:nvPicPr>
          <p:cNvPr id="4" name="图片 3" descr="Screen Shot 2014-10-16 at 12.0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640" y="1196752"/>
            <a:ext cx="6643454" cy="4122080"/>
          </a:xfrm>
          <a:prstGeom prst="rect">
            <a:avLst/>
          </a:prstGeom>
        </p:spPr>
      </p:pic>
      <p:sp>
        <p:nvSpPr>
          <p:cNvPr id="5" name="矩形 4"/>
          <p:cNvSpPr/>
          <p:nvPr/>
        </p:nvSpPr>
        <p:spPr>
          <a:xfrm>
            <a:off x="524508" y="5481228"/>
            <a:ext cx="8928992" cy="9721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800000"/>
                </a:solidFill>
              </a:rPr>
              <a:t>A basic question: </a:t>
            </a:r>
            <a:r>
              <a:rPr kumimoji="1" lang="en-US" altLang="zh-CN" sz="2400" dirty="0" smtClean="0">
                <a:solidFill>
                  <a:srgbClr val="000090"/>
                </a:solidFill>
              </a:rPr>
              <a:t>how to effectively incorporate collective intelligence to help big data prediction in the networked data stream?</a:t>
            </a:r>
            <a:endParaRPr kumimoji="1" lang="zh-CN" altLang="en-US" sz="2400" dirty="0">
              <a:solidFill>
                <a:srgbClr val="000090"/>
              </a:solidFill>
            </a:endParaRPr>
          </a:p>
        </p:txBody>
      </p:sp>
    </p:spTree>
    <p:extLst>
      <p:ext uri="{BB962C8B-B14F-4D97-AF65-F5344CB8AC3E}">
        <p14:creationId xmlns:p14="http://schemas.microsoft.com/office/powerpoint/2010/main" val="1931334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37628" y="1365337"/>
            <a:ext cx="5127440" cy="400110"/>
          </a:xfrm>
          <a:prstGeom prst="rect">
            <a:avLst/>
          </a:prstGeom>
          <a:noFill/>
        </p:spPr>
        <p:txBody>
          <a:bodyPr wrap="square" rtlCol="0">
            <a:spAutoFit/>
          </a:bodyPr>
          <a:lstStyle/>
          <a:p>
            <a:r>
              <a:rPr lang="en-US" altLang="zh-CN" sz="2000" b="1" dirty="0" smtClean="0"/>
              <a:t>The Basic Model: Markov Random Field</a:t>
            </a:r>
            <a:endParaRPr lang="zh-CN" altLang="en-US" sz="2000" b="1" dirty="0"/>
          </a:p>
        </p:txBody>
      </p:sp>
      <p:sp>
        <p:nvSpPr>
          <p:cNvPr id="3" name="文本框 2"/>
          <p:cNvSpPr txBox="1"/>
          <p:nvPr/>
        </p:nvSpPr>
        <p:spPr>
          <a:xfrm>
            <a:off x="905788" y="1966586"/>
            <a:ext cx="6360874" cy="400110"/>
          </a:xfrm>
          <a:prstGeom prst="rect">
            <a:avLst/>
          </a:prstGeom>
          <a:noFill/>
        </p:spPr>
        <p:txBody>
          <a:bodyPr wrap="square" rtlCol="0">
            <a:spAutoFit/>
          </a:bodyPr>
          <a:lstStyle/>
          <a:p>
            <a:r>
              <a:rPr lang="en-US" altLang="zh-CN" dirty="0" smtClean="0"/>
              <a:t>Given the graph       , we can write the energy as</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211821672"/>
              </p:ext>
            </p:extLst>
          </p:nvPr>
        </p:nvGraphicFramePr>
        <p:xfrm>
          <a:off x="2900772" y="1988840"/>
          <a:ext cx="272157" cy="431800"/>
        </p:xfrm>
        <a:graphic>
          <a:graphicData uri="http://schemas.openxmlformats.org/presentationml/2006/ole">
            <mc:AlternateContent xmlns:mc="http://schemas.openxmlformats.org/markup-compatibility/2006">
              <mc:Choice xmlns:v="urn:schemas-microsoft-com:vml" Requires="v">
                <p:oleObj spid="_x0000_s17546" name="Equation" r:id="rId4" imgW="177480" imgH="228600" progId="Equation.DSMT4">
                  <p:embed/>
                </p:oleObj>
              </mc:Choice>
              <mc:Fallback>
                <p:oleObj name="Equation" r:id="rId4" imgW="177480" imgH="228600" progId="Equation.DSMT4">
                  <p:embed/>
                  <p:pic>
                    <p:nvPicPr>
                      <p:cNvPr id="0" name=""/>
                      <p:cNvPicPr/>
                      <p:nvPr/>
                    </p:nvPicPr>
                    <p:blipFill>
                      <a:blip r:embed="rId5"/>
                      <a:stretch>
                        <a:fillRect/>
                      </a:stretch>
                    </p:blipFill>
                    <p:spPr>
                      <a:xfrm>
                        <a:off x="2900772" y="1988840"/>
                        <a:ext cx="272157" cy="431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03796996"/>
              </p:ext>
            </p:extLst>
          </p:nvPr>
        </p:nvGraphicFramePr>
        <p:xfrm>
          <a:off x="1373736" y="2563000"/>
          <a:ext cx="6600134" cy="833945"/>
        </p:xfrm>
        <a:graphic>
          <a:graphicData uri="http://schemas.openxmlformats.org/presentationml/2006/ole">
            <mc:AlternateContent xmlns:mc="http://schemas.openxmlformats.org/markup-compatibility/2006">
              <mc:Choice xmlns:v="urn:schemas-microsoft-com:vml" Requires="v">
                <p:oleObj spid="_x0000_s17547" name="Equation" r:id="rId6" imgW="3340080" imgH="342720" progId="Equation.DSMT4">
                  <p:embed/>
                </p:oleObj>
              </mc:Choice>
              <mc:Fallback>
                <p:oleObj name="Equation" r:id="rId6" imgW="3340080" imgH="342720" progId="Equation.DSMT4">
                  <p:embed/>
                  <p:pic>
                    <p:nvPicPr>
                      <p:cNvPr id="0" name=""/>
                      <p:cNvPicPr/>
                      <p:nvPr/>
                    </p:nvPicPr>
                    <p:blipFill>
                      <a:blip r:embed="rId7"/>
                      <a:stretch>
                        <a:fillRect/>
                      </a:stretch>
                    </p:blipFill>
                    <p:spPr>
                      <a:xfrm>
                        <a:off x="1373736" y="2563000"/>
                        <a:ext cx="6600134" cy="833945"/>
                      </a:xfrm>
                      <a:prstGeom prst="rect">
                        <a:avLst/>
                      </a:prstGeom>
                    </p:spPr>
                  </p:pic>
                </p:oleObj>
              </mc:Fallback>
            </mc:AlternateContent>
          </a:graphicData>
        </a:graphic>
      </p:graphicFrame>
      <p:sp>
        <p:nvSpPr>
          <p:cNvPr id="5" name="矩形 4"/>
          <p:cNvSpPr/>
          <p:nvPr/>
        </p:nvSpPr>
        <p:spPr>
          <a:xfrm>
            <a:off x="1820652" y="2562999"/>
            <a:ext cx="383409" cy="7188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99844" y="3395146"/>
            <a:ext cx="1709803" cy="1015663"/>
          </a:xfrm>
          <a:prstGeom prst="rect">
            <a:avLst/>
          </a:prstGeom>
          <a:noFill/>
        </p:spPr>
        <p:txBody>
          <a:bodyPr wrap="square" rtlCol="0">
            <a:spAutoFit/>
          </a:bodyPr>
          <a:lstStyle/>
          <a:p>
            <a:r>
              <a:rPr lang="en-US" altLang="zh-CN" b="1" dirty="0" smtClean="0">
                <a:solidFill>
                  <a:srgbClr val="C00000"/>
                </a:solidFill>
              </a:rPr>
              <a:t>True labels of queried instances</a:t>
            </a:r>
            <a:endParaRPr lang="zh-CN" altLang="en-US" b="1" dirty="0">
              <a:solidFill>
                <a:srgbClr val="C00000"/>
              </a:solidFill>
            </a:endParaRPr>
          </a:p>
        </p:txBody>
      </p:sp>
      <p:sp>
        <p:nvSpPr>
          <p:cNvPr id="25" name="矩形 24"/>
          <p:cNvSpPr/>
          <p:nvPr/>
        </p:nvSpPr>
        <p:spPr>
          <a:xfrm>
            <a:off x="4576570" y="2562999"/>
            <a:ext cx="1417917" cy="7188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425857" y="3537809"/>
            <a:ext cx="1709803" cy="1015663"/>
          </a:xfrm>
          <a:prstGeom prst="rect">
            <a:avLst/>
          </a:prstGeom>
          <a:noFill/>
        </p:spPr>
        <p:txBody>
          <a:bodyPr wrap="square" rtlCol="0">
            <a:spAutoFit/>
          </a:bodyPr>
          <a:lstStyle/>
          <a:p>
            <a:r>
              <a:rPr lang="en-US" altLang="zh-CN" b="1" dirty="0" smtClean="0">
                <a:solidFill>
                  <a:srgbClr val="C00000"/>
                </a:solidFill>
              </a:rPr>
              <a:t>The energy defined for instance</a:t>
            </a:r>
            <a:endParaRPr lang="zh-CN" altLang="en-US" b="1" dirty="0">
              <a:solidFill>
                <a:srgbClr val="C00000"/>
              </a:solidFill>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3502210945"/>
              </p:ext>
            </p:extLst>
          </p:nvPr>
        </p:nvGraphicFramePr>
        <p:xfrm>
          <a:off x="5673080" y="4149080"/>
          <a:ext cx="232172" cy="431800"/>
        </p:xfrm>
        <a:graphic>
          <a:graphicData uri="http://schemas.openxmlformats.org/presentationml/2006/ole">
            <mc:AlternateContent xmlns:mc="http://schemas.openxmlformats.org/markup-compatibility/2006">
              <mc:Choice xmlns:v="urn:schemas-microsoft-com:vml" Requires="v">
                <p:oleObj spid="_x0000_s17548"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5673080" y="4149080"/>
                        <a:ext cx="232172" cy="431800"/>
                      </a:xfrm>
                      <a:prstGeom prst="rect">
                        <a:avLst/>
                      </a:prstGeom>
                    </p:spPr>
                  </p:pic>
                </p:oleObj>
              </mc:Fallback>
            </mc:AlternateContent>
          </a:graphicData>
        </a:graphic>
      </p:graphicFrame>
      <p:sp>
        <p:nvSpPr>
          <p:cNvPr id="36" name="矩形 35"/>
          <p:cNvSpPr/>
          <p:nvPr/>
        </p:nvSpPr>
        <p:spPr>
          <a:xfrm>
            <a:off x="6996126" y="2620561"/>
            <a:ext cx="977745" cy="7188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715924" y="3523379"/>
            <a:ext cx="1709803" cy="1323439"/>
          </a:xfrm>
          <a:prstGeom prst="rect">
            <a:avLst/>
          </a:prstGeom>
          <a:noFill/>
        </p:spPr>
        <p:txBody>
          <a:bodyPr wrap="square" rtlCol="0">
            <a:spAutoFit/>
          </a:bodyPr>
          <a:lstStyle/>
          <a:p>
            <a:r>
              <a:rPr lang="en-US" altLang="zh-CN" b="1" dirty="0" smtClean="0">
                <a:solidFill>
                  <a:srgbClr val="C00000"/>
                </a:solidFill>
              </a:rPr>
              <a:t>The energy associated with the edge</a:t>
            </a:r>
            <a:endParaRPr lang="zh-CN" altLang="en-US" b="1" dirty="0">
              <a:solidFill>
                <a:srgbClr val="C00000"/>
              </a:solidFill>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1210580265"/>
              </p:ext>
            </p:extLst>
          </p:nvPr>
        </p:nvGraphicFramePr>
        <p:xfrm>
          <a:off x="7581292" y="4473116"/>
          <a:ext cx="1393031" cy="455613"/>
        </p:xfrm>
        <a:graphic>
          <a:graphicData uri="http://schemas.openxmlformats.org/presentationml/2006/ole">
            <mc:AlternateContent xmlns:mc="http://schemas.openxmlformats.org/markup-compatibility/2006">
              <mc:Choice xmlns:v="urn:schemas-microsoft-com:vml" Requires="v">
                <p:oleObj spid="_x0000_s17549" name="Equation" r:id="rId10" imgW="914400" imgH="241200" progId="Equation.DSMT4">
                  <p:embed/>
                </p:oleObj>
              </mc:Choice>
              <mc:Fallback>
                <p:oleObj name="Equation" r:id="rId10" imgW="914400" imgH="241200" progId="Equation.DSMT4">
                  <p:embed/>
                  <p:pic>
                    <p:nvPicPr>
                      <p:cNvPr id="0" name=""/>
                      <p:cNvPicPr/>
                      <p:nvPr/>
                    </p:nvPicPr>
                    <p:blipFill>
                      <a:blip r:embed="rId11"/>
                      <a:stretch>
                        <a:fillRect/>
                      </a:stretch>
                    </p:blipFill>
                    <p:spPr>
                      <a:xfrm>
                        <a:off x="7581292" y="4473116"/>
                        <a:ext cx="1393031" cy="455613"/>
                      </a:xfrm>
                      <a:prstGeom prst="rect">
                        <a:avLst/>
                      </a:prstGeom>
                    </p:spPr>
                  </p:pic>
                </p:oleObj>
              </mc:Fallback>
            </mc:AlternateContent>
          </a:graphicData>
        </a:graphic>
      </p:graphicFrame>
      <p:sp>
        <p:nvSpPr>
          <p:cNvPr id="7" name="标题 6"/>
          <p:cNvSpPr>
            <a:spLocks noGrp="1"/>
          </p:cNvSpPr>
          <p:nvPr>
            <p:ph type="title"/>
          </p:nvPr>
        </p:nvSpPr>
        <p:spPr/>
        <p:txBody>
          <a:bodyPr/>
          <a:lstStyle/>
          <a:p>
            <a:r>
              <a:rPr lang="en-US" altLang="zh-CN" b="1" dirty="0"/>
              <a:t>Modeling Networked </a:t>
            </a:r>
            <a:r>
              <a:rPr lang="en-US" altLang="zh-CN" b="1" dirty="0" smtClean="0"/>
              <a:t>Data</a:t>
            </a:r>
            <a:endParaRPr kumimoji="1" lang="zh-CN" altLang="en-US" dirty="0"/>
          </a:p>
        </p:txBody>
      </p:sp>
    </p:spTree>
    <p:extLst>
      <p:ext uri="{BB962C8B-B14F-4D97-AF65-F5344CB8AC3E}">
        <p14:creationId xmlns:p14="http://schemas.microsoft.com/office/powerpoint/2010/main" val="4091025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Our Solution: Structural Variability</a:t>
            </a:r>
            <a:endParaRPr kumimoji="1" lang="zh-CN" altLang="en-US" dirty="0"/>
          </a:p>
        </p:txBody>
      </p:sp>
      <p:pic>
        <p:nvPicPr>
          <p:cNvPr id="4" name="图片 3" descr="Screen Shot 2014-10-16 at 12.0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596" y="1260748"/>
            <a:ext cx="7251700" cy="800100"/>
          </a:xfrm>
          <a:prstGeom prst="rect">
            <a:avLst/>
          </a:prstGeom>
          <a:ln>
            <a:solidFill>
              <a:srgbClr val="000000"/>
            </a:solidFill>
          </a:ln>
        </p:spPr>
      </p:pic>
      <p:sp>
        <p:nvSpPr>
          <p:cNvPr id="6" name="副标题 4"/>
          <p:cNvSpPr txBox="1">
            <a:spLocks/>
          </p:cNvSpPr>
          <p:nvPr/>
        </p:nvSpPr>
        <p:spPr bwMode="auto">
          <a:xfrm>
            <a:off x="0" y="6417332"/>
            <a:ext cx="9906000" cy="440668"/>
          </a:xfrm>
          <a:prstGeom prst="rect">
            <a:avLst/>
          </a:prstGeom>
          <a:solidFill>
            <a:schemeClr val="bg1"/>
          </a:solidFill>
          <a:ln w="9525">
            <a:solidFill>
              <a:schemeClr val="bg1"/>
            </a:solidFill>
            <a:miter lim="800000"/>
            <a:headEnd/>
            <a:tailEnd/>
          </a:ln>
        </p:spPr>
        <p:txBody>
          <a:bodyPr vert="horz" wrap="square" lIns="180000" tIns="45720" rIns="72000" bIns="45720" numCol="1" anchor="ctr" anchorCtr="0" compatLnSpc="1">
            <a:prstTxWarp prst="textNoShape">
              <a:avLst/>
            </a:prstTxWarp>
          </a:bodyPr>
          <a:lstStyle/>
          <a:p>
            <a:r>
              <a:rPr lang="en-US" altLang="zh-CN" sz="1400" dirty="0" err="1"/>
              <a:t>Zhilin</a:t>
            </a:r>
            <a:r>
              <a:rPr lang="en-US" altLang="zh-CN" sz="1400" dirty="0"/>
              <a:t> Yang, Jie Tang, and </a:t>
            </a:r>
            <a:r>
              <a:rPr lang="en-US" altLang="zh-CN" sz="1400" dirty="0" err="1"/>
              <a:t>Yutao</a:t>
            </a:r>
            <a:r>
              <a:rPr lang="en-US" altLang="zh-CN" sz="1400" dirty="0"/>
              <a:t> Zhang. Active Learning for Streaming Networked Data. </a:t>
            </a:r>
            <a:r>
              <a:rPr lang="en-US" altLang="zh-CN" sz="1400" dirty="0" smtClean="0"/>
              <a:t>In CIKM</a:t>
            </a:r>
            <a:r>
              <a:rPr lang="en-US" altLang="zh-CN" sz="1400" dirty="0"/>
              <a:t>'</a:t>
            </a:r>
            <a:r>
              <a:rPr lang="en-US" altLang="zh-CN" sz="1400" dirty="0" smtClean="0"/>
              <a:t>14. </a:t>
            </a:r>
            <a:endParaRPr lang="en-US" altLang="zh-CN" sz="1400" dirty="0"/>
          </a:p>
        </p:txBody>
      </p:sp>
      <p:sp>
        <p:nvSpPr>
          <p:cNvPr id="7" name="TextBox 2"/>
          <p:cNvSpPr txBox="1"/>
          <p:nvPr/>
        </p:nvSpPr>
        <p:spPr>
          <a:xfrm>
            <a:off x="452500" y="2160143"/>
            <a:ext cx="9453500" cy="3985706"/>
          </a:xfrm>
          <a:prstGeom prst="rect">
            <a:avLst/>
          </a:prstGeom>
          <a:noFill/>
        </p:spPr>
        <p:txBody>
          <a:bodyPr wrap="square" rtlCol="0">
            <a:spAutoFit/>
          </a:bodyPr>
          <a:lstStyle/>
          <a:p>
            <a:pPr>
              <a:spcAft>
                <a:spcPts val="600"/>
              </a:spcAft>
            </a:pPr>
            <a:r>
              <a:rPr lang="en-US" sz="2000" b="1" dirty="0" smtClean="0"/>
              <a:t>Properties of Structural Variability</a:t>
            </a:r>
            <a:endParaRPr lang="en-US" dirty="0"/>
          </a:p>
          <a:p>
            <a:pPr marL="342900" indent="-342900">
              <a:buFont typeface="+mj-lt"/>
              <a:buAutoNum type="arabicPeriod"/>
            </a:pPr>
            <a:r>
              <a:rPr lang="en-US" dirty="0" smtClean="0"/>
              <a:t>Monotonicity. Suppose          and          are two sets of instance labels. Given       , if                , then we have</a:t>
            </a:r>
          </a:p>
          <a:p>
            <a:endParaRPr lang="en-US" dirty="0"/>
          </a:p>
          <a:p>
            <a:endParaRPr lang="en-US" sz="2400" dirty="0" smtClean="0"/>
          </a:p>
          <a:p>
            <a:endParaRPr lang="en-US" sz="2400" dirty="0"/>
          </a:p>
          <a:p>
            <a:endParaRPr lang="en-US" dirty="0" smtClean="0"/>
          </a:p>
          <a:p>
            <a:pPr marL="342900" indent="-342900">
              <a:buAutoNum type="arabicPeriod" startAt="2"/>
            </a:pPr>
            <a:r>
              <a:rPr lang="en-US" dirty="0" smtClean="0"/>
              <a:t>Normality. If                ,  we have </a:t>
            </a:r>
          </a:p>
          <a:p>
            <a:pPr marL="342900" indent="-342900">
              <a:buAutoNum type="arabicPeriod" startAt="2"/>
            </a:pPr>
            <a:endParaRPr lang="en-US" dirty="0"/>
          </a:p>
          <a:p>
            <a:pPr marL="342900" indent="-342900">
              <a:buAutoNum type="arabicPeriod" startAt="2"/>
            </a:pPr>
            <a:endParaRPr lang="en-US" dirty="0" smtClean="0"/>
          </a:p>
          <a:p>
            <a:pPr marL="342900" indent="-342900">
              <a:buAutoNum type="arabicPeriod" startAt="2"/>
            </a:pPr>
            <a:endParaRPr lang="en-US" dirty="0"/>
          </a:p>
          <a:p>
            <a:endParaRPr lang="en-US" dirty="0" smtClean="0"/>
          </a:p>
        </p:txBody>
      </p:sp>
      <p:graphicFrame>
        <p:nvGraphicFramePr>
          <p:cNvPr id="8" name="Object 3"/>
          <p:cNvGraphicFramePr>
            <a:graphicFrameLocks noChangeAspect="1"/>
          </p:cNvGraphicFramePr>
          <p:nvPr>
            <p:extLst>
              <p:ext uri="{D42A27DB-BD31-4B8C-83A1-F6EECF244321}">
                <p14:modId xmlns:p14="http://schemas.microsoft.com/office/powerpoint/2010/main" val="2237595337"/>
              </p:ext>
            </p:extLst>
          </p:nvPr>
        </p:nvGraphicFramePr>
        <p:xfrm>
          <a:off x="3620852" y="2456892"/>
          <a:ext cx="446494" cy="535793"/>
        </p:xfrm>
        <a:graphic>
          <a:graphicData uri="http://schemas.openxmlformats.org/presentationml/2006/ole">
            <mc:AlternateContent xmlns:mc="http://schemas.openxmlformats.org/markup-compatibility/2006">
              <mc:Choice xmlns:v="urn:schemas-microsoft-com:vml" Requires="v">
                <p:oleObj spid="_x0000_s18658" name="Equation" r:id="rId4" imgW="190500" imgH="228600" progId="Equation.DSMT4">
                  <p:embed/>
                </p:oleObj>
              </mc:Choice>
              <mc:Fallback>
                <p:oleObj name="Equation" r:id="rId4" imgW="190500" imgH="228600" progId="Equation.DSMT4">
                  <p:embed/>
                  <p:pic>
                    <p:nvPicPr>
                      <p:cNvPr id="0" name=""/>
                      <p:cNvPicPr/>
                      <p:nvPr/>
                    </p:nvPicPr>
                    <p:blipFill>
                      <a:blip r:embed="rId5"/>
                      <a:stretch>
                        <a:fillRect/>
                      </a:stretch>
                    </p:blipFill>
                    <p:spPr>
                      <a:xfrm>
                        <a:off x="3620852" y="2456892"/>
                        <a:ext cx="446494" cy="535793"/>
                      </a:xfrm>
                      <a:prstGeom prst="rect">
                        <a:avLst/>
                      </a:prstGeom>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1883569881"/>
              </p:ext>
            </p:extLst>
          </p:nvPr>
        </p:nvGraphicFramePr>
        <p:xfrm>
          <a:off x="4686526" y="2458110"/>
          <a:ext cx="446494" cy="535793"/>
        </p:xfrm>
        <a:graphic>
          <a:graphicData uri="http://schemas.openxmlformats.org/presentationml/2006/ole">
            <mc:AlternateContent xmlns:mc="http://schemas.openxmlformats.org/markup-compatibility/2006">
              <mc:Choice xmlns:v="urn:schemas-microsoft-com:vml" Requires="v">
                <p:oleObj spid="_x0000_s18659" name="Equation" r:id="rId6" imgW="190500" imgH="228600" progId="Equation.DSMT4">
                  <p:embed/>
                </p:oleObj>
              </mc:Choice>
              <mc:Fallback>
                <p:oleObj name="Equation" r:id="rId6" imgW="190500" imgH="228600" progId="Equation.DSMT4">
                  <p:embed/>
                  <p:pic>
                    <p:nvPicPr>
                      <p:cNvPr id="0" name=""/>
                      <p:cNvPicPr/>
                      <p:nvPr/>
                    </p:nvPicPr>
                    <p:blipFill>
                      <a:blip r:embed="rId7"/>
                      <a:stretch>
                        <a:fillRect/>
                      </a:stretch>
                    </p:blipFill>
                    <p:spPr>
                      <a:xfrm>
                        <a:off x="4686526" y="2458110"/>
                        <a:ext cx="446494" cy="535793"/>
                      </a:xfrm>
                      <a:prstGeom prst="rect">
                        <a:avLst/>
                      </a:prstGeom>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3043056868"/>
              </p:ext>
            </p:extLst>
          </p:nvPr>
        </p:nvGraphicFramePr>
        <p:xfrm>
          <a:off x="1640632" y="2888940"/>
          <a:ext cx="345810" cy="369014"/>
        </p:xfrm>
        <a:graphic>
          <a:graphicData uri="http://schemas.openxmlformats.org/presentationml/2006/ole">
            <mc:AlternateContent xmlns:mc="http://schemas.openxmlformats.org/markup-compatibility/2006">
              <mc:Choice xmlns:v="urn:schemas-microsoft-com:vml" Requires="v">
                <p:oleObj spid="_x0000_s18660" name="Equation" r:id="rId8" imgW="127000" imgH="177800" progId="Equation.DSMT4">
                  <p:embed/>
                </p:oleObj>
              </mc:Choice>
              <mc:Fallback>
                <p:oleObj name="Equation" r:id="rId8" imgW="127000" imgH="177800" progId="Equation.DSMT4">
                  <p:embed/>
                  <p:pic>
                    <p:nvPicPr>
                      <p:cNvPr id="0" name=""/>
                      <p:cNvPicPr/>
                      <p:nvPr/>
                    </p:nvPicPr>
                    <p:blipFill>
                      <a:blip r:embed="rId9"/>
                      <a:stretch>
                        <a:fillRect/>
                      </a:stretch>
                    </p:blipFill>
                    <p:spPr>
                      <a:xfrm>
                        <a:off x="1640632" y="2888940"/>
                        <a:ext cx="345810" cy="369014"/>
                      </a:xfrm>
                      <a:prstGeom prst="rect">
                        <a:avLst/>
                      </a:prstGeom>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2398926801"/>
              </p:ext>
            </p:extLst>
          </p:nvPr>
        </p:nvGraphicFramePr>
        <p:xfrm>
          <a:off x="2470543" y="2879966"/>
          <a:ext cx="862277" cy="388025"/>
        </p:xfrm>
        <a:graphic>
          <a:graphicData uri="http://schemas.openxmlformats.org/presentationml/2006/ole">
            <mc:AlternateContent xmlns:mc="http://schemas.openxmlformats.org/markup-compatibility/2006">
              <mc:Choice xmlns:v="urn:schemas-microsoft-com:vml" Requires="v">
                <p:oleObj spid="_x0000_s18661" name="Equation" r:id="rId10" imgW="508000" imgH="228600" progId="Equation.DSMT4">
                  <p:embed/>
                </p:oleObj>
              </mc:Choice>
              <mc:Fallback>
                <p:oleObj name="Equation" r:id="rId10" imgW="508000" imgH="228600" progId="Equation.DSMT4">
                  <p:embed/>
                  <p:pic>
                    <p:nvPicPr>
                      <p:cNvPr id="0" name=""/>
                      <p:cNvPicPr/>
                      <p:nvPr/>
                    </p:nvPicPr>
                    <p:blipFill>
                      <a:blip r:embed="rId11"/>
                      <a:stretch>
                        <a:fillRect/>
                      </a:stretch>
                    </p:blipFill>
                    <p:spPr>
                      <a:xfrm>
                        <a:off x="2470543" y="2879966"/>
                        <a:ext cx="862277" cy="388025"/>
                      </a:xfrm>
                      <a:prstGeom prst="rect">
                        <a:avLst/>
                      </a:prstGeom>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3378853011"/>
              </p:ext>
            </p:extLst>
          </p:nvPr>
        </p:nvGraphicFramePr>
        <p:xfrm>
          <a:off x="3297538" y="3290612"/>
          <a:ext cx="2250240" cy="534432"/>
        </p:xfrm>
        <a:graphic>
          <a:graphicData uri="http://schemas.openxmlformats.org/presentationml/2006/ole">
            <mc:AlternateContent xmlns:mc="http://schemas.openxmlformats.org/markup-compatibility/2006">
              <mc:Choice xmlns:v="urn:schemas-microsoft-com:vml" Requires="v">
                <p:oleObj spid="_x0000_s18662" name="Equation" r:id="rId12" imgW="1016000" imgH="241300" progId="Equation.DSMT4">
                  <p:embed/>
                </p:oleObj>
              </mc:Choice>
              <mc:Fallback>
                <p:oleObj name="Equation" r:id="rId12" imgW="1016000" imgH="241300" progId="Equation.DSMT4">
                  <p:embed/>
                  <p:pic>
                    <p:nvPicPr>
                      <p:cNvPr id="0" name=""/>
                      <p:cNvPicPr/>
                      <p:nvPr/>
                    </p:nvPicPr>
                    <p:blipFill>
                      <a:blip r:embed="rId13"/>
                      <a:stretch>
                        <a:fillRect/>
                      </a:stretch>
                    </p:blipFill>
                    <p:spPr>
                      <a:xfrm>
                        <a:off x="3297538" y="3290612"/>
                        <a:ext cx="2250240" cy="534432"/>
                      </a:xfrm>
                      <a:prstGeom prst="rect">
                        <a:avLst/>
                      </a:prstGeom>
                    </p:spPr>
                  </p:pic>
                </p:oleObj>
              </mc:Fallback>
            </mc:AlternateContent>
          </a:graphicData>
        </a:graphic>
      </p:graphicFrame>
      <p:sp>
        <p:nvSpPr>
          <p:cNvPr id="13" name="TextBox 8"/>
          <p:cNvSpPr txBox="1"/>
          <p:nvPr/>
        </p:nvSpPr>
        <p:spPr>
          <a:xfrm>
            <a:off x="740532" y="3789040"/>
            <a:ext cx="8270376" cy="369332"/>
          </a:xfrm>
          <a:prstGeom prst="rect">
            <a:avLst/>
          </a:prstGeom>
          <a:noFill/>
        </p:spPr>
        <p:txBody>
          <a:bodyPr wrap="square" rtlCol="0">
            <a:spAutoFit/>
          </a:bodyPr>
          <a:lstStyle/>
          <a:p>
            <a:r>
              <a:rPr lang="en-US" b="1" dirty="0" smtClean="0">
                <a:solidFill>
                  <a:srgbClr val="C00000"/>
                </a:solidFill>
              </a:rPr>
              <a:t>The structural variability will not increase as we label more instances in the MRF.</a:t>
            </a:r>
            <a:endParaRPr lang="en-US" b="1" dirty="0">
              <a:solidFill>
                <a:srgbClr val="C00000"/>
              </a:solidFill>
            </a:endParaRPr>
          </a:p>
        </p:txBody>
      </p:sp>
      <p:graphicFrame>
        <p:nvGraphicFramePr>
          <p:cNvPr id="14" name="Object 9"/>
          <p:cNvGraphicFramePr>
            <a:graphicFrameLocks noChangeAspect="1"/>
          </p:cNvGraphicFramePr>
          <p:nvPr>
            <p:extLst>
              <p:ext uri="{D42A27DB-BD31-4B8C-83A1-F6EECF244321}">
                <p14:modId xmlns:p14="http://schemas.microsoft.com/office/powerpoint/2010/main" val="1870576711"/>
              </p:ext>
            </p:extLst>
          </p:nvPr>
        </p:nvGraphicFramePr>
        <p:xfrm>
          <a:off x="2388072" y="4482793"/>
          <a:ext cx="800732" cy="379294"/>
        </p:xfrm>
        <a:graphic>
          <a:graphicData uri="http://schemas.openxmlformats.org/presentationml/2006/ole">
            <mc:AlternateContent xmlns:mc="http://schemas.openxmlformats.org/markup-compatibility/2006">
              <mc:Choice xmlns:v="urn:schemas-microsoft-com:vml" Requires="v">
                <p:oleObj spid="_x0000_s18663" name="Equation" r:id="rId14" imgW="482600" imgH="228600" progId="Equation.DSMT4">
                  <p:embed/>
                </p:oleObj>
              </mc:Choice>
              <mc:Fallback>
                <p:oleObj name="Equation" r:id="rId14" imgW="482600" imgH="228600" progId="Equation.DSMT4">
                  <p:embed/>
                  <p:pic>
                    <p:nvPicPr>
                      <p:cNvPr id="0" name=""/>
                      <p:cNvPicPr/>
                      <p:nvPr/>
                    </p:nvPicPr>
                    <p:blipFill>
                      <a:blip r:embed="rId15"/>
                      <a:stretch>
                        <a:fillRect/>
                      </a:stretch>
                    </p:blipFill>
                    <p:spPr>
                      <a:xfrm>
                        <a:off x="2388072" y="4482793"/>
                        <a:ext cx="800732" cy="379294"/>
                      </a:xfrm>
                      <a:prstGeom prst="rect">
                        <a:avLst/>
                      </a:prstGeom>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4030500211"/>
              </p:ext>
            </p:extLst>
          </p:nvPr>
        </p:nvGraphicFramePr>
        <p:xfrm>
          <a:off x="3387689" y="4917802"/>
          <a:ext cx="1601315" cy="563426"/>
        </p:xfrm>
        <a:graphic>
          <a:graphicData uri="http://schemas.openxmlformats.org/presentationml/2006/ole">
            <mc:AlternateContent xmlns:mc="http://schemas.openxmlformats.org/markup-compatibility/2006">
              <mc:Choice xmlns:v="urn:schemas-microsoft-com:vml" Requires="v">
                <p:oleObj spid="_x0000_s18664" name="Equation" r:id="rId16" imgW="685800" imgH="241300" progId="Equation.DSMT4">
                  <p:embed/>
                </p:oleObj>
              </mc:Choice>
              <mc:Fallback>
                <p:oleObj name="Equation" r:id="rId16" imgW="685800" imgH="241300" progId="Equation.DSMT4">
                  <p:embed/>
                  <p:pic>
                    <p:nvPicPr>
                      <p:cNvPr id="0" name=""/>
                      <p:cNvPicPr/>
                      <p:nvPr/>
                    </p:nvPicPr>
                    <p:blipFill>
                      <a:blip r:embed="rId17"/>
                      <a:stretch>
                        <a:fillRect/>
                      </a:stretch>
                    </p:blipFill>
                    <p:spPr>
                      <a:xfrm>
                        <a:off x="3387689" y="4917802"/>
                        <a:ext cx="1601315" cy="563426"/>
                      </a:xfrm>
                      <a:prstGeom prst="rect">
                        <a:avLst/>
                      </a:prstGeom>
                    </p:spPr>
                  </p:pic>
                </p:oleObj>
              </mc:Fallback>
            </mc:AlternateContent>
          </a:graphicData>
        </a:graphic>
      </p:graphicFrame>
      <p:sp>
        <p:nvSpPr>
          <p:cNvPr id="16" name="TextBox 18"/>
          <p:cNvSpPr txBox="1"/>
          <p:nvPr/>
        </p:nvSpPr>
        <p:spPr>
          <a:xfrm>
            <a:off x="740532" y="5457418"/>
            <a:ext cx="8637278" cy="707886"/>
          </a:xfrm>
          <a:prstGeom prst="rect">
            <a:avLst/>
          </a:prstGeom>
          <a:noFill/>
        </p:spPr>
        <p:txBody>
          <a:bodyPr wrap="square" rtlCol="0">
            <a:spAutoFit/>
          </a:bodyPr>
          <a:lstStyle/>
          <a:p>
            <a:r>
              <a:rPr lang="en-US" b="1" dirty="0" smtClean="0">
                <a:solidFill>
                  <a:srgbClr val="C00000"/>
                </a:solidFill>
              </a:rPr>
              <a:t>If we label all instances in the graph, we incur no structural variability at all.</a:t>
            </a:r>
            <a:endParaRPr lang="en-US" b="1" dirty="0">
              <a:solidFill>
                <a:srgbClr val="C00000"/>
              </a:solidFill>
            </a:endParaRPr>
          </a:p>
        </p:txBody>
      </p:sp>
    </p:spTree>
    <p:extLst>
      <p:ext uri="{BB962C8B-B14F-4D97-AF65-F5344CB8AC3E}">
        <p14:creationId xmlns:p14="http://schemas.microsoft.com/office/powerpoint/2010/main" val="34534534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Revolutionary Changes</a:t>
            </a:r>
          </a:p>
        </p:txBody>
      </p:sp>
      <p:sp>
        <p:nvSpPr>
          <p:cNvPr id="5" name="Down Arrow 4"/>
          <p:cNvSpPr/>
          <p:nvPr/>
        </p:nvSpPr>
        <p:spPr>
          <a:xfrm rot="19241436">
            <a:off x="6812504" y="2154484"/>
            <a:ext cx="500066" cy="1047807"/>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Down Arrow 4"/>
          <p:cNvSpPr/>
          <p:nvPr/>
        </p:nvSpPr>
        <p:spPr>
          <a:xfrm rot="1152357">
            <a:off x="3857084" y="2460839"/>
            <a:ext cx="500066" cy="864096"/>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Down Arrow 4"/>
          <p:cNvSpPr/>
          <p:nvPr/>
        </p:nvSpPr>
        <p:spPr>
          <a:xfrm rot="20827415">
            <a:off x="5277036" y="2474641"/>
            <a:ext cx="500066" cy="864096"/>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6"/>
          <p:cNvSpPr>
            <a:spLocks noChangeArrowheads="1"/>
          </p:cNvSpPr>
          <p:nvPr/>
        </p:nvSpPr>
        <p:spPr bwMode="auto">
          <a:xfrm>
            <a:off x="2895601" y="1610544"/>
            <a:ext cx="4114800" cy="576263"/>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0"/>
            <a:tileRect/>
          </a:gradFill>
          <a:ln w="9525">
            <a:solidFill>
              <a:schemeClr val="tx1"/>
            </a:solidFill>
            <a:miter lim="800000"/>
            <a:headEnd/>
            <a:tailEnd/>
          </a:ln>
        </p:spPr>
        <p:txBody>
          <a:bodyPr wrap="none" anchor="ctr"/>
          <a:lstStyle/>
          <a:p>
            <a:pPr algn="ctr"/>
            <a:r>
              <a:rPr lang="en-US" sz="3200" b="1" dirty="0" smtClean="0">
                <a:latin typeface="Times New Roman" pitchFamily="18" charset="0"/>
                <a:cs typeface="Times New Roman" pitchFamily="18" charset="0"/>
              </a:rPr>
              <a:t>Social Networks</a:t>
            </a:r>
            <a:endParaRPr lang="en-US" sz="3200" b="1" dirty="0">
              <a:latin typeface="Times New Roman" pitchFamily="18" charset="0"/>
              <a:cs typeface="Times New Roman" pitchFamily="18" charset="0"/>
            </a:endParaRPr>
          </a:p>
        </p:txBody>
      </p:sp>
      <p:sp>
        <p:nvSpPr>
          <p:cNvPr id="9" name="矩形 13"/>
          <p:cNvSpPr/>
          <p:nvPr/>
        </p:nvSpPr>
        <p:spPr>
          <a:xfrm>
            <a:off x="200039" y="3410744"/>
            <a:ext cx="2340707" cy="23042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r>
              <a:rPr lang="en-US" altLang="zh-CN" sz="1600" dirty="0" smtClean="0">
                <a:solidFill>
                  <a:schemeClr val="tx1"/>
                </a:solidFill>
              </a:rPr>
              <a:t>Embedding social in search:</a:t>
            </a:r>
          </a:p>
          <a:p>
            <a:pPr>
              <a:buFont typeface="Arial" pitchFamily="34" charset="0"/>
              <a:buChar char="•"/>
              <a:defRPr/>
            </a:pPr>
            <a:r>
              <a:rPr lang="en-US" altLang="zh-CN" sz="1600" dirty="0" smtClean="0">
                <a:solidFill>
                  <a:schemeClr val="tx1"/>
                </a:solidFill>
              </a:rPr>
              <a:t> Google plus</a:t>
            </a:r>
          </a:p>
          <a:p>
            <a:pPr>
              <a:buFont typeface="Arial" pitchFamily="34" charset="0"/>
              <a:buChar char="•"/>
              <a:defRPr/>
            </a:pPr>
            <a:r>
              <a:rPr lang="en-US" altLang="zh-CN" sz="1600" dirty="0">
                <a:solidFill>
                  <a:schemeClr val="tx1"/>
                </a:solidFill>
              </a:rPr>
              <a:t> </a:t>
            </a:r>
            <a:r>
              <a:rPr lang="en-US" altLang="zh-CN" sz="1600" dirty="0" smtClean="0">
                <a:solidFill>
                  <a:schemeClr val="tx1"/>
                </a:solidFill>
              </a:rPr>
              <a:t>FB graph search</a:t>
            </a:r>
          </a:p>
          <a:p>
            <a:pPr>
              <a:buFont typeface="Arial" pitchFamily="34" charset="0"/>
              <a:buChar char="•"/>
              <a:defRPr/>
            </a:pPr>
            <a:r>
              <a:rPr lang="en-US" altLang="zh-CN" sz="1600" dirty="0" smtClean="0">
                <a:solidFill>
                  <a:schemeClr val="tx1"/>
                </a:solidFill>
              </a:rPr>
              <a:t> Bing’s influence</a:t>
            </a:r>
          </a:p>
        </p:txBody>
      </p:sp>
      <p:sp>
        <p:nvSpPr>
          <p:cNvPr id="10" name="矩形 14"/>
          <p:cNvSpPr/>
          <p:nvPr/>
        </p:nvSpPr>
        <p:spPr>
          <a:xfrm>
            <a:off x="200039" y="3410992"/>
            <a:ext cx="2340707" cy="431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smtClean="0">
                <a:solidFill>
                  <a:schemeClr val="tx1"/>
                </a:solidFill>
              </a:rPr>
              <a:t>Search</a:t>
            </a:r>
            <a:endParaRPr lang="zh-CN" altLang="en-US" b="1" dirty="0">
              <a:solidFill>
                <a:schemeClr val="tx1"/>
              </a:solidFill>
            </a:endParaRPr>
          </a:p>
        </p:txBody>
      </p:sp>
      <p:sp>
        <p:nvSpPr>
          <p:cNvPr id="11" name="矩形 15"/>
          <p:cNvSpPr/>
          <p:nvPr/>
        </p:nvSpPr>
        <p:spPr>
          <a:xfrm>
            <a:off x="2648751" y="3391856"/>
            <a:ext cx="2340037" cy="23231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r>
              <a:rPr lang="pt-BR" altLang="zh-CN" sz="1600" dirty="0" err="1" smtClean="0">
                <a:solidFill>
                  <a:schemeClr val="tx1"/>
                </a:solidFill>
              </a:rPr>
              <a:t>Human</a:t>
            </a:r>
            <a:r>
              <a:rPr lang="pt-BR" altLang="zh-CN" sz="1600" dirty="0" smtClean="0">
                <a:solidFill>
                  <a:schemeClr val="tx1"/>
                </a:solidFill>
              </a:rPr>
              <a:t> </a:t>
            </a:r>
            <a:r>
              <a:rPr lang="pt-BR" altLang="zh-CN" sz="1600" dirty="0" err="1">
                <a:solidFill>
                  <a:schemeClr val="tx1"/>
                </a:solidFill>
              </a:rPr>
              <a:t>Computation</a:t>
            </a:r>
            <a:r>
              <a:rPr lang="en-US" altLang="zh-CN" sz="1600" dirty="0" smtClean="0">
                <a:solidFill>
                  <a:schemeClr val="tx1"/>
                </a:solidFill>
              </a:rPr>
              <a:t>:</a:t>
            </a:r>
            <a:endParaRPr lang="en-US" altLang="zh-CN" sz="1600" dirty="0">
              <a:solidFill>
                <a:schemeClr val="tx1"/>
              </a:solidFill>
            </a:endParaRPr>
          </a:p>
          <a:p>
            <a:pPr>
              <a:buFont typeface="Arial" pitchFamily="34" charset="0"/>
              <a:buChar char="•"/>
              <a:defRPr/>
            </a:pPr>
            <a:r>
              <a:rPr lang="en-US" altLang="zh-CN" sz="1600" dirty="0">
                <a:solidFill>
                  <a:schemeClr val="tx1"/>
                </a:solidFill>
              </a:rPr>
              <a:t> </a:t>
            </a:r>
            <a:r>
              <a:rPr lang="en-US" altLang="zh-CN" sz="1600" dirty="0" err="1" smtClean="0">
                <a:solidFill>
                  <a:schemeClr val="tx1"/>
                </a:solidFill>
              </a:rPr>
              <a:t>reCAPTCHA</a:t>
            </a:r>
            <a:r>
              <a:rPr lang="en-US" altLang="zh-CN" sz="1600" dirty="0" smtClean="0">
                <a:solidFill>
                  <a:schemeClr val="tx1"/>
                </a:solidFill>
              </a:rPr>
              <a:t> + OCR</a:t>
            </a:r>
            <a:endParaRPr lang="en-US" altLang="zh-CN" sz="1600" dirty="0">
              <a:solidFill>
                <a:schemeClr val="tx1"/>
              </a:solidFill>
            </a:endParaRPr>
          </a:p>
          <a:p>
            <a:pPr>
              <a:buFont typeface="Arial" pitchFamily="34" charset="0"/>
              <a:buChar char="•"/>
              <a:defRPr/>
            </a:pPr>
            <a:r>
              <a:rPr lang="en-US" altLang="zh-CN" sz="1600" dirty="0">
                <a:solidFill>
                  <a:schemeClr val="tx1"/>
                </a:solidFill>
              </a:rPr>
              <a:t> </a:t>
            </a:r>
            <a:r>
              <a:rPr lang="en-US" altLang="zh-CN" sz="1600" dirty="0" smtClean="0">
                <a:solidFill>
                  <a:schemeClr val="tx1"/>
                </a:solidFill>
              </a:rPr>
              <a:t>MOOC and </a:t>
            </a:r>
            <a:r>
              <a:rPr lang="en-US" altLang="zh-CN" sz="1600" dirty="0" err="1" smtClean="0">
                <a:solidFill>
                  <a:schemeClr val="tx1"/>
                </a:solidFill>
              </a:rPr>
              <a:t>xuetangX</a:t>
            </a:r>
            <a:endParaRPr lang="en-US" altLang="zh-CN" sz="1600" dirty="0" smtClean="0">
              <a:solidFill>
                <a:schemeClr val="tx1"/>
              </a:solidFill>
            </a:endParaRPr>
          </a:p>
          <a:p>
            <a:pPr>
              <a:buFont typeface="Arial" pitchFamily="34" charset="0"/>
              <a:buChar char="•"/>
              <a:defRPr/>
            </a:pPr>
            <a:r>
              <a:rPr lang="en-US" altLang="zh-CN" sz="1600" dirty="0" smtClean="0">
                <a:solidFill>
                  <a:schemeClr val="tx1"/>
                </a:solidFill>
              </a:rPr>
              <a:t> </a:t>
            </a:r>
            <a:r>
              <a:rPr lang="en-US" altLang="zh-CN" sz="1600" dirty="0" err="1" smtClean="0">
                <a:solidFill>
                  <a:schemeClr val="tx1"/>
                </a:solidFill>
              </a:rPr>
              <a:t>Duolingo</a:t>
            </a:r>
            <a:r>
              <a:rPr lang="en-US" altLang="zh-CN" sz="1600" dirty="0" smtClean="0">
                <a:solidFill>
                  <a:schemeClr val="tx1"/>
                </a:solidFill>
              </a:rPr>
              <a:t> (Machine Translation)</a:t>
            </a:r>
          </a:p>
        </p:txBody>
      </p:sp>
      <p:sp>
        <p:nvSpPr>
          <p:cNvPr id="12" name="矩形 16"/>
          <p:cNvSpPr/>
          <p:nvPr/>
        </p:nvSpPr>
        <p:spPr>
          <a:xfrm>
            <a:off x="2648751" y="3391856"/>
            <a:ext cx="2340037" cy="431800"/>
          </a:xfrm>
          <a:prstGeom prst="rect">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smtClean="0">
                <a:solidFill>
                  <a:schemeClr val="tx1"/>
                </a:solidFill>
              </a:rPr>
              <a:t>Education</a:t>
            </a:r>
            <a:endParaRPr lang="zh-CN" altLang="en-US" dirty="0">
              <a:solidFill>
                <a:schemeClr val="tx1"/>
              </a:solidFill>
            </a:endParaRPr>
          </a:p>
        </p:txBody>
      </p:sp>
      <p:sp>
        <p:nvSpPr>
          <p:cNvPr id="13" name="矩形 17"/>
          <p:cNvSpPr/>
          <p:nvPr/>
        </p:nvSpPr>
        <p:spPr>
          <a:xfrm>
            <a:off x="5097030" y="3374740"/>
            <a:ext cx="2232025" cy="2340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a:solidFill>
                <a:schemeClr val="tx1"/>
              </a:solidFill>
            </a:endParaRPr>
          </a:p>
          <a:p>
            <a:pPr>
              <a:defRPr/>
            </a:pPr>
            <a:endParaRPr lang="en-US" altLang="zh-CN" sz="1600" dirty="0">
              <a:solidFill>
                <a:schemeClr val="tx1"/>
              </a:solidFill>
            </a:endParaRPr>
          </a:p>
          <a:p>
            <a:pPr>
              <a:defRPr/>
            </a:pPr>
            <a:endParaRPr lang="en-US" altLang="zh-CN" sz="1600" dirty="0">
              <a:solidFill>
                <a:schemeClr val="tx1"/>
              </a:solidFill>
            </a:endParaRPr>
          </a:p>
          <a:p>
            <a:pPr>
              <a:defRPr/>
            </a:pPr>
            <a:r>
              <a:rPr lang="en-US" altLang="zh-CN" sz="1600" dirty="0" smtClean="0">
                <a:solidFill>
                  <a:schemeClr val="tx1"/>
                </a:solidFill>
              </a:rPr>
              <a:t>The Web knows you than yourself:</a:t>
            </a:r>
          </a:p>
          <a:p>
            <a:pPr>
              <a:buFont typeface="Arial" pitchFamily="34" charset="0"/>
              <a:buChar char="•"/>
              <a:defRPr/>
            </a:pPr>
            <a:r>
              <a:rPr lang="en-US" altLang="zh-CN" sz="1600" dirty="0" smtClean="0">
                <a:solidFill>
                  <a:schemeClr val="tx1"/>
                </a:solidFill>
              </a:rPr>
              <a:t> Contextual computing</a:t>
            </a:r>
          </a:p>
          <a:p>
            <a:pPr>
              <a:buFont typeface="Arial" pitchFamily="34" charset="0"/>
              <a:buChar char="•"/>
              <a:defRPr/>
            </a:pPr>
            <a:r>
              <a:rPr lang="en-US" altLang="zh-CN" sz="1600" dirty="0" smtClean="0">
                <a:solidFill>
                  <a:schemeClr val="tx1"/>
                </a:solidFill>
              </a:rPr>
              <a:t> Big data marketing</a:t>
            </a:r>
            <a:endParaRPr lang="en-US" altLang="zh-CN" sz="1600" dirty="0">
              <a:solidFill>
                <a:schemeClr val="tx1"/>
              </a:solidFill>
            </a:endParaRPr>
          </a:p>
          <a:p>
            <a:pPr>
              <a:defRPr/>
            </a:pPr>
            <a:endParaRPr lang="en-US" altLang="zh-CN" sz="1600" dirty="0">
              <a:solidFill>
                <a:schemeClr val="tx1"/>
              </a:solidFill>
            </a:endParaRPr>
          </a:p>
        </p:txBody>
      </p:sp>
      <p:sp>
        <p:nvSpPr>
          <p:cNvPr id="14" name="矩形 18"/>
          <p:cNvSpPr/>
          <p:nvPr/>
        </p:nvSpPr>
        <p:spPr>
          <a:xfrm>
            <a:off x="5097030" y="3374740"/>
            <a:ext cx="2232025" cy="431800"/>
          </a:xfrm>
          <a:prstGeom prst="rect">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altLang="zh-CN" b="1" dirty="0" smtClean="0">
                <a:solidFill>
                  <a:schemeClr val="tx1"/>
                </a:solidFill>
              </a:rPr>
              <a:t>O2O</a:t>
            </a:r>
            <a:endParaRPr lang="zh-CN" altLang="en-US" b="1" dirty="0">
              <a:solidFill>
                <a:schemeClr val="tx1"/>
              </a:solidFill>
            </a:endParaRPr>
          </a:p>
        </p:txBody>
      </p:sp>
      <p:sp>
        <p:nvSpPr>
          <p:cNvPr id="15" name="矩形 19"/>
          <p:cNvSpPr/>
          <p:nvPr/>
        </p:nvSpPr>
        <p:spPr>
          <a:xfrm>
            <a:off x="7473294" y="3374740"/>
            <a:ext cx="2232025" cy="2340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a:solidFill>
                <a:schemeClr val="tx1"/>
              </a:solidFill>
            </a:endParaRPr>
          </a:p>
          <a:p>
            <a:pPr>
              <a:defRPr/>
            </a:pPr>
            <a:endParaRPr lang="en-US" altLang="zh-CN" sz="1600" dirty="0">
              <a:solidFill>
                <a:schemeClr val="tx1"/>
              </a:solidFill>
            </a:endParaRPr>
          </a:p>
          <a:p>
            <a:pPr>
              <a:defRPr/>
            </a:pPr>
            <a:endParaRPr lang="en-US" altLang="zh-CN" sz="1600" dirty="0">
              <a:solidFill>
                <a:schemeClr val="tx1"/>
              </a:solidFill>
            </a:endParaRPr>
          </a:p>
          <a:p>
            <a:pPr>
              <a:defRPr/>
            </a:pPr>
            <a:r>
              <a:rPr lang="en-US" altLang="zh-CN" sz="1600" dirty="0">
                <a:solidFill>
                  <a:schemeClr val="tx1"/>
                </a:solidFill>
              </a:rPr>
              <a:t>M</a:t>
            </a:r>
            <a:r>
              <a:rPr lang="en-US" altLang="zh-CN" sz="1600" dirty="0" smtClean="0">
                <a:solidFill>
                  <a:schemeClr val="tx1"/>
                </a:solidFill>
              </a:rPr>
              <a:t>ore …</a:t>
            </a:r>
          </a:p>
          <a:p>
            <a:pPr>
              <a:defRPr/>
            </a:pPr>
            <a:endParaRPr lang="en-US" altLang="zh-CN" sz="1600" dirty="0">
              <a:solidFill>
                <a:schemeClr val="tx1"/>
              </a:solidFill>
            </a:endParaRPr>
          </a:p>
        </p:txBody>
      </p:sp>
      <p:sp>
        <p:nvSpPr>
          <p:cNvPr id="16" name="矩形 20"/>
          <p:cNvSpPr/>
          <p:nvPr/>
        </p:nvSpPr>
        <p:spPr>
          <a:xfrm>
            <a:off x="7473294" y="3374740"/>
            <a:ext cx="2232025" cy="431800"/>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smtClean="0">
                <a:solidFill>
                  <a:schemeClr val="tx1"/>
                </a:solidFill>
              </a:rPr>
              <a:t>...</a:t>
            </a:r>
            <a:endParaRPr lang="zh-CN" altLang="en-US" dirty="0">
              <a:solidFill>
                <a:schemeClr val="tx1"/>
              </a:solidFill>
            </a:endParaRPr>
          </a:p>
        </p:txBody>
      </p:sp>
      <p:pic>
        <p:nvPicPr>
          <p:cNvPr id="17" name="Picture 16"/>
          <p:cNvPicPr>
            <a:picLocks noChangeAspect="1"/>
          </p:cNvPicPr>
          <p:nvPr/>
        </p:nvPicPr>
        <p:blipFill>
          <a:blip r:embed="rId2"/>
          <a:stretch>
            <a:fillRect/>
          </a:stretch>
        </p:blipFill>
        <p:spPr>
          <a:xfrm>
            <a:off x="381000" y="5880100"/>
            <a:ext cx="520700" cy="520700"/>
          </a:xfrm>
          <a:prstGeom prst="rect">
            <a:avLst/>
          </a:prstGeom>
        </p:spPr>
      </p:pic>
      <p:sp>
        <p:nvSpPr>
          <p:cNvPr id="4" name="Down Arrow 3"/>
          <p:cNvSpPr/>
          <p:nvPr/>
        </p:nvSpPr>
        <p:spPr>
          <a:xfrm rot="1890736">
            <a:off x="2381649" y="2240062"/>
            <a:ext cx="500066" cy="1047807"/>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8"/>
          <p:cNvPicPr>
            <a:picLocks noChangeAspect="1"/>
          </p:cNvPicPr>
          <p:nvPr/>
        </p:nvPicPr>
        <p:blipFill>
          <a:blip r:embed="rId3"/>
          <a:stretch>
            <a:fillRect/>
          </a:stretch>
        </p:blipFill>
        <p:spPr>
          <a:xfrm>
            <a:off x="2743205" y="5791226"/>
            <a:ext cx="2209800" cy="880399"/>
          </a:xfrm>
          <a:prstGeom prst="rect">
            <a:avLst/>
          </a:prstGeom>
        </p:spPr>
      </p:pic>
      <p:pic>
        <p:nvPicPr>
          <p:cNvPr id="18" name="Picture 17" descr="Screen Shot 2013-05-30 at 12.33.0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3"/>
            <a:ext cx="2910353" cy="2214255"/>
          </a:xfrm>
          <a:prstGeom prst="rect">
            <a:avLst/>
          </a:prstGeom>
          <a:ln>
            <a:solidFill>
              <a:srgbClr val="000000"/>
            </a:solidFill>
          </a:ln>
        </p:spPr>
      </p:pic>
      <p:pic>
        <p:nvPicPr>
          <p:cNvPr id="20" name="Picture 19"/>
          <p:cNvPicPr>
            <a:picLocks noChangeAspect="1"/>
          </p:cNvPicPr>
          <p:nvPr/>
        </p:nvPicPr>
        <p:blipFill>
          <a:blip r:embed="rId5"/>
          <a:stretch>
            <a:fillRect/>
          </a:stretch>
        </p:blipFill>
        <p:spPr>
          <a:xfrm>
            <a:off x="5943600" y="5715000"/>
            <a:ext cx="990600" cy="1150374"/>
          </a:xfrm>
          <a:prstGeom prst="rect">
            <a:avLst/>
          </a:prstGeom>
        </p:spPr>
      </p:pic>
    </p:spTree>
    <p:extLst>
      <p:ext uri="{BB962C8B-B14F-4D97-AF65-F5344CB8AC3E}">
        <p14:creationId xmlns:p14="http://schemas.microsoft.com/office/powerpoint/2010/main" val="377182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par>
                          <p:cTn id="27" fill="hold">
                            <p:stCondLst>
                              <p:cond delay="2500"/>
                            </p:stCondLst>
                            <p:childTnLst>
                              <p:par>
                                <p:cTn id="28" presetID="3" presetClass="entr" presetSubtype="1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par>
                          <p:cTn id="31" fill="hold">
                            <p:stCondLst>
                              <p:cond delay="3000"/>
                            </p:stCondLst>
                            <p:childTnLst>
                              <p:par>
                                <p:cTn id="32" presetID="3" presetClass="entr" presetSubtype="1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71463" y="188913"/>
            <a:ext cx="9363075" cy="792162"/>
          </a:xfrm>
        </p:spPr>
        <p:txBody>
          <a:bodyPr/>
          <a:lstStyle/>
          <a:p>
            <a:r>
              <a:rPr kumimoji="1" lang="en-US" altLang="zh-CN" dirty="0" smtClean="0"/>
              <a:t>Structural Variability vs. Centrality</a:t>
            </a:r>
            <a:endParaRPr kumimoji="1" lang="zh-CN" altLang="en-US" dirty="0"/>
          </a:p>
        </p:txBody>
      </p:sp>
      <p:sp>
        <p:nvSpPr>
          <p:cNvPr id="7" name="TextBox 2"/>
          <p:cNvSpPr txBox="1"/>
          <p:nvPr/>
        </p:nvSpPr>
        <p:spPr>
          <a:xfrm>
            <a:off x="704528" y="1088740"/>
            <a:ext cx="10205674" cy="707886"/>
          </a:xfrm>
          <a:prstGeom prst="rect">
            <a:avLst/>
          </a:prstGeom>
          <a:noFill/>
        </p:spPr>
        <p:txBody>
          <a:bodyPr wrap="square" rtlCol="0">
            <a:spAutoFit/>
          </a:bodyPr>
          <a:lstStyle/>
          <a:p>
            <a:r>
              <a:rPr lang="en-US" sz="2000" b="1" dirty="0" smtClean="0"/>
              <a:t>Properties of Structural Variability</a:t>
            </a:r>
            <a:endParaRPr lang="en-US" b="1" dirty="0" smtClean="0"/>
          </a:p>
          <a:p>
            <a:endParaRPr lang="en-US" dirty="0"/>
          </a:p>
        </p:txBody>
      </p:sp>
      <p:pic>
        <p:nvPicPr>
          <p:cNvPr id="8" name="Picture 24"/>
          <p:cNvPicPr>
            <a:picLocks noChangeAspect="1"/>
          </p:cNvPicPr>
          <p:nvPr/>
        </p:nvPicPr>
        <p:blipFill>
          <a:blip r:embed="rId2"/>
          <a:stretch>
            <a:fillRect/>
          </a:stretch>
        </p:blipFill>
        <p:spPr>
          <a:xfrm>
            <a:off x="776536" y="2024844"/>
            <a:ext cx="7251412" cy="3039958"/>
          </a:xfrm>
          <a:prstGeom prst="rect">
            <a:avLst/>
          </a:prstGeom>
        </p:spPr>
      </p:pic>
      <p:sp>
        <p:nvSpPr>
          <p:cNvPr id="9" name="TextBox 10"/>
          <p:cNvSpPr txBox="1"/>
          <p:nvPr/>
        </p:nvSpPr>
        <p:spPr>
          <a:xfrm>
            <a:off x="831058" y="1628800"/>
            <a:ext cx="8219465" cy="400110"/>
          </a:xfrm>
          <a:prstGeom prst="rect">
            <a:avLst/>
          </a:prstGeom>
          <a:noFill/>
        </p:spPr>
        <p:txBody>
          <a:bodyPr wrap="square" rtlCol="0">
            <a:spAutoFit/>
          </a:bodyPr>
          <a:lstStyle/>
          <a:p>
            <a:r>
              <a:rPr lang="en-US" dirty="0" smtClean="0"/>
              <a:t>3. Centrality</a:t>
            </a:r>
            <a:endParaRPr lang="en-US" dirty="0"/>
          </a:p>
        </p:txBody>
      </p:sp>
      <p:sp>
        <p:nvSpPr>
          <p:cNvPr id="10" name="TextBox 13"/>
          <p:cNvSpPr txBox="1"/>
          <p:nvPr/>
        </p:nvSpPr>
        <p:spPr>
          <a:xfrm>
            <a:off x="884548" y="5313402"/>
            <a:ext cx="8394048" cy="707886"/>
          </a:xfrm>
          <a:prstGeom prst="rect">
            <a:avLst/>
          </a:prstGeom>
          <a:noFill/>
        </p:spPr>
        <p:txBody>
          <a:bodyPr wrap="square" rtlCol="0">
            <a:spAutoFit/>
          </a:bodyPr>
          <a:lstStyle/>
          <a:p>
            <a:r>
              <a:rPr lang="en-US" b="1" dirty="0" smtClean="0">
                <a:solidFill>
                  <a:srgbClr val="C00000"/>
                </a:solidFill>
              </a:rPr>
              <a:t>Under certain circumstances, minimizing structural variability leads to querying instances with high network centrality.</a:t>
            </a:r>
            <a:endParaRPr lang="en-US" b="1" dirty="0">
              <a:solidFill>
                <a:srgbClr val="C00000"/>
              </a:solidFill>
            </a:endParaRPr>
          </a:p>
        </p:txBody>
      </p:sp>
    </p:spTree>
    <p:extLst>
      <p:ext uri="{BB962C8B-B14F-4D97-AF65-F5344CB8AC3E}">
        <p14:creationId xmlns:p14="http://schemas.microsoft.com/office/powerpoint/2010/main" val="2816894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628" y="296652"/>
            <a:ext cx="9123884" cy="707886"/>
          </a:xfrm>
          <a:prstGeom prst="rect">
            <a:avLst/>
          </a:prstGeom>
          <a:noFill/>
        </p:spPr>
        <p:txBody>
          <a:bodyPr wrap="square" rtlCol="0">
            <a:spAutoFit/>
          </a:bodyPr>
          <a:lstStyle/>
          <a:p>
            <a:pPr algn="ctr"/>
            <a:r>
              <a:rPr lang="en-US" altLang="zh-CN" sz="4000" b="1" dirty="0">
                <a:latin typeface="+mj-lt"/>
              </a:rPr>
              <a:t>Streaming Active Query</a:t>
            </a:r>
            <a:endParaRPr lang="zh-CN" altLang="en-US" sz="4000" b="1" dirty="0">
              <a:latin typeface="+mj-lt"/>
            </a:endParaRPr>
          </a:p>
        </p:txBody>
      </p:sp>
      <p:sp>
        <p:nvSpPr>
          <p:cNvPr id="3" name="TextBox 2"/>
          <p:cNvSpPr txBox="1"/>
          <p:nvPr/>
        </p:nvSpPr>
        <p:spPr>
          <a:xfrm>
            <a:off x="749361" y="1232756"/>
            <a:ext cx="8292110" cy="892552"/>
          </a:xfrm>
          <a:prstGeom prst="rect">
            <a:avLst/>
          </a:prstGeom>
          <a:noFill/>
        </p:spPr>
        <p:txBody>
          <a:bodyPr wrap="square" rtlCol="0">
            <a:spAutoFit/>
          </a:bodyPr>
          <a:lstStyle/>
          <a:p>
            <a:r>
              <a:rPr lang="en-US" sz="2000" b="1" dirty="0" smtClean="0"/>
              <a:t>Decrease Function</a:t>
            </a:r>
          </a:p>
          <a:p>
            <a:endParaRPr lang="en-US" sz="1200" b="1" u="sng" dirty="0"/>
          </a:p>
          <a:p>
            <a:r>
              <a:rPr lang="en-US" dirty="0" smtClean="0"/>
              <a:t>We define a decrease function for each instance </a:t>
            </a:r>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2373287761"/>
              </p:ext>
            </p:extLst>
          </p:nvPr>
        </p:nvGraphicFramePr>
        <p:xfrm>
          <a:off x="6393160" y="1736812"/>
          <a:ext cx="224452" cy="368332"/>
        </p:xfrm>
        <a:graphic>
          <a:graphicData uri="http://schemas.openxmlformats.org/presentationml/2006/ole">
            <mc:AlternateContent xmlns:mc="http://schemas.openxmlformats.org/markup-compatibility/2006">
              <mc:Choice xmlns:v="urn:schemas-microsoft-com:vml" Requires="v">
                <p:oleObj spid="_x0000_s19516" name="Equation" r:id="rId4" imgW="152400" imgH="203200" progId="Equation.DSMT4">
                  <p:embed/>
                </p:oleObj>
              </mc:Choice>
              <mc:Fallback>
                <p:oleObj name="Equation" r:id="rId4" imgW="152400" imgH="203200" progId="Equation.DSMT4">
                  <p:embed/>
                  <p:pic>
                    <p:nvPicPr>
                      <p:cNvPr id="0" name=""/>
                      <p:cNvPicPr/>
                      <p:nvPr/>
                    </p:nvPicPr>
                    <p:blipFill>
                      <a:blip r:embed="rId5"/>
                      <a:stretch>
                        <a:fillRect/>
                      </a:stretch>
                    </p:blipFill>
                    <p:spPr>
                      <a:xfrm>
                        <a:off x="6393160" y="1736812"/>
                        <a:ext cx="224452" cy="36833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62956813"/>
              </p:ext>
            </p:extLst>
          </p:nvPr>
        </p:nvGraphicFramePr>
        <p:xfrm>
          <a:off x="2737880" y="2343814"/>
          <a:ext cx="3439256" cy="491471"/>
        </p:xfrm>
        <a:graphic>
          <a:graphicData uri="http://schemas.openxmlformats.org/presentationml/2006/ole">
            <mc:AlternateContent xmlns:mc="http://schemas.openxmlformats.org/markup-compatibility/2006">
              <mc:Choice xmlns:v="urn:schemas-microsoft-com:vml" Requires="v">
                <p:oleObj spid="_x0000_s19517" name="Equation" r:id="rId6" imgW="1841500" imgH="241300" progId="Equation.DSMT4">
                  <p:embed/>
                </p:oleObj>
              </mc:Choice>
              <mc:Fallback>
                <p:oleObj name="Equation" r:id="rId6" imgW="1841500" imgH="241300" progId="Equation.DSMT4">
                  <p:embed/>
                  <p:pic>
                    <p:nvPicPr>
                      <p:cNvPr id="0" name=""/>
                      <p:cNvPicPr/>
                      <p:nvPr/>
                    </p:nvPicPr>
                    <p:blipFill>
                      <a:blip r:embed="rId7"/>
                      <a:stretch>
                        <a:fillRect/>
                      </a:stretch>
                    </p:blipFill>
                    <p:spPr>
                      <a:xfrm>
                        <a:off x="2737880" y="2343814"/>
                        <a:ext cx="3439256" cy="491471"/>
                      </a:xfrm>
                      <a:prstGeom prst="rect">
                        <a:avLst/>
                      </a:prstGeom>
                    </p:spPr>
                  </p:pic>
                </p:oleObj>
              </mc:Fallback>
            </mc:AlternateContent>
          </a:graphicData>
        </a:graphic>
      </p:graphicFrame>
      <p:sp>
        <p:nvSpPr>
          <p:cNvPr id="7" name="Rectangle 6"/>
          <p:cNvSpPr/>
          <p:nvPr/>
        </p:nvSpPr>
        <p:spPr>
          <a:xfrm>
            <a:off x="3351149" y="2260795"/>
            <a:ext cx="917775" cy="634965"/>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2382577" y="2897906"/>
            <a:ext cx="2426407" cy="584776"/>
          </a:xfrm>
          <a:prstGeom prst="rect">
            <a:avLst/>
          </a:prstGeom>
          <a:noFill/>
        </p:spPr>
        <p:txBody>
          <a:bodyPr wrap="square" rtlCol="0">
            <a:spAutoFit/>
          </a:bodyPr>
          <a:lstStyle/>
          <a:p>
            <a:r>
              <a:rPr lang="en-US" sz="1600" b="1" dirty="0" smtClean="0">
                <a:solidFill>
                  <a:srgbClr val="C00000"/>
                </a:solidFill>
              </a:rPr>
              <a:t>Structural variability before querying </a:t>
            </a:r>
            <a:r>
              <a:rPr lang="en-US" sz="1600" b="1" dirty="0" err="1" smtClean="0">
                <a:solidFill>
                  <a:srgbClr val="C00000"/>
                </a:solidFill>
              </a:rPr>
              <a:t>y_i</a:t>
            </a:r>
            <a:endParaRPr lang="en-US" sz="1600" b="1" dirty="0">
              <a:solidFill>
                <a:srgbClr val="C00000"/>
              </a:solidFill>
            </a:endParaRPr>
          </a:p>
        </p:txBody>
      </p:sp>
      <p:sp>
        <p:nvSpPr>
          <p:cNvPr id="13" name="TextBox 12"/>
          <p:cNvSpPr txBox="1"/>
          <p:nvPr/>
        </p:nvSpPr>
        <p:spPr>
          <a:xfrm>
            <a:off x="4723118" y="2916372"/>
            <a:ext cx="2246106" cy="584776"/>
          </a:xfrm>
          <a:prstGeom prst="rect">
            <a:avLst/>
          </a:prstGeom>
          <a:noFill/>
        </p:spPr>
        <p:txBody>
          <a:bodyPr wrap="square" rtlCol="0">
            <a:spAutoFit/>
          </a:bodyPr>
          <a:lstStyle/>
          <a:p>
            <a:r>
              <a:rPr lang="en-US" sz="1600" b="1" dirty="0" smtClean="0">
                <a:solidFill>
                  <a:srgbClr val="C00000"/>
                </a:solidFill>
              </a:rPr>
              <a:t>Structural variability after querying </a:t>
            </a:r>
            <a:r>
              <a:rPr lang="en-US" sz="1600" b="1" dirty="0" err="1" smtClean="0">
                <a:solidFill>
                  <a:srgbClr val="C00000"/>
                </a:solidFill>
              </a:rPr>
              <a:t>y_i</a:t>
            </a:r>
            <a:endParaRPr lang="en-US" sz="1600" b="1" dirty="0">
              <a:solidFill>
                <a:srgbClr val="C00000"/>
              </a:solidFill>
            </a:endParaRPr>
          </a:p>
        </p:txBody>
      </p:sp>
      <p:sp>
        <p:nvSpPr>
          <p:cNvPr id="15" name="Rectangle 14"/>
          <p:cNvSpPr/>
          <p:nvPr/>
        </p:nvSpPr>
        <p:spPr>
          <a:xfrm>
            <a:off x="4448944" y="2277131"/>
            <a:ext cx="1744814" cy="634965"/>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872207" y="3609020"/>
            <a:ext cx="7505895" cy="707886"/>
          </a:xfrm>
          <a:prstGeom prst="rect">
            <a:avLst/>
          </a:prstGeom>
          <a:noFill/>
        </p:spPr>
        <p:txBody>
          <a:bodyPr wrap="square" rtlCol="0">
            <a:spAutoFit/>
          </a:bodyPr>
          <a:lstStyle/>
          <a:p>
            <a:r>
              <a:rPr lang="en-US" b="1" dirty="0" smtClean="0"/>
              <a:t>The second term</a:t>
            </a:r>
            <a:r>
              <a:rPr lang="en-US" dirty="0" smtClean="0"/>
              <a:t> is in general intractable. We estimate the second term by expectation</a:t>
            </a:r>
            <a:endParaRPr lang="en-US" dirty="0"/>
          </a:p>
        </p:txBody>
      </p:sp>
      <p:pic>
        <p:nvPicPr>
          <p:cNvPr id="10" name="Picture 9"/>
          <p:cNvPicPr>
            <a:picLocks noChangeAspect="1"/>
          </p:cNvPicPr>
          <p:nvPr/>
        </p:nvPicPr>
        <p:blipFill>
          <a:blip r:embed="rId8"/>
          <a:stretch>
            <a:fillRect/>
          </a:stretch>
        </p:blipFill>
        <p:spPr>
          <a:xfrm>
            <a:off x="2405754" y="4338935"/>
            <a:ext cx="4275438" cy="814097"/>
          </a:xfrm>
          <a:prstGeom prst="rect">
            <a:avLst/>
          </a:prstGeom>
        </p:spPr>
      </p:pic>
      <p:sp>
        <p:nvSpPr>
          <p:cNvPr id="17" name="Rectangle 16"/>
          <p:cNvSpPr/>
          <p:nvPr/>
        </p:nvSpPr>
        <p:spPr>
          <a:xfrm>
            <a:off x="3452104" y="4351173"/>
            <a:ext cx="1140856" cy="634965"/>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3317186" y="5043628"/>
            <a:ext cx="2113589" cy="338554"/>
          </a:xfrm>
          <a:prstGeom prst="rect">
            <a:avLst/>
          </a:prstGeom>
          <a:noFill/>
        </p:spPr>
        <p:txBody>
          <a:bodyPr wrap="square" rtlCol="0">
            <a:spAutoFit/>
          </a:bodyPr>
          <a:lstStyle/>
          <a:p>
            <a:r>
              <a:rPr lang="en-US" sz="1600" b="1" dirty="0" smtClean="0">
                <a:solidFill>
                  <a:srgbClr val="C00000"/>
                </a:solidFill>
              </a:rPr>
              <a:t>The true probability</a:t>
            </a:r>
            <a:endParaRPr lang="en-US" sz="1600" b="1" dirty="0">
              <a:solidFill>
                <a:srgbClr val="C00000"/>
              </a:solidFill>
            </a:endParaRPr>
          </a:p>
        </p:txBody>
      </p:sp>
      <p:sp>
        <p:nvSpPr>
          <p:cNvPr id="16" name="TextBox 15"/>
          <p:cNvSpPr txBox="1"/>
          <p:nvPr/>
        </p:nvSpPr>
        <p:spPr>
          <a:xfrm>
            <a:off x="884492" y="5514304"/>
            <a:ext cx="5614065" cy="400110"/>
          </a:xfrm>
          <a:prstGeom prst="rect">
            <a:avLst/>
          </a:prstGeom>
          <a:noFill/>
        </p:spPr>
        <p:txBody>
          <a:bodyPr wrap="square" rtlCol="0">
            <a:spAutoFit/>
          </a:bodyPr>
          <a:lstStyle/>
          <a:p>
            <a:r>
              <a:rPr lang="en-US" dirty="0" smtClean="0"/>
              <a:t>We approximate the true probability by</a:t>
            </a:r>
            <a:endParaRPr lang="en-US" dirty="0"/>
          </a:p>
        </p:txBody>
      </p:sp>
      <p:pic>
        <p:nvPicPr>
          <p:cNvPr id="19" name="Picture 18"/>
          <p:cNvPicPr>
            <a:picLocks noChangeAspect="1"/>
          </p:cNvPicPr>
          <p:nvPr/>
        </p:nvPicPr>
        <p:blipFill>
          <a:blip r:embed="rId9"/>
          <a:stretch>
            <a:fillRect/>
          </a:stretch>
        </p:blipFill>
        <p:spPr>
          <a:xfrm>
            <a:off x="3133466" y="5936155"/>
            <a:ext cx="2480600" cy="769209"/>
          </a:xfrm>
          <a:prstGeom prst="rect">
            <a:avLst/>
          </a:prstGeom>
        </p:spPr>
      </p:pic>
    </p:spTree>
    <p:extLst>
      <p:ext uri="{BB962C8B-B14F-4D97-AF65-F5344CB8AC3E}">
        <p14:creationId xmlns:p14="http://schemas.microsoft.com/office/powerpoint/2010/main" val="189995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Streaming Prediction Algorithm</a:t>
            </a:r>
            <a:endParaRPr kumimoji="1" lang="zh-CN" altLang="en-US" dirty="0"/>
          </a:p>
        </p:txBody>
      </p:sp>
      <p:pic>
        <p:nvPicPr>
          <p:cNvPr id="4" name="图片 3" descr="Screen Shot 2014-10-16 at 12.12.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96" y="1016267"/>
            <a:ext cx="6461596" cy="5841733"/>
          </a:xfrm>
          <a:prstGeom prst="rect">
            <a:avLst/>
          </a:prstGeom>
        </p:spPr>
      </p:pic>
      <p:sp>
        <p:nvSpPr>
          <p:cNvPr id="5" name="矩形标注 4"/>
          <p:cNvSpPr/>
          <p:nvPr/>
        </p:nvSpPr>
        <p:spPr>
          <a:xfrm>
            <a:off x="7025684" y="1750876"/>
            <a:ext cx="2751852" cy="698376"/>
          </a:xfrm>
          <a:prstGeom prst="wedgeRectCallout">
            <a:avLst>
              <a:gd name="adj1" fmla="val -57603"/>
              <a:gd name="adj2" fmla="val 1089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400" dirty="0" smtClean="0">
                <a:ln>
                  <a:solidFill>
                    <a:srgbClr val="FF0000"/>
                  </a:solidFill>
                  <a:prstDash val="solid"/>
                </a:ln>
                <a:solidFill>
                  <a:srgbClr val="FF3300"/>
                </a:solidFill>
                <a:latin typeface="Times New Roman" pitchFamily="18" charset="0"/>
                <a:cs typeface="Times New Roman" pitchFamily="18" charset="0"/>
              </a:rPr>
              <a:t>Learning with labeled instances</a:t>
            </a:r>
            <a:endParaRPr lang="zh-CN" altLang="en-US" sz="2400" dirty="0">
              <a:ln>
                <a:solidFill>
                  <a:srgbClr val="FF0000"/>
                </a:solidFill>
                <a:prstDash val="solid"/>
              </a:ln>
              <a:solidFill>
                <a:srgbClr val="FF3300"/>
              </a:solidFill>
              <a:latin typeface="Times New Roman" pitchFamily="18" charset="0"/>
              <a:cs typeface="Times New Roman" pitchFamily="18" charset="0"/>
            </a:endParaRPr>
          </a:p>
        </p:txBody>
      </p:sp>
      <p:sp>
        <p:nvSpPr>
          <p:cNvPr id="6" name="矩形 5"/>
          <p:cNvSpPr/>
          <p:nvPr/>
        </p:nvSpPr>
        <p:spPr>
          <a:xfrm>
            <a:off x="596516" y="3032956"/>
            <a:ext cx="6084676" cy="936104"/>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标注 6"/>
          <p:cNvSpPr/>
          <p:nvPr/>
        </p:nvSpPr>
        <p:spPr>
          <a:xfrm>
            <a:off x="7005228" y="4257092"/>
            <a:ext cx="2751852" cy="698376"/>
          </a:xfrm>
          <a:prstGeom prst="wedgeRectCallout">
            <a:avLst>
              <a:gd name="adj1" fmla="val -57603"/>
              <a:gd name="adj2" fmla="val 1089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400" dirty="0" smtClean="0">
                <a:ln>
                  <a:solidFill>
                    <a:srgbClr val="FF0000"/>
                  </a:solidFill>
                  <a:prstDash val="solid"/>
                </a:ln>
                <a:solidFill>
                  <a:srgbClr val="FF3300"/>
                </a:solidFill>
                <a:latin typeface="Times New Roman" pitchFamily="18" charset="0"/>
                <a:cs typeface="Times New Roman" pitchFamily="18" charset="0"/>
              </a:rPr>
              <a:t>Select new instances to query</a:t>
            </a:r>
            <a:endParaRPr lang="zh-CN" altLang="en-US" sz="2400" dirty="0">
              <a:ln>
                <a:solidFill>
                  <a:srgbClr val="FF0000"/>
                </a:solidFill>
                <a:prstDash val="solid"/>
              </a:ln>
              <a:solidFill>
                <a:srgbClr val="FF3300"/>
              </a:solidFill>
              <a:latin typeface="Times New Roman" pitchFamily="18" charset="0"/>
              <a:cs typeface="Times New Roman" pitchFamily="18" charset="0"/>
            </a:endParaRPr>
          </a:p>
        </p:txBody>
      </p:sp>
      <p:sp>
        <p:nvSpPr>
          <p:cNvPr id="8" name="矩形 7"/>
          <p:cNvSpPr/>
          <p:nvPr/>
        </p:nvSpPr>
        <p:spPr>
          <a:xfrm>
            <a:off x="576060" y="5035116"/>
            <a:ext cx="6084676" cy="482116"/>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106506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628" y="260648"/>
            <a:ext cx="9051876" cy="707886"/>
          </a:xfrm>
          <a:prstGeom prst="rect">
            <a:avLst/>
          </a:prstGeom>
          <a:noFill/>
        </p:spPr>
        <p:txBody>
          <a:bodyPr wrap="square" rtlCol="0">
            <a:spAutoFit/>
          </a:bodyPr>
          <a:lstStyle/>
          <a:p>
            <a:pPr algn="ctr"/>
            <a:r>
              <a:rPr lang="en-US" altLang="zh-CN" sz="4000" b="1" dirty="0" smtClean="0">
                <a:latin typeface="+mj-lt"/>
              </a:rPr>
              <a:t>Enhancement by Network Sampling</a:t>
            </a:r>
            <a:endParaRPr lang="zh-CN" altLang="en-US" sz="4000" b="1" dirty="0">
              <a:latin typeface="+mj-lt"/>
            </a:endParaRPr>
          </a:p>
        </p:txBody>
      </p:sp>
      <p:sp>
        <p:nvSpPr>
          <p:cNvPr id="3" name="TextBox 2"/>
          <p:cNvSpPr txBox="1"/>
          <p:nvPr/>
        </p:nvSpPr>
        <p:spPr>
          <a:xfrm>
            <a:off x="608642" y="1237646"/>
            <a:ext cx="8292110" cy="400110"/>
          </a:xfrm>
          <a:prstGeom prst="rect">
            <a:avLst/>
          </a:prstGeom>
          <a:noFill/>
        </p:spPr>
        <p:txBody>
          <a:bodyPr wrap="square" rtlCol="0">
            <a:spAutoFit/>
          </a:bodyPr>
          <a:lstStyle/>
          <a:p>
            <a:r>
              <a:rPr lang="en-US" sz="2000" b="1" dirty="0" smtClean="0"/>
              <a:t>Basic Idea</a:t>
            </a:r>
          </a:p>
        </p:txBody>
      </p:sp>
      <p:sp>
        <p:nvSpPr>
          <p:cNvPr id="4" name="TextBox 3"/>
          <p:cNvSpPr txBox="1"/>
          <p:nvPr/>
        </p:nvSpPr>
        <p:spPr>
          <a:xfrm>
            <a:off x="902945" y="1737969"/>
            <a:ext cx="7551896" cy="707886"/>
          </a:xfrm>
          <a:prstGeom prst="rect">
            <a:avLst/>
          </a:prstGeom>
          <a:noFill/>
        </p:spPr>
        <p:txBody>
          <a:bodyPr wrap="square" rtlCol="0">
            <a:spAutoFit/>
          </a:bodyPr>
          <a:lstStyle/>
          <a:p>
            <a:r>
              <a:rPr lang="en-US" dirty="0" smtClean="0"/>
              <a:t>Maintain an instance reservoir of a fixed size, and update the reservoir sequentially on the arrival of streaming data.</a:t>
            </a:r>
            <a:endParaRPr lang="en-US" dirty="0"/>
          </a:p>
        </p:txBody>
      </p:sp>
      <p:sp>
        <p:nvSpPr>
          <p:cNvPr id="5" name="TextBox 4"/>
          <p:cNvSpPr txBox="1"/>
          <p:nvPr/>
        </p:nvSpPr>
        <p:spPr>
          <a:xfrm>
            <a:off x="743888" y="2569673"/>
            <a:ext cx="8817624" cy="400110"/>
          </a:xfrm>
          <a:prstGeom prst="rect">
            <a:avLst/>
          </a:prstGeom>
          <a:noFill/>
        </p:spPr>
        <p:txBody>
          <a:bodyPr wrap="square" rtlCol="0">
            <a:spAutoFit/>
          </a:bodyPr>
          <a:lstStyle/>
          <a:p>
            <a:r>
              <a:rPr lang="en-US" b="1" dirty="0" smtClean="0">
                <a:solidFill>
                  <a:srgbClr val="C00000"/>
                </a:solidFill>
              </a:rPr>
              <a:t>Which instances to discard when the size of the reservoir is exceeded?</a:t>
            </a:r>
            <a:endParaRPr lang="en-US" b="1" dirty="0">
              <a:solidFill>
                <a:srgbClr val="C00000"/>
              </a:solidFill>
            </a:endParaRPr>
          </a:p>
        </p:txBody>
      </p:sp>
      <p:sp>
        <p:nvSpPr>
          <p:cNvPr id="7" name="TextBox 6"/>
          <p:cNvSpPr txBox="1"/>
          <p:nvPr/>
        </p:nvSpPr>
        <p:spPr>
          <a:xfrm>
            <a:off x="947857" y="3175172"/>
            <a:ext cx="7822815" cy="2667397"/>
          </a:xfrm>
          <a:prstGeom prst="rect">
            <a:avLst/>
          </a:prstGeom>
          <a:noFill/>
        </p:spPr>
        <p:txBody>
          <a:bodyPr wrap="square" rtlCol="0">
            <a:spAutoFit/>
          </a:bodyPr>
          <a:lstStyle/>
          <a:p>
            <a:pPr>
              <a:lnSpc>
                <a:spcPct val="120000"/>
              </a:lnSpc>
            </a:pPr>
            <a:r>
              <a:rPr lang="en-US" dirty="0" smtClean="0"/>
              <a:t>Simply discard early-arrived instances may deteriorate the network correlation. Instead, we consider the loss of discarding an instance in two dimensions:</a:t>
            </a:r>
          </a:p>
          <a:p>
            <a:pPr>
              <a:lnSpc>
                <a:spcPct val="120000"/>
              </a:lnSpc>
            </a:pPr>
            <a:endParaRPr lang="en-US" dirty="0"/>
          </a:p>
          <a:p>
            <a:pPr marL="342900" indent="-342900">
              <a:lnSpc>
                <a:spcPct val="120000"/>
              </a:lnSpc>
              <a:buFont typeface="+mj-lt"/>
              <a:buAutoNum type="arabicPeriod"/>
            </a:pPr>
            <a:r>
              <a:rPr lang="en-US" b="1" dirty="0" smtClean="0"/>
              <a:t>Spatial dimension</a:t>
            </a:r>
            <a:r>
              <a:rPr lang="en-US" dirty="0" smtClean="0"/>
              <a:t>: the loss in a snapshot graph based on network correlation deterioration</a:t>
            </a:r>
          </a:p>
          <a:p>
            <a:pPr marL="342900" indent="-342900">
              <a:lnSpc>
                <a:spcPct val="120000"/>
              </a:lnSpc>
              <a:buFont typeface="+mj-lt"/>
              <a:buAutoNum type="arabicPeriod"/>
            </a:pPr>
            <a:r>
              <a:rPr lang="en-US" b="1" dirty="0" smtClean="0"/>
              <a:t>Temporal dimension</a:t>
            </a:r>
            <a:r>
              <a:rPr lang="en-US" dirty="0" smtClean="0"/>
              <a:t>: integrating the spatial loss over time</a:t>
            </a:r>
            <a:endParaRPr lang="en-US" dirty="0"/>
          </a:p>
        </p:txBody>
      </p:sp>
    </p:spTree>
    <p:extLst>
      <p:ext uri="{BB962C8B-B14F-4D97-AF65-F5344CB8AC3E}">
        <p14:creationId xmlns:p14="http://schemas.microsoft.com/office/powerpoint/2010/main" val="39638623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628" y="296652"/>
            <a:ext cx="9051876" cy="707886"/>
          </a:xfrm>
          <a:prstGeom prst="rect">
            <a:avLst/>
          </a:prstGeom>
          <a:noFill/>
        </p:spPr>
        <p:txBody>
          <a:bodyPr wrap="square" rtlCol="0">
            <a:spAutoFit/>
          </a:bodyPr>
          <a:lstStyle/>
          <a:p>
            <a:pPr algn="ctr"/>
            <a:r>
              <a:rPr lang="en-US" altLang="zh-CN" sz="4000" b="1" dirty="0" smtClean="0">
                <a:latin typeface="+mj-lt"/>
              </a:rPr>
              <a:t>Enhancement by Network Sampling</a:t>
            </a:r>
            <a:endParaRPr lang="zh-CN" altLang="en-US" sz="4000" b="1" dirty="0">
              <a:latin typeface="+mj-lt"/>
            </a:endParaRPr>
          </a:p>
        </p:txBody>
      </p:sp>
      <p:sp>
        <p:nvSpPr>
          <p:cNvPr id="3" name="TextBox 2"/>
          <p:cNvSpPr txBox="1"/>
          <p:nvPr/>
        </p:nvSpPr>
        <p:spPr>
          <a:xfrm>
            <a:off x="608642" y="1237646"/>
            <a:ext cx="8292110" cy="400110"/>
          </a:xfrm>
          <a:prstGeom prst="rect">
            <a:avLst/>
          </a:prstGeom>
          <a:noFill/>
        </p:spPr>
        <p:txBody>
          <a:bodyPr wrap="square" rtlCol="0">
            <a:spAutoFit/>
          </a:bodyPr>
          <a:lstStyle/>
          <a:p>
            <a:r>
              <a:rPr lang="en-US" sz="2000" b="1" dirty="0" smtClean="0"/>
              <a:t>Spatial Dimension</a:t>
            </a:r>
          </a:p>
        </p:txBody>
      </p:sp>
      <p:sp>
        <p:nvSpPr>
          <p:cNvPr id="8" name="TextBox 7"/>
          <p:cNvSpPr txBox="1"/>
          <p:nvPr/>
        </p:nvSpPr>
        <p:spPr>
          <a:xfrm>
            <a:off x="887867" y="1650283"/>
            <a:ext cx="8362733" cy="2246769"/>
          </a:xfrm>
          <a:prstGeom prst="rect">
            <a:avLst/>
          </a:prstGeom>
          <a:noFill/>
        </p:spPr>
        <p:txBody>
          <a:bodyPr wrap="square" rtlCol="0">
            <a:spAutoFit/>
          </a:bodyPr>
          <a:lstStyle/>
          <a:p>
            <a:r>
              <a:rPr lang="en-US" dirty="0" smtClean="0"/>
              <a:t>Use dual variables as indicators of network correlation.</a:t>
            </a:r>
          </a:p>
          <a:p>
            <a:endParaRPr lang="en-US" dirty="0"/>
          </a:p>
          <a:p>
            <a:r>
              <a:rPr lang="en-US" dirty="0" smtClean="0"/>
              <a:t>The violation for instance can be written as</a:t>
            </a:r>
          </a:p>
          <a:p>
            <a:endParaRPr lang="en-US" dirty="0"/>
          </a:p>
          <a:p>
            <a:endParaRPr lang="en-US" dirty="0" smtClean="0"/>
          </a:p>
          <a:p>
            <a:endParaRPr lang="en-US" dirty="0"/>
          </a:p>
          <a:p>
            <a:r>
              <a:rPr lang="en-US" dirty="0" smtClean="0"/>
              <a:t>Then the spatial loss is</a:t>
            </a:r>
            <a:endParaRPr lang="en-US" dirty="0"/>
          </a:p>
        </p:txBody>
      </p:sp>
      <p:pic>
        <p:nvPicPr>
          <p:cNvPr id="9" name="Picture 8"/>
          <p:cNvPicPr>
            <a:picLocks noChangeAspect="1"/>
          </p:cNvPicPr>
          <p:nvPr/>
        </p:nvPicPr>
        <p:blipFill>
          <a:blip r:embed="rId2"/>
          <a:stretch>
            <a:fillRect/>
          </a:stretch>
        </p:blipFill>
        <p:spPr>
          <a:xfrm>
            <a:off x="2955006" y="2648967"/>
            <a:ext cx="3320044" cy="821744"/>
          </a:xfrm>
          <a:prstGeom prst="rect">
            <a:avLst/>
          </a:prstGeom>
        </p:spPr>
      </p:pic>
      <p:pic>
        <p:nvPicPr>
          <p:cNvPr id="10" name="Picture 9"/>
          <p:cNvPicPr>
            <a:picLocks noChangeAspect="1"/>
          </p:cNvPicPr>
          <p:nvPr/>
        </p:nvPicPr>
        <p:blipFill>
          <a:blip r:embed="rId3"/>
          <a:stretch>
            <a:fillRect/>
          </a:stretch>
        </p:blipFill>
        <p:spPr>
          <a:xfrm>
            <a:off x="2857568" y="3897052"/>
            <a:ext cx="4101379" cy="948589"/>
          </a:xfrm>
          <a:prstGeom prst="rect">
            <a:avLst/>
          </a:prstGeom>
        </p:spPr>
      </p:pic>
      <p:sp>
        <p:nvSpPr>
          <p:cNvPr id="11" name="TextBox 10"/>
          <p:cNvSpPr txBox="1"/>
          <p:nvPr/>
        </p:nvSpPr>
        <p:spPr>
          <a:xfrm>
            <a:off x="672476" y="4668595"/>
            <a:ext cx="8292110" cy="400110"/>
          </a:xfrm>
          <a:prstGeom prst="rect">
            <a:avLst/>
          </a:prstGeom>
          <a:noFill/>
        </p:spPr>
        <p:txBody>
          <a:bodyPr wrap="square" rtlCol="0">
            <a:spAutoFit/>
          </a:bodyPr>
          <a:lstStyle/>
          <a:p>
            <a:r>
              <a:rPr lang="en-US" sz="2000" b="1" u="sng" dirty="0" smtClean="0"/>
              <a:t>Intuition</a:t>
            </a:r>
          </a:p>
        </p:txBody>
      </p:sp>
      <p:sp>
        <p:nvSpPr>
          <p:cNvPr id="12" name="TextBox 11"/>
          <p:cNvSpPr txBox="1"/>
          <p:nvPr/>
        </p:nvSpPr>
        <p:spPr>
          <a:xfrm>
            <a:off x="1019846" y="5183652"/>
            <a:ext cx="7006938" cy="1323439"/>
          </a:xfrm>
          <a:prstGeom prst="rect">
            <a:avLst/>
          </a:prstGeom>
          <a:noFill/>
        </p:spPr>
        <p:txBody>
          <a:bodyPr wrap="square" rtlCol="0">
            <a:spAutoFit/>
          </a:bodyPr>
          <a:lstStyle/>
          <a:p>
            <a:pPr marL="342900" indent="-342900">
              <a:buFont typeface="+mj-lt"/>
              <a:buAutoNum type="arabicPeriod"/>
            </a:pPr>
            <a:r>
              <a:rPr lang="en-US" dirty="0" smtClean="0"/>
              <a:t>Dual variables can be viewed as the </a:t>
            </a:r>
            <a:r>
              <a:rPr lang="en-US" i="1" dirty="0" smtClean="0"/>
              <a:t>message</a:t>
            </a:r>
            <a:r>
              <a:rPr lang="en-US" dirty="0" smtClean="0"/>
              <a:t> sent from the edge factor to each instance</a:t>
            </a:r>
          </a:p>
          <a:p>
            <a:pPr marL="342900" indent="-342900">
              <a:buFont typeface="+mj-lt"/>
              <a:buAutoNum type="arabicPeriod"/>
            </a:pPr>
            <a:r>
              <a:rPr lang="en-US" dirty="0" smtClean="0"/>
              <a:t>The more serious the optimization constraint is violated, the more we need to adjust the dual variables</a:t>
            </a:r>
            <a:endParaRPr lang="en-US" dirty="0"/>
          </a:p>
        </p:txBody>
      </p:sp>
      <p:cxnSp>
        <p:nvCxnSpPr>
          <p:cNvPr id="14" name="Straight Arrow Connector 13"/>
          <p:cNvCxnSpPr/>
          <p:nvPr/>
        </p:nvCxnSpPr>
        <p:spPr>
          <a:xfrm>
            <a:off x="6383033" y="2879806"/>
            <a:ext cx="38394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6862961" y="2643514"/>
            <a:ext cx="2903561" cy="1631216"/>
          </a:xfrm>
          <a:prstGeom prst="rect">
            <a:avLst/>
          </a:prstGeom>
          <a:noFill/>
        </p:spPr>
        <p:txBody>
          <a:bodyPr wrap="square" rtlCol="0">
            <a:spAutoFit/>
          </a:bodyPr>
          <a:lstStyle/>
          <a:p>
            <a:r>
              <a:rPr lang="en-US" b="1" dirty="0" smtClean="0">
                <a:solidFill>
                  <a:srgbClr val="C00000"/>
                </a:solidFill>
              </a:rPr>
              <a:t>Measure how much the optimization constraint is violated after </a:t>
            </a:r>
            <a:r>
              <a:rPr lang="en-US" b="1" dirty="0" smtClean="0">
                <a:solidFill>
                  <a:srgbClr val="C00000"/>
                </a:solidFill>
              </a:rPr>
              <a:t>removed </a:t>
            </a:r>
            <a:r>
              <a:rPr lang="en-US" b="1" dirty="0" smtClean="0">
                <a:solidFill>
                  <a:srgbClr val="C00000"/>
                </a:solidFill>
              </a:rPr>
              <a:t>the instance</a:t>
            </a:r>
            <a:endParaRPr lang="en-US" b="1" dirty="0">
              <a:solidFill>
                <a:srgbClr val="C00000"/>
              </a:solidFill>
            </a:endParaRPr>
          </a:p>
        </p:txBody>
      </p:sp>
    </p:spTree>
    <p:extLst>
      <p:ext uri="{BB962C8B-B14F-4D97-AF65-F5344CB8AC3E}">
        <p14:creationId xmlns:p14="http://schemas.microsoft.com/office/powerpoint/2010/main" val="3380178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500" y="1697897"/>
            <a:ext cx="9253028" cy="4247317"/>
          </a:xfrm>
          <a:prstGeom prst="rect">
            <a:avLst/>
          </a:prstGeom>
          <a:noFill/>
        </p:spPr>
        <p:txBody>
          <a:bodyPr wrap="square" rtlCol="0">
            <a:spAutoFit/>
          </a:bodyPr>
          <a:lstStyle/>
          <a:p>
            <a:r>
              <a:rPr lang="en-US" sz="1800" dirty="0" smtClean="0"/>
              <a:t>The streaming network is </a:t>
            </a:r>
            <a:r>
              <a:rPr lang="en-US" sz="1800" b="1" dirty="0" smtClean="0">
                <a:solidFill>
                  <a:srgbClr val="C00000"/>
                </a:solidFill>
              </a:rPr>
              <a:t>evolving dynamically</a:t>
            </a:r>
            <a:r>
              <a:rPr lang="en-US" sz="1800" dirty="0" smtClean="0"/>
              <a:t>, we should not only consider the current spatial loss.</a:t>
            </a:r>
          </a:p>
          <a:p>
            <a:endParaRPr lang="en-US" sz="1800" dirty="0"/>
          </a:p>
          <a:p>
            <a:r>
              <a:rPr lang="en-US" sz="1800" dirty="0" smtClean="0"/>
              <a:t>To proceed, we assume that for a given instance     , dual variables of its neighbors                  have a distribution with an expectation      and that the dual variables are independent.</a:t>
            </a:r>
          </a:p>
          <a:p>
            <a:r>
              <a:rPr lang="en-US" sz="1800" dirty="0" smtClean="0"/>
              <a:t>We obtain an unbiased estimator for</a:t>
            </a:r>
          </a:p>
          <a:p>
            <a:endParaRPr lang="en-US" sz="1800" dirty="0"/>
          </a:p>
          <a:p>
            <a:endParaRPr lang="en-US" sz="1800" dirty="0" smtClean="0"/>
          </a:p>
          <a:p>
            <a:endParaRPr lang="en-US" sz="1800" dirty="0"/>
          </a:p>
          <a:p>
            <a:r>
              <a:rPr lang="en-US" sz="1800" dirty="0" smtClean="0"/>
              <a:t>Integrating the spatial loss over time, we obtain</a:t>
            </a:r>
          </a:p>
          <a:p>
            <a:endParaRPr lang="en-US" sz="1800" dirty="0"/>
          </a:p>
          <a:p>
            <a:endParaRPr lang="en-US" sz="1800" dirty="0" smtClean="0"/>
          </a:p>
          <a:p>
            <a:endParaRPr lang="en-US" sz="1800" dirty="0"/>
          </a:p>
          <a:p>
            <a:r>
              <a:rPr lang="en-US" sz="1800" dirty="0" smtClean="0"/>
              <a:t>Suppose edges are added according to preferential attachment [2], the loss function is written as</a:t>
            </a:r>
            <a:endParaRPr lang="en-US" sz="1800" dirty="0"/>
          </a:p>
        </p:txBody>
      </p:sp>
      <p:pic>
        <p:nvPicPr>
          <p:cNvPr id="23" name="Picture 22"/>
          <p:cNvPicPr>
            <a:picLocks noChangeAspect="1"/>
          </p:cNvPicPr>
          <p:nvPr/>
        </p:nvPicPr>
        <p:blipFill>
          <a:blip r:embed="rId3"/>
          <a:stretch>
            <a:fillRect/>
          </a:stretch>
        </p:blipFill>
        <p:spPr>
          <a:xfrm>
            <a:off x="2939890" y="4545123"/>
            <a:ext cx="3570288" cy="756085"/>
          </a:xfrm>
          <a:prstGeom prst="rect">
            <a:avLst/>
          </a:prstGeom>
        </p:spPr>
      </p:pic>
      <p:sp>
        <p:nvSpPr>
          <p:cNvPr id="2" name="文本框 1"/>
          <p:cNvSpPr txBox="1"/>
          <p:nvPr/>
        </p:nvSpPr>
        <p:spPr>
          <a:xfrm>
            <a:off x="437628" y="368660"/>
            <a:ext cx="8871856" cy="707886"/>
          </a:xfrm>
          <a:prstGeom prst="rect">
            <a:avLst/>
          </a:prstGeom>
          <a:noFill/>
        </p:spPr>
        <p:txBody>
          <a:bodyPr wrap="square" rtlCol="0">
            <a:spAutoFit/>
          </a:bodyPr>
          <a:lstStyle/>
          <a:p>
            <a:pPr algn="ctr"/>
            <a:r>
              <a:rPr lang="en-US" altLang="zh-CN" sz="4000" b="1" dirty="0" smtClean="0"/>
              <a:t>Enhancement by Network Sampling</a:t>
            </a:r>
            <a:endParaRPr lang="zh-CN" altLang="en-US" sz="4000" b="1" dirty="0"/>
          </a:p>
        </p:txBody>
      </p:sp>
      <p:sp>
        <p:nvSpPr>
          <p:cNvPr id="3" name="TextBox 2"/>
          <p:cNvSpPr txBox="1"/>
          <p:nvPr/>
        </p:nvSpPr>
        <p:spPr>
          <a:xfrm>
            <a:off x="608642" y="1237646"/>
            <a:ext cx="8292110" cy="400110"/>
          </a:xfrm>
          <a:prstGeom prst="rect">
            <a:avLst/>
          </a:prstGeom>
          <a:noFill/>
        </p:spPr>
        <p:txBody>
          <a:bodyPr wrap="square" rtlCol="0">
            <a:spAutoFit/>
          </a:bodyPr>
          <a:lstStyle/>
          <a:p>
            <a:r>
              <a:rPr lang="en-US" sz="2000" b="1" dirty="0" smtClean="0"/>
              <a:t>Temporal Dimension</a:t>
            </a:r>
          </a:p>
        </p:txBody>
      </p:sp>
      <p:graphicFrame>
        <p:nvGraphicFramePr>
          <p:cNvPr id="5" name="Object 4"/>
          <p:cNvGraphicFramePr>
            <a:graphicFrameLocks noChangeAspect="1"/>
          </p:cNvGraphicFramePr>
          <p:nvPr>
            <p:extLst>
              <p:ext uri="{D42A27DB-BD31-4B8C-83A1-F6EECF244321}">
                <p14:modId xmlns:p14="http://schemas.microsoft.com/office/powerpoint/2010/main" val="2553667574"/>
              </p:ext>
            </p:extLst>
          </p:nvPr>
        </p:nvGraphicFramePr>
        <p:xfrm>
          <a:off x="5529064" y="2528900"/>
          <a:ext cx="219201" cy="373550"/>
        </p:xfrm>
        <a:graphic>
          <a:graphicData uri="http://schemas.openxmlformats.org/presentationml/2006/ole">
            <mc:AlternateContent xmlns:mc="http://schemas.openxmlformats.org/markup-compatibility/2006">
              <mc:Choice xmlns:v="urn:schemas-microsoft-com:vml" Requires="v">
                <p:oleObj spid="_x0000_s20702" name="Equation" r:id="rId4" imgW="165100" imgH="228600" progId="Equation.DSMT4">
                  <p:embed/>
                </p:oleObj>
              </mc:Choice>
              <mc:Fallback>
                <p:oleObj name="Equation" r:id="rId4" imgW="165100" imgH="228600" progId="Equation.DSMT4">
                  <p:embed/>
                  <p:pic>
                    <p:nvPicPr>
                      <p:cNvPr id="0" name=""/>
                      <p:cNvPicPr/>
                      <p:nvPr/>
                    </p:nvPicPr>
                    <p:blipFill>
                      <a:blip r:embed="rId5"/>
                      <a:stretch>
                        <a:fillRect/>
                      </a:stretch>
                    </p:blipFill>
                    <p:spPr>
                      <a:xfrm>
                        <a:off x="5529064" y="2528900"/>
                        <a:ext cx="219201" cy="3735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35499171"/>
              </p:ext>
            </p:extLst>
          </p:nvPr>
        </p:nvGraphicFramePr>
        <p:xfrm>
          <a:off x="9021452" y="2456892"/>
          <a:ext cx="692653" cy="438426"/>
        </p:xfrm>
        <a:graphic>
          <a:graphicData uri="http://schemas.openxmlformats.org/presentationml/2006/ole">
            <mc:AlternateContent xmlns:mc="http://schemas.openxmlformats.org/markup-compatibility/2006">
              <mc:Choice xmlns:v="urn:schemas-microsoft-com:vml" Requires="v">
                <p:oleObj spid="_x0000_s20703" name="Equation" r:id="rId6" imgW="444500" imgH="228600" progId="Equation.DSMT4">
                  <p:embed/>
                </p:oleObj>
              </mc:Choice>
              <mc:Fallback>
                <p:oleObj name="Equation" r:id="rId6" imgW="444500" imgH="228600" progId="Equation.DSMT4">
                  <p:embed/>
                  <p:pic>
                    <p:nvPicPr>
                      <p:cNvPr id="0" name=""/>
                      <p:cNvPicPr/>
                      <p:nvPr/>
                    </p:nvPicPr>
                    <p:blipFill>
                      <a:blip r:embed="rId7"/>
                      <a:stretch>
                        <a:fillRect/>
                      </a:stretch>
                    </p:blipFill>
                    <p:spPr>
                      <a:xfrm>
                        <a:off x="9021452" y="2456892"/>
                        <a:ext cx="692653" cy="438426"/>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30145585"/>
              </p:ext>
            </p:extLst>
          </p:nvPr>
        </p:nvGraphicFramePr>
        <p:xfrm>
          <a:off x="4484948" y="2803111"/>
          <a:ext cx="277513" cy="409865"/>
        </p:xfrm>
        <a:graphic>
          <a:graphicData uri="http://schemas.openxmlformats.org/presentationml/2006/ole">
            <mc:AlternateContent xmlns:mc="http://schemas.openxmlformats.org/markup-compatibility/2006">
              <mc:Choice xmlns:v="urn:schemas-microsoft-com:vml" Requires="v">
                <p:oleObj spid="_x0000_s20704" name="Equation" r:id="rId8" imgW="190500" imgH="228600" progId="Equation.DSMT4">
                  <p:embed/>
                </p:oleObj>
              </mc:Choice>
              <mc:Fallback>
                <p:oleObj name="Equation" r:id="rId8" imgW="190500" imgH="228600" progId="Equation.DSMT4">
                  <p:embed/>
                  <p:pic>
                    <p:nvPicPr>
                      <p:cNvPr id="0" name=""/>
                      <p:cNvPicPr/>
                      <p:nvPr/>
                    </p:nvPicPr>
                    <p:blipFill>
                      <a:blip r:embed="rId9"/>
                      <a:stretch>
                        <a:fillRect/>
                      </a:stretch>
                    </p:blipFill>
                    <p:spPr>
                      <a:xfrm>
                        <a:off x="4484948" y="2803111"/>
                        <a:ext cx="277513" cy="409865"/>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986603462"/>
              </p:ext>
            </p:extLst>
          </p:nvPr>
        </p:nvGraphicFramePr>
        <p:xfrm>
          <a:off x="4304928" y="3055139"/>
          <a:ext cx="277513" cy="409865"/>
        </p:xfrm>
        <a:graphic>
          <a:graphicData uri="http://schemas.openxmlformats.org/presentationml/2006/ole">
            <mc:AlternateContent xmlns:mc="http://schemas.openxmlformats.org/markup-compatibility/2006">
              <mc:Choice xmlns:v="urn:schemas-microsoft-com:vml" Requires="v">
                <p:oleObj spid="_x0000_s20705" name="Equation" r:id="rId10" imgW="190500" imgH="228600" progId="Equation.DSMT4">
                  <p:embed/>
                </p:oleObj>
              </mc:Choice>
              <mc:Fallback>
                <p:oleObj name="Equation" r:id="rId10" imgW="190500" imgH="228600" progId="Equation.DSMT4">
                  <p:embed/>
                  <p:pic>
                    <p:nvPicPr>
                      <p:cNvPr id="0" name=""/>
                      <p:cNvPicPr/>
                      <p:nvPr/>
                    </p:nvPicPr>
                    <p:blipFill>
                      <a:blip r:embed="rId9"/>
                      <a:stretch>
                        <a:fillRect/>
                      </a:stretch>
                    </p:blipFill>
                    <p:spPr>
                      <a:xfrm>
                        <a:off x="4304928" y="3055139"/>
                        <a:ext cx="277513" cy="40986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0227740"/>
              </p:ext>
            </p:extLst>
          </p:nvPr>
        </p:nvGraphicFramePr>
        <p:xfrm>
          <a:off x="4168775" y="3238500"/>
          <a:ext cx="92869" cy="165100"/>
        </p:xfrm>
        <a:graphic>
          <a:graphicData uri="http://schemas.openxmlformats.org/presentationml/2006/ole">
            <mc:AlternateContent xmlns:mc="http://schemas.openxmlformats.org/markup-compatibility/2006">
              <mc:Choice xmlns:v="urn:schemas-microsoft-com:vml" Requires="v">
                <p:oleObj spid="_x0000_s20706"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4168775" y="3238500"/>
                        <a:ext cx="92869" cy="1651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927231064"/>
              </p:ext>
            </p:extLst>
          </p:nvPr>
        </p:nvGraphicFramePr>
        <p:xfrm>
          <a:off x="4168775" y="3238500"/>
          <a:ext cx="92869" cy="165100"/>
        </p:xfrm>
        <a:graphic>
          <a:graphicData uri="http://schemas.openxmlformats.org/presentationml/2006/ole">
            <mc:AlternateContent xmlns:mc="http://schemas.openxmlformats.org/markup-compatibility/2006">
              <mc:Choice xmlns:v="urn:schemas-microsoft-com:vml" Requires="v">
                <p:oleObj spid="_x0000_s20707" name="Equation" r:id="rId13" imgW="114300" imgH="165100" progId="Equation.DSMT4">
                  <p:embed/>
                </p:oleObj>
              </mc:Choice>
              <mc:Fallback>
                <p:oleObj name="Equation" r:id="rId13" imgW="114300" imgH="165100" progId="Equation.DSMT4">
                  <p:embed/>
                  <p:pic>
                    <p:nvPicPr>
                      <p:cNvPr id="0" name=""/>
                      <p:cNvPicPr/>
                      <p:nvPr/>
                    </p:nvPicPr>
                    <p:blipFill>
                      <a:blip r:embed="rId12"/>
                      <a:stretch>
                        <a:fillRect/>
                      </a:stretch>
                    </p:blipFill>
                    <p:spPr>
                      <a:xfrm>
                        <a:off x="4168775" y="3238500"/>
                        <a:ext cx="92869" cy="1651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145845763"/>
              </p:ext>
            </p:extLst>
          </p:nvPr>
        </p:nvGraphicFramePr>
        <p:xfrm>
          <a:off x="4168775" y="3238500"/>
          <a:ext cx="92869" cy="165100"/>
        </p:xfrm>
        <a:graphic>
          <a:graphicData uri="http://schemas.openxmlformats.org/presentationml/2006/ole">
            <mc:AlternateContent xmlns:mc="http://schemas.openxmlformats.org/markup-compatibility/2006">
              <mc:Choice xmlns:v="urn:schemas-microsoft-com:vml" Requires="v">
                <p:oleObj spid="_x0000_s20708" name="Equation" r:id="rId14" imgW="114300" imgH="165100" progId="Equation.DSMT4">
                  <p:embed/>
                </p:oleObj>
              </mc:Choice>
              <mc:Fallback>
                <p:oleObj name="Equation" r:id="rId14" imgW="114300" imgH="165100" progId="Equation.DSMT4">
                  <p:embed/>
                  <p:pic>
                    <p:nvPicPr>
                      <p:cNvPr id="0" name=""/>
                      <p:cNvPicPr/>
                      <p:nvPr/>
                    </p:nvPicPr>
                    <p:blipFill>
                      <a:blip r:embed="rId12"/>
                      <a:stretch>
                        <a:fillRect/>
                      </a:stretch>
                    </p:blipFill>
                    <p:spPr>
                      <a:xfrm>
                        <a:off x="4168775" y="3238500"/>
                        <a:ext cx="92869" cy="1651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36078657"/>
              </p:ext>
            </p:extLst>
          </p:nvPr>
        </p:nvGraphicFramePr>
        <p:xfrm>
          <a:off x="4168775" y="3238500"/>
          <a:ext cx="92869" cy="165100"/>
        </p:xfrm>
        <a:graphic>
          <a:graphicData uri="http://schemas.openxmlformats.org/presentationml/2006/ole">
            <mc:AlternateContent xmlns:mc="http://schemas.openxmlformats.org/markup-compatibility/2006">
              <mc:Choice xmlns:v="urn:schemas-microsoft-com:vml" Requires="v">
                <p:oleObj spid="_x0000_s20709" name="Equation" r:id="rId15" imgW="114300" imgH="165100" progId="Equation.DSMT4">
                  <p:embed/>
                </p:oleObj>
              </mc:Choice>
              <mc:Fallback>
                <p:oleObj name="Equation" r:id="rId15" imgW="114300" imgH="165100" progId="Equation.DSMT4">
                  <p:embed/>
                  <p:pic>
                    <p:nvPicPr>
                      <p:cNvPr id="0" name=""/>
                      <p:cNvPicPr/>
                      <p:nvPr/>
                    </p:nvPicPr>
                    <p:blipFill>
                      <a:blip r:embed="rId12"/>
                      <a:stretch>
                        <a:fillRect/>
                      </a:stretch>
                    </p:blipFill>
                    <p:spPr>
                      <a:xfrm>
                        <a:off x="4168775" y="3238500"/>
                        <a:ext cx="92869" cy="1651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030600380"/>
              </p:ext>
            </p:extLst>
          </p:nvPr>
        </p:nvGraphicFramePr>
        <p:xfrm>
          <a:off x="4168775" y="3238500"/>
          <a:ext cx="92869" cy="165100"/>
        </p:xfrm>
        <a:graphic>
          <a:graphicData uri="http://schemas.openxmlformats.org/presentationml/2006/ole">
            <mc:AlternateContent xmlns:mc="http://schemas.openxmlformats.org/markup-compatibility/2006">
              <mc:Choice xmlns:v="urn:schemas-microsoft-com:vml" Requires="v">
                <p:oleObj spid="_x0000_s20710" name="Equation" r:id="rId16" imgW="114300" imgH="165100" progId="Equation.DSMT4">
                  <p:embed/>
                </p:oleObj>
              </mc:Choice>
              <mc:Fallback>
                <p:oleObj name="Equation" r:id="rId16" imgW="114300" imgH="165100" progId="Equation.DSMT4">
                  <p:embed/>
                  <p:pic>
                    <p:nvPicPr>
                      <p:cNvPr id="0" name=""/>
                      <p:cNvPicPr/>
                      <p:nvPr/>
                    </p:nvPicPr>
                    <p:blipFill>
                      <a:blip r:embed="rId12"/>
                      <a:stretch>
                        <a:fillRect/>
                      </a:stretch>
                    </p:blipFill>
                    <p:spPr>
                      <a:xfrm>
                        <a:off x="4168775" y="3238500"/>
                        <a:ext cx="92869" cy="1651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187633544"/>
              </p:ext>
            </p:extLst>
          </p:nvPr>
        </p:nvGraphicFramePr>
        <p:xfrm>
          <a:off x="3254039" y="3501008"/>
          <a:ext cx="2563057" cy="683482"/>
        </p:xfrm>
        <a:graphic>
          <a:graphicData uri="http://schemas.openxmlformats.org/presentationml/2006/ole">
            <mc:AlternateContent xmlns:mc="http://schemas.openxmlformats.org/markup-compatibility/2006">
              <mc:Choice xmlns:v="urn:schemas-microsoft-com:vml" Requires="v">
                <p:oleObj spid="_x0000_s20711" name="Equation" r:id="rId17" imgW="1524000" imgH="330200" progId="Equation.DSMT4">
                  <p:embed/>
                </p:oleObj>
              </mc:Choice>
              <mc:Fallback>
                <p:oleObj name="Equation" r:id="rId17" imgW="1524000" imgH="330200" progId="Equation.DSMT4">
                  <p:embed/>
                  <p:pic>
                    <p:nvPicPr>
                      <p:cNvPr id="0" name=""/>
                      <p:cNvPicPr/>
                      <p:nvPr/>
                    </p:nvPicPr>
                    <p:blipFill>
                      <a:blip r:embed="rId18"/>
                      <a:stretch>
                        <a:fillRect/>
                      </a:stretch>
                    </p:blipFill>
                    <p:spPr>
                      <a:xfrm>
                        <a:off x="3254039" y="3501008"/>
                        <a:ext cx="2563057" cy="683482"/>
                      </a:xfrm>
                      <a:prstGeom prst="rect">
                        <a:avLst/>
                      </a:prstGeom>
                    </p:spPr>
                  </p:pic>
                </p:oleObj>
              </mc:Fallback>
            </mc:AlternateContent>
          </a:graphicData>
        </a:graphic>
      </p:graphicFrame>
      <p:pic>
        <p:nvPicPr>
          <p:cNvPr id="24" name="Picture 23"/>
          <p:cNvPicPr>
            <a:picLocks noChangeAspect="1"/>
          </p:cNvPicPr>
          <p:nvPr/>
        </p:nvPicPr>
        <p:blipFill>
          <a:blip r:embed="rId19"/>
          <a:stretch>
            <a:fillRect/>
          </a:stretch>
        </p:blipFill>
        <p:spPr>
          <a:xfrm>
            <a:off x="2489467" y="5706052"/>
            <a:ext cx="4191725" cy="783288"/>
          </a:xfrm>
          <a:prstGeom prst="rect">
            <a:avLst/>
          </a:prstGeom>
        </p:spPr>
      </p:pic>
    </p:spTree>
    <p:extLst>
      <p:ext uri="{BB962C8B-B14F-4D97-AF65-F5344CB8AC3E}">
        <p14:creationId xmlns:p14="http://schemas.microsoft.com/office/powerpoint/2010/main" val="229965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511872" y="4739404"/>
            <a:ext cx="1505024" cy="678867"/>
          </a:xfrm>
          <a:prstGeom prst="rect">
            <a:avLst/>
          </a:prstGeom>
        </p:spPr>
      </p:pic>
      <p:sp>
        <p:nvSpPr>
          <p:cNvPr id="2" name="文本框 1"/>
          <p:cNvSpPr txBox="1"/>
          <p:nvPr/>
        </p:nvSpPr>
        <p:spPr>
          <a:xfrm>
            <a:off x="437628" y="260648"/>
            <a:ext cx="8907860" cy="707886"/>
          </a:xfrm>
          <a:prstGeom prst="rect">
            <a:avLst/>
          </a:prstGeom>
          <a:noFill/>
        </p:spPr>
        <p:txBody>
          <a:bodyPr wrap="square" rtlCol="0">
            <a:spAutoFit/>
          </a:bodyPr>
          <a:lstStyle/>
          <a:p>
            <a:pPr algn="ctr"/>
            <a:r>
              <a:rPr lang="en-US" altLang="zh-CN" sz="4000" b="1" dirty="0" smtClean="0">
                <a:latin typeface="+mj-lt"/>
              </a:rPr>
              <a:t>Enhancement by Network Sampling</a:t>
            </a:r>
            <a:endParaRPr lang="zh-CN" altLang="en-US" sz="4000" b="1" dirty="0">
              <a:latin typeface="+mj-lt"/>
            </a:endParaRPr>
          </a:p>
        </p:txBody>
      </p:sp>
      <p:sp>
        <p:nvSpPr>
          <p:cNvPr id="3" name="TextBox 2"/>
          <p:cNvSpPr txBox="1"/>
          <p:nvPr/>
        </p:nvSpPr>
        <p:spPr>
          <a:xfrm>
            <a:off x="608642" y="1237646"/>
            <a:ext cx="8292110" cy="400110"/>
          </a:xfrm>
          <a:prstGeom prst="rect">
            <a:avLst/>
          </a:prstGeom>
          <a:noFill/>
        </p:spPr>
        <p:txBody>
          <a:bodyPr wrap="square" rtlCol="0">
            <a:spAutoFit/>
          </a:bodyPr>
          <a:lstStyle/>
          <a:p>
            <a:r>
              <a:rPr lang="en-US" sz="2000" b="1" dirty="0" smtClean="0"/>
              <a:t>The algorithm</a:t>
            </a:r>
          </a:p>
        </p:txBody>
      </p:sp>
      <p:sp>
        <p:nvSpPr>
          <p:cNvPr id="8" name="TextBox 7"/>
          <p:cNvSpPr txBox="1"/>
          <p:nvPr/>
        </p:nvSpPr>
        <p:spPr>
          <a:xfrm>
            <a:off x="875868" y="1757420"/>
            <a:ext cx="7990790" cy="400110"/>
          </a:xfrm>
          <a:prstGeom prst="rect">
            <a:avLst/>
          </a:prstGeom>
          <a:noFill/>
        </p:spPr>
        <p:txBody>
          <a:bodyPr wrap="square" rtlCol="0">
            <a:spAutoFit/>
          </a:bodyPr>
          <a:lstStyle/>
          <a:p>
            <a:endParaRPr lang="en-US" dirty="0"/>
          </a:p>
        </p:txBody>
      </p:sp>
      <p:sp>
        <p:nvSpPr>
          <p:cNvPr id="9" name="TextBox 8"/>
          <p:cNvSpPr txBox="1"/>
          <p:nvPr/>
        </p:nvSpPr>
        <p:spPr>
          <a:xfrm>
            <a:off x="785078" y="1767134"/>
            <a:ext cx="8920450" cy="1024896"/>
          </a:xfrm>
          <a:prstGeom prst="rect">
            <a:avLst/>
          </a:prstGeom>
          <a:noFill/>
        </p:spPr>
        <p:txBody>
          <a:bodyPr wrap="square" rtlCol="0">
            <a:spAutoFit/>
          </a:bodyPr>
          <a:lstStyle/>
          <a:p>
            <a:r>
              <a:rPr lang="en-US" sz="1800" dirty="0" smtClean="0"/>
              <a:t>At time      , we receive a new datum from the data stream, and update the graph.</a:t>
            </a:r>
          </a:p>
          <a:p>
            <a:pPr>
              <a:lnSpc>
                <a:spcPct val="120000"/>
              </a:lnSpc>
            </a:pPr>
            <a:r>
              <a:rPr lang="en-US" sz="1800" dirty="0" smtClean="0"/>
              <a:t>If the number of instances exceed the reservoir size, we </a:t>
            </a:r>
            <a:r>
              <a:rPr lang="en-US" sz="1800" b="1" dirty="0" smtClean="0">
                <a:solidFill>
                  <a:srgbClr val="C00000"/>
                </a:solidFill>
              </a:rPr>
              <a:t>remove the instance with the least loss function</a:t>
            </a:r>
            <a:r>
              <a:rPr lang="en-US" sz="1800" dirty="0" smtClean="0"/>
              <a:t> and its associated edges from the MRF model.</a:t>
            </a:r>
            <a:endParaRPr lang="en-US" sz="1800" dirty="0"/>
          </a:p>
        </p:txBody>
      </p:sp>
      <p:graphicFrame>
        <p:nvGraphicFramePr>
          <p:cNvPr id="10" name="Object 9"/>
          <p:cNvGraphicFramePr>
            <a:graphicFrameLocks noChangeAspect="1"/>
          </p:cNvGraphicFramePr>
          <p:nvPr>
            <p:extLst>
              <p:ext uri="{D42A27DB-BD31-4B8C-83A1-F6EECF244321}">
                <p14:modId xmlns:p14="http://schemas.microsoft.com/office/powerpoint/2010/main" val="4218465951"/>
              </p:ext>
            </p:extLst>
          </p:nvPr>
        </p:nvGraphicFramePr>
        <p:xfrm>
          <a:off x="1721619" y="1808820"/>
          <a:ext cx="243049" cy="319267"/>
        </p:xfrm>
        <a:graphic>
          <a:graphicData uri="http://schemas.openxmlformats.org/presentationml/2006/ole">
            <mc:AlternateContent xmlns:mc="http://schemas.openxmlformats.org/markup-compatibility/2006">
              <mc:Choice xmlns:v="urn:schemas-microsoft-com:vml" Requires="v">
                <p:oleObj spid="_x0000_s21550" name="Equation" r:id="rId4" imgW="127000" imgH="203200" progId="Equation.DSMT4">
                  <p:embed/>
                </p:oleObj>
              </mc:Choice>
              <mc:Fallback>
                <p:oleObj name="Equation" r:id="rId4" imgW="127000" imgH="203200" progId="Equation.DSMT4">
                  <p:embed/>
                  <p:pic>
                    <p:nvPicPr>
                      <p:cNvPr id="0" name=""/>
                      <p:cNvPicPr/>
                      <p:nvPr/>
                    </p:nvPicPr>
                    <p:blipFill>
                      <a:blip r:embed="rId5"/>
                      <a:stretch>
                        <a:fillRect/>
                      </a:stretch>
                    </p:blipFill>
                    <p:spPr>
                      <a:xfrm>
                        <a:off x="1721619" y="1808820"/>
                        <a:ext cx="243049" cy="319267"/>
                      </a:xfrm>
                      <a:prstGeom prst="rect">
                        <a:avLst/>
                      </a:prstGeom>
                    </p:spPr>
                  </p:pic>
                </p:oleObj>
              </mc:Fallback>
            </mc:AlternateContent>
          </a:graphicData>
        </a:graphic>
      </p:graphicFrame>
      <p:sp>
        <p:nvSpPr>
          <p:cNvPr id="25" name="TextBox 24"/>
          <p:cNvSpPr txBox="1"/>
          <p:nvPr/>
        </p:nvSpPr>
        <p:spPr>
          <a:xfrm>
            <a:off x="649448" y="2816932"/>
            <a:ext cx="8292110" cy="400110"/>
          </a:xfrm>
          <a:prstGeom prst="rect">
            <a:avLst/>
          </a:prstGeom>
          <a:noFill/>
        </p:spPr>
        <p:txBody>
          <a:bodyPr wrap="square" rtlCol="0">
            <a:spAutoFit/>
          </a:bodyPr>
          <a:lstStyle/>
          <a:p>
            <a:r>
              <a:rPr lang="en-US" sz="2000" b="1" dirty="0" smtClean="0"/>
              <a:t>Interpretation</a:t>
            </a:r>
          </a:p>
        </p:txBody>
      </p:sp>
      <p:sp>
        <p:nvSpPr>
          <p:cNvPr id="11" name="TextBox 10"/>
          <p:cNvSpPr txBox="1"/>
          <p:nvPr/>
        </p:nvSpPr>
        <p:spPr>
          <a:xfrm>
            <a:off x="889494" y="3375420"/>
            <a:ext cx="1980607" cy="400110"/>
          </a:xfrm>
          <a:prstGeom prst="rect">
            <a:avLst/>
          </a:prstGeom>
          <a:noFill/>
        </p:spPr>
        <p:txBody>
          <a:bodyPr wrap="square" rtlCol="0">
            <a:spAutoFit/>
          </a:bodyPr>
          <a:lstStyle/>
          <a:p>
            <a:r>
              <a:rPr lang="en-US" b="1" dirty="0" smtClean="0"/>
              <a:t>The first term</a:t>
            </a:r>
            <a:endParaRPr lang="en-US" b="1" dirty="0"/>
          </a:p>
        </p:txBody>
      </p:sp>
      <p:pic>
        <p:nvPicPr>
          <p:cNvPr id="12" name="Picture 11"/>
          <p:cNvPicPr>
            <a:picLocks noChangeAspect="1"/>
          </p:cNvPicPr>
          <p:nvPr/>
        </p:nvPicPr>
        <p:blipFill>
          <a:blip r:embed="rId6"/>
          <a:stretch>
            <a:fillRect/>
          </a:stretch>
        </p:blipFill>
        <p:spPr>
          <a:xfrm>
            <a:off x="2816213" y="3365883"/>
            <a:ext cx="732631" cy="482600"/>
          </a:xfrm>
          <a:prstGeom prst="rect">
            <a:avLst/>
          </a:prstGeom>
        </p:spPr>
      </p:pic>
      <p:sp>
        <p:nvSpPr>
          <p:cNvPr id="14" name="TextBox 13"/>
          <p:cNvSpPr txBox="1"/>
          <p:nvPr/>
        </p:nvSpPr>
        <p:spPr>
          <a:xfrm>
            <a:off x="1636670" y="3915592"/>
            <a:ext cx="7780826" cy="923330"/>
          </a:xfrm>
          <a:prstGeom prst="rect">
            <a:avLst/>
          </a:prstGeom>
          <a:noFill/>
        </p:spPr>
        <p:txBody>
          <a:bodyPr wrap="square" rtlCol="0">
            <a:spAutoFit/>
          </a:bodyPr>
          <a:lstStyle/>
          <a:p>
            <a:pPr marL="285750" indent="-285750">
              <a:buFont typeface="Wingdings" charset="2"/>
              <a:buChar char="Ø"/>
            </a:pPr>
            <a:r>
              <a:rPr lang="en-US" sz="1800" dirty="0" smtClean="0"/>
              <a:t>Enables us to leverage the spatial loss function in the network.</a:t>
            </a:r>
          </a:p>
          <a:p>
            <a:pPr marL="285750" indent="-285750">
              <a:buFont typeface="Wingdings" charset="2"/>
              <a:buChar char="Ø"/>
            </a:pPr>
            <a:r>
              <a:rPr lang="en-US" sz="1800" dirty="0" smtClean="0"/>
              <a:t>Instances that are important to the current model are also likely to remain important in the successive time stamps.</a:t>
            </a:r>
            <a:endParaRPr lang="en-US" sz="1800" dirty="0"/>
          </a:p>
        </p:txBody>
      </p:sp>
      <p:sp>
        <p:nvSpPr>
          <p:cNvPr id="26" name="TextBox 25"/>
          <p:cNvSpPr txBox="1"/>
          <p:nvPr/>
        </p:nvSpPr>
        <p:spPr>
          <a:xfrm>
            <a:off x="906579" y="4841753"/>
            <a:ext cx="1980607" cy="707886"/>
          </a:xfrm>
          <a:prstGeom prst="rect">
            <a:avLst/>
          </a:prstGeom>
          <a:noFill/>
        </p:spPr>
        <p:txBody>
          <a:bodyPr wrap="square" rtlCol="0">
            <a:spAutoFit/>
          </a:bodyPr>
          <a:lstStyle/>
          <a:p>
            <a:r>
              <a:rPr lang="en-US" b="1" dirty="0" smtClean="0"/>
              <a:t>The second term</a:t>
            </a:r>
            <a:endParaRPr lang="en-US" b="1" dirty="0"/>
          </a:p>
        </p:txBody>
      </p:sp>
      <p:sp>
        <p:nvSpPr>
          <p:cNvPr id="27" name="TextBox 26"/>
          <p:cNvSpPr txBox="1"/>
          <p:nvPr/>
        </p:nvSpPr>
        <p:spPr>
          <a:xfrm>
            <a:off x="1618176" y="5381925"/>
            <a:ext cx="7780826" cy="923330"/>
          </a:xfrm>
          <a:prstGeom prst="rect">
            <a:avLst/>
          </a:prstGeom>
          <a:noFill/>
        </p:spPr>
        <p:txBody>
          <a:bodyPr wrap="square" rtlCol="0">
            <a:spAutoFit/>
          </a:bodyPr>
          <a:lstStyle/>
          <a:p>
            <a:pPr marL="285750" indent="-285750">
              <a:buFont typeface="Wingdings" charset="2"/>
              <a:buChar char="Ø"/>
            </a:pPr>
            <a:r>
              <a:rPr lang="en-US" sz="1800" dirty="0" smtClean="0"/>
              <a:t>Instances with larger       are reserved.</a:t>
            </a:r>
          </a:p>
          <a:p>
            <a:pPr marL="285750" indent="-285750">
              <a:buFont typeface="Wingdings" charset="2"/>
              <a:buChar char="Ø"/>
            </a:pPr>
            <a:r>
              <a:rPr lang="en-US" sz="1800" dirty="0" smtClean="0"/>
              <a:t>Our sampling procedure implicitly handled concept drift, because later-arrived instances are more relevant to the current concept [28].</a:t>
            </a:r>
            <a:endParaRPr lang="en-US" sz="1800" dirty="0"/>
          </a:p>
        </p:txBody>
      </p:sp>
      <p:graphicFrame>
        <p:nvGraphicFramePr>
          <p:cNvPr id="28" name="Object 27"/>
          <p:cNvGraphicFramePr>
            <a:graphicFrameLocks noChangeAspect="1"/>
          </p:cNvGraphicFramePr>
          <p:nvPr>
            <p:extLst>
              <p:ext uri="{D42A27DB-BD31-4B8C-83A1-F6EECF244321}">
                <p14:modId xmlns:p14="http://schemas.microsoft.com/office/powerpoint/2010/main" val="1296745500"/>
              </p:ext>
            </p:extLst>
          </p:nvPr>
        </p:nvGraphicFramePr>
        <p:xfrm>
          <a:off x="4196916" y="5445224"/>
          <a:ext cx="248209" cy="343488"/>
        </p:xfrm>
        <a:graphic>
          <a:graphicData uri="http://schemas.openxmlformats.org/presentationml/2006/ole">
            <mc:AlternateContent xmlns:mc="http://schemas.openxmlformats.org/markup-compatibility/2006">
              <mc:Choice xmlns:v="urn:schemas-microsoft-com:vml" Requires="v">
                <p:oleObj spid="_x0000_s21551" name="Equation" r:id="rId7" imgW="139700" imgH="228600" progId="Equation.DSMT4">
                  <p:embed/>
                </p:oleObj>
              </mc:Choice>
              <mc:Fallback>
                <p:oleObj name="Equation" r:id="rId7" imgW="139700" imgH="228600" progId="Equation.DSMT4">
                  <p:embed/>
                  <p:pic>
                    <p:nvPicPr>
                      <p:cNvPr id="0" name=""/>
                      <p:cNvPicPr/>
                      <p:nvPr/>
                    </p:nvPicPr>
                    <p:blipFill>
                      <a:blip r:embed="rId8"/>
                      <a:stretch>
                        <a:fillRect/>
                      </a:stretch>
                    </p:blipFill>
                    <p:spPr>
                      <a:xfrm>
                        <a:off x="4196916" y="5445224"/>
                        <a:ext cx="248209" cy="343488"/>
                      </a:xfrm>
                      <a:prstGeom prst="rect">
                        <a:avLst/>
                      </a:prstGeom>
                    </p:spPr>
                  </p:pic>
                </p:oleObj>
              </mc:Fallback>
            </mc:AlternateContent>
          </a:graphicData>
        </a:graphic>
      </p:graphicFrame>
    </p:spTree>
    <p:extLst>
      <p:ext uri="{BB962C8B-B14F-4D97-AF65-F5344CB8AC3E}">
        <p14:creationId xmlns:p14="http://schemas.microsoft.com/office/powerpoint/2010/main" val="761991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2015" y="1184704"/>
            <a:ext cx="9079497" cy="4692568"/>
          </a:xfrm>
          <a:prstGeom prst="rect">
            <a:avLst/>
          </a:prstGeom>
          <a:noFill/>
        </p:spPr>
        <p:txBody>
          <a:bodyPr wrap="square" rtlCol="0">
            <a:spAutoFit/>
          </a:bodyPr>
          <a:lstStyle/>
          <a:p>
            <a:pPr marL="285750" indent="-285750">
              <a:lnSpc>
                <a:spcPct val="110000"/>
              </a:lnSpc>
              <a:buFont typeface="Wingdings" charset="2"/>
              <a:buChar char="Ø"/>
            </a:pPr>
            <a:r>
              <a:rPr lang="en-US" sz="1600" b="1" dirty="0" err="1" smtClean="0"/>
              <a:t>Weibo</a:t>
            </a:r>
            <a:r>
              <a:rPr lang="en-US" sz="1600" dirty="0" smtClean="0"/>
              <a:t> [26] is the most popular </a:t>
            </a:r>
            <a:r>
              <a:rPr lang="en-US" sz="1600" dirty="0" err="1" smtClean="0"/>
              <a:t>microblogging</a:t>
            </a:r>
            <a:r>
              <a:rPr lang="en-US" sz="1600" dirty="0" smtClean="0"/>
              <a:t> service in China.</a:t>
            </a:r>
          </a:p>
          <a:p>
            <a:pPr marL="742950" lvl="1" indent="-285750">
              <a:lnSpc>
                <a:spcPct val="110000"/>
              </a:lnSpc>
              <a:buFont typeface="Wingdings" charset="2"/>
              <a:buChar char="Ø"/>
            </a:pPr>
            <a:r>
              <a:rPr lang="en-US" sz="1600" dirty="0" smtClean="0"/>
              <a:t>View the </a:t>
            </a:r>
            <a:r>
              <a:rPr lang="en-US" sz="1600" dirty="0" err="1" smtClean="0"/>
              <a:t>retweeting</a:t>
            </a:r>
            <a:r>
              <a:rPr lang="en-US" sz="1600" dirty="0" smtClean="0"/>
              <a:t> flow as a data stream.</a:t>
            </a:r>
          </a:p>
          <a:p>
            <a:pPr marL="742950" lvl="1" indent="-285750">
              <a:lnSpc>
                <a:spcPct val="110000"/>
              </a:lnSpc>
              <a:buFont typeface="Wingdings" charset="2"/>
              <a:buChar char="Ø"/>
            </a:pPr>
            <a:r>
              <a:rPr lang="en-US" sz="1600" dirty="0" smtClean="0"/>
              <a:t>Predict whether a user will </a:t>
            </a:r>
            <a:r>
              <a:rPr lang="en-US" sz="1600" dirty="0" err="1" smtClean="0"/>
              <a:t>retweet</a:t>
            </a:r>
            <a:r>
              <a:rPr lang="en-US" sz="1600" dirty="0" smtClean="0"/>
              <a:t> a </a:t>
            </a:r>
            <a:r>
              <a:rPr lang="en-US" sz="1600" dirty="0" err="1" smtClean="0"/>
              <a:t>microblog</a:t>
            </a:r>
            <a:r>
              <a:rPr lang="en-US" sz="1600" dirty="0" smtClean="0"/>
              <a:t>.</a:t>
            </a:r>
          </a:p>
          <a:p>
            <a:pPr marL="742950" lvl="1" indent="-285750">
              <a:lnSpc>
                <a:spcPct val="110000"/>
              </a:lnSpc>
              <a:buFont typeface="Wingdings" charset="2"/>
              <a:buChar char="Ø"/>
            </a:pPr>
            <a:r>
              <a:rPr lang="en-US" sz="1600" dirty="0" smtClean="0"/>
              <a:t>3 types of edge factors: friends; sharing the same user; sharing the same tweet</a:t>
            </a:r>
          </a:p>
          <a:p>
            <a:pPr marL="285750" indent="-285750">
              <a:lnSpc>
                <a:spcPct val="110000"/>
              </a:lnSpc>
              <a:buFont typeface="Wingdings" charset="2"/>
              <a:buChar char="Ø"/>
            </a:pPr>
            <a:r>
              <a:rPr lang="en-US" sz="1600" b="1" dirty="0" smtClean="0"/>
              <a:t>Slashdot</a:t>
            </a:r>
            <a:r>
              <a:rPr lang="en-US" sz="1600" dirty="0" smtClean="0"/>
              <a:t> is an online social network for sharing technology related news.</a:t>
            </a:r>
          </a:p>
          <a:p>
            <a:pPr marL="742950" lvl="1" indent="-285750">
              <a:lnSpc>
                <a:spcPct val="110000"/>
              </a:lnSpc>
              <a:buFont typeface="Wingdings" charset="2"/>
              <a:buChar char="Ø"/>
            </a:pPr>
            <a:r>
              <a:rPr lang="en-US" sz="1600" dirty="0" smtClean="0"/>
              <a:t>Treat each follow relationship as an instance.</a:t>
            </a:r>
          </a:p>
          <a:p>
            <a:pPr marL="742950" lvl="1" indent="-285750">
              <a:lnSpc>
                <a:spcPct val="110000"/>
              </a:lnSpc>
              <a:buFont typeface="Wingdings" charset="2"/>
              <a:buChar char="Ø"/>
            </a:pPr>
            <a:r>
              <a:rPr lang="en-US" sz="1600" dirty="0" smtClean="0"/>
              <a:t>Predict “friends” or “foes”.</a:t>
            </a:r>
          </a:p>
          <a:p>
            <a:pPr marL="742950" lvl="1" indent="-285750">
              <a:lnSpc>
                <a:spcPct val="110000"/>
              </a:lnSpc>
              <a:buFont typeface="Wingdings" charset="2"/>
              <a:buChar char="Ø"/>
            </a:pPr>
            <a:r>
              <a:rPr lang="en-US" sz="1600" dirty="0" smtClean="0"/>
              <a:t>3 types of edge factors: appearing in the same post; sharing the same follower; sharing the same </a:t>
            </a:r>
            <a:r>
              <a:rPr lang="en-US" sz="1600" dirty="0" err="1" smtClean="0"/>
              <a:t>followee</a:t>
            </a:r>
            <a:r>
              <a:rPr lang="en-US" sz="1600" dirty="0" smtClean="0"/>
              <a:t>.</a:t>
            </a:r>
          </a:p>
          <a:p>
            <a:pPr marL="285750" indent="-285750">
              <a:lnSpc>
                <a:spcPct val="110000"/>
              </a:lnSpc>
              <a:buFont typeface="Wingdings" charset="2"/>
              <a:buChar char="Ø"/>
            </a:pPr>
            <a:r>
              <a:rPr lang="en-US" sz="1600" b="1" dirty="0" smtClean="0"/>
              <a:t>IMDB</a:t>
            </a:r>
            <a:r>
              <a:rPr lang="en-US" sz="1600" dirty="0" smtClean="0"/>
              <a:t> is an online database of information related to movies and TVs.</a:t>
            </a:r>
          </a:p>
          <a:p>
            <a:pPr marL="742950" lvl="1" indent="-285750">
              <a:lnSpc>
                <a:spcPct val="110000"/>
              </a:lnSpc>
              <a:buFont typeface="Wingdings" charset="2"/>
              <a:buChar char="Ø"/>
            </a:pPr>
            <a:r>
              <a:rPr lang="en-US" sz="1600" dirty="0" smtClean="0"/>
              <a:t>Each movie is treated as an instance.</a:t>
            </a:r>
          </a:p>
          <a:p>
            <a:pPr marL="742950" lvl="1" indent="-285750">
              <a:lnSpc>
                <a:spcPct val="110000"/>
              </a:lnSpc>
              <a:buFont typeface="Wingdings" charset="2"/>
              <a:buChar char="Ø"/>
            </a:pPr>
            <a:r>
              <a:rPr lang="en-US" sz="1600" dirty="0" smtClean="0"/>
              <a:t>Classify movies into categories such as </a:t>
            </a:r>
            <a:r>
              <a:rPr lang="en-US" sz="1600" i="1" dirty="0" smtClean="0"/>
              <a:t>romance</a:t>
            </a:r>
            <a:r>
              <a:rPr lang="en-US" sz="1600" dirty="0" smtClean="0"/>
              <a:t> and </a:t>
            </a:r>
            <a:r>
              <a:rPr lang="en-US" sz="1600" i="1" dirty="0" smtClean="0"/>
              <a:t>animation</a:t>
            </a:r>
            <a:r>
              <a:rPr lang="en-US" sz="1600" dirty="0" smtClean="0"/>
              <a:t>.</a:t>
            </a:r>
          </a:p>
          <a:p>
            <a:pPr marL="742950" lvl="1" indent="-285750">
              <a:lnSpc>
                <a:spcPct val="110000"/>
              </a:lnSpc>
              <a:buFont typeface="Wingdings" charset="2"/>
              <a:buChar char="Ø"/>
            </a:pPr>
            <a:r>
              <a:rPr lang="en-US" sz="1600" dirty="0" smtClean="0"/>
              <a:t>Edges indicate common-star relationships.</a:t>
            </a:r>
          </a:p>
          <a:p>
            <a:pPr marL="285750" indent="-285750">
              <a:lnSpc>
                <a:spcPct val="110000"/>
              </a:lnSpc>
              <a:buFont typeface="Wingdings" charset="2"/>
              <a:buChar char="Ø"/>
            </a:pPr>
            <a:r>
              <a:rPr lang="en-US" sz="1600" b="1" dirty="0" err="1" smtClean="0"/>
              <a:t>ArnetMiner</a:t>
            </a:r>
            <a:r>
              <a:rPr lang="en-US" sz="1600" dirty="0" smtClean="0"/>
              <a:t> [19] is an academic social network.</a:t>
            </a:r>
          </a:p>
          <a:p>
            <a:pPr marL="742950" lvl="1" indent="-285750">
              <a:lnSpc>
                <a:spcPct val="110000"/>
              </a:lnSpc>
              <a:buFont typeface="Wingdings" charset="2"/>
              <a:buChar char="Ø"/>
            </a:pPr>
            <a:r>
              <a:rPr lang="en-US" sz="1600" dirty="0" smtClean="0"/>
              <a:t>Each publication is treated as an instance.</a:t>
            </a:r>
          </a:p>
          <a:p>
            <a:pPr marL="742950" lvl="1" indent="-285750">
              <a:lnSpc>
                <a:spcPct val="110000"/>
              </a:lnSpc>
              <a:buFont typeface="Wingdings" charset="2"/>
              <a:buChar char="Ø"/>
            </a:pPr>
            <a:r>
              <a:rPr lang="en-US" sz="1600" dirty="0" smtClean="0"/>
              <a:t>Classify publications into categories such as </a:t>
            </a:r>
            <a:r>
              <a:rPr lang="en-US" sz="1600" i="1" dirty="0" smtClean="0"/>
              <a:t>machine learning</a:t>
            </a:r>
            <a:r>
              <a:rPr lang="en-US" sz="1600" dirty="0" smtClean="0"/>
              <a:t> and </a:t>
            </a:r>
            <a:r>
              <a:rPr lang="en-US" sz="1600" i="1" dirty="0" smtClean="0"/>
              <a:t>data mining</a:t>
            </a:r>
            <a:r>
              <a:rPr lang="en-US" sz="1600" dirty="0" smtClean="0"/>
              <a:t>.</a:t>
            </a:r>
          </a:p>
          <a:p>
            <a:pPr marL="742950" lvl="1" indent="-285750">
              <a:lnSpc>
                <a:spcPct val="110000"/>
              </a:lnSpc>
              <a:buFont typeface="Wingdings" charset="2"/>
              <a:buChar char="Ø"/>
            </a:pPr>
            <a:r>
              <a:rPr lang="en-US" sz="1600" dirty="0" smtClean="0"/>
              <a:t>Edges indicate co-author relationships.</a:t>
            </a:r>
            <a:endParaRPr lang="en-US" sz="1600" dirty="0"/>
          </a:p>
        </p:txBody>
      </p:sp>
      <p:sp>
        <p:nvSpPr>
          <p:cNvPr id="8" name="文本框 7"/>
          <p:cNvSpPr txBox="1"/>
          <p:nvPr/>
        </p:nvSpPr>
        <p:spPr>
          <a:xfrm>
            <a:off x="437628" y="332656"/>
            <a:ext cx="9087880" cy="707886"/>
          </a:xfrm>
          <a:prstGeom prst="rect">
            <a:avLst/>
          </a:prstGeom>
          <a:noFill/>
        </p:spPr>
        <p:txBody>
          <a:bodyPr wrap="square" rtlCol="0">
            <a:spAutoFit/>
          </a:bodyPr>
          <a:lstStyle/>
          <a:p>
            <a:pPr algn="ctr"/>
            <a:r>
              <a:rPr lang="en-US" altLang="zh-CN" sz="4000" b="1" dirty="0" smtClean="0">
                <a:latin typeface="+mj-lt"/>
              </a:rPr>
              <a:t>Experiments</a:t>
            </a:r>
            <a:r>
              <a:rPr lang="en-US" altLang="zh-CN" sz="2800" b="1" dirty="0" smtClean="0">
                <a:latin typeface="+mj-lt"/>
              </a:rPr>
              <a:t>—Datasets</a:t>
            </a:r>
            <a:endParaRPr lang="en-US" altLang="zh-CN" sz="2800" b="1" dirty="0">
              <a:latin typeface="+mj-lt"/>
            </a:endParaRPr>
          </a:p>
        </p:txBody>
      </p:sp>
    </p:spTree>
    <p:extLst>
      <p:ext uri="{BB962C8B-B14F-4D97-AF65-F5344CB8AC3E}">
        <p14:creationId xmlns:p14="http://schemas.microsoft.com/office/powerpoint/2010/main" val="2970208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4327" y="1952836"/>
            <a:ext cx="6811821" cy="2520280"/>
          </a:xfrm>
          <a:prstGeom prst="rect">
            <a:avLst/>
          </a:prstGeom>
        </p:spPr>
      </p:pic>
      <p:sp>
        <p:nvSpPr>
          <p:cNvPr id="8" name="文本框 7"/>
          <p:cNvSpPr txBox="1"/>
          <p:nvPr/>
        </p:nvSpPr>
        <p:spPr>
          <a:xfrm>
            <a:off x="437628" y="332656"/>
            <a:ext cx="9087880" cy="707886"/>
          </a:xfrm>
          <a:prstGeom prst="rect">
            <a:avLst/>
          </a:prstGeom>
          <a:noFill/>
        </p:spPr>
        <p:txBody>
          <a:bodyPr wrap="square" rtlCol="0">
            <a:spAutoFit/>
          </a:bodyPr>
          <a:lstStyle/>
          <a:p>
            <a:pPr algn="ctr"/>
            <a:r>
              <a:rPr lang="en-US" altLang="zh-CN" sz="4000" b="1" dirty="0" smtClean="0">
                <a:latin typeface="+mj-lt"/>
              </a:rPr>
              <a:t>Experiments</a:t>
            </a:r>
            <a:r>
              <a:rPr lang="en-US" altLang="zh-CN" sz="2800" b="1" dirty="0" smtClean="0">
                <a:latin typeface="+mj-lt"/>
              </a:rPr>
              <a:t>—Datasets</a:t>
            </a:r>
            <a:endParaRPr lang="en-US" altLang="zh-CN" sz="2800" b="1" dirty="0">
              <a:latin typeface="+mj-lt"/>
            </a:endParaRPr>
          </a:p>
        </p:txBody>
      </p:sp>
    </p:spTree>
    <p:extLst>
      <p:ext uri="{BB962C8B-B14F-4D97-AF65-F5344CB8AC3E}">
        <p14:creationId xmlns:p14="http://schemas.microsoft.com/office/powerpoint/2010/main" val="38358978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 Shot 2014-10-16 at 12.1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 y="868072"/>
            <a:ext cx="6717196" cy="2991409"/>
          </a:xfrm>
          <a:prstGeom prst="rect">
            <a:avLst/>
          </a:prstGeom>
          <a:ln>
            <a:solidFill>
              <a:schemeClr val="tx1"/>
            </a:solidFill>
          </a:ln>
        </p:spPr>
      </p:pic>
      <p:pic>
        <p:nvPicPr>
          <p:cNvPr id="5" name="图片 4" descr="Screen Shot 2014-10-16 at 12.16.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72" y="3864004"/>
            <a:ext cx="6969224" cy="3021380"/>
          </a:xfrm>
          <a:prstGeom prst="rect">
            <a:avLst/>
          </a:prstGeom>
          <a:ln>
            <a:solidFill>
              <a:schemeClr val="tx1"/>
            </a:solidFill>
          </a:ln>
        </p:spPr>
      </p:pic>
      <p:sp>
        <p:nvSpPr>
          <p:cNvPr id="6" name="文本框 5"/>
          <p:cNvSpPr txBox="1"/>
          <p:nvPr/>
        </p:nvSpPr>
        <p:spPr>
          <a:xfrm>
            <a:off x="437628" y="116632"/>
            <a:ext cx="9087880" cy="707886"/>
          </a:xfrm>
          <a:prstGeom prst="rect">
            <a:avLst/>
          </a:prstGeom>
          <a:noFill/>
        </p:spPr>
        <p:txBody>
          <a:bodyPr wrap="square" rtlCol="0">
            <a:spAutoFit/>
          </a:bodyPr>
          <a:lstStyle/>
          <a:p>
            <a:pPr algn="ctr"/>
            <a:r>
              <a:rPr lang="en-US" altLang="zh-CN" sz="4000" b="1" dirty="0" smtClean="0">
                <a:latin typeface="+mj-lt"/>
              </a:rPr>
              <a:t>Experiments</a:t>
            </a:r>
            <a:r>
              <a:rPr lang="en-US" altLang="zh-CN" sz="2800" b="1" dirty="0" smtClean="0">
                <a:latin typeface="+mj-lt"/>
              </a:rPr>
              <a:t>—Results</a:t>
            </a:r>
            <a:endParaRPr lang="en-US" altLang="zh-CN" sz="2800" b="1" dirty="0">
              <a:latin typeface="+mj-lt"/>
            </a:endParaRPr>
          </a:p>
        </p:txBody>
      </p:sp>
    </p:spTree>
    <p:extLst>
      <p:ext uri="{BB962C8B-B14F-4D97-AF65-F5344CB8AC3E}">
        <p14:creationId xmlns:p14="http://schemas.microsoft.com/office/powerpoint/2010/main" val="29162018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z="4400" b="1" smtClean="0">
                <a:latin typeface="黑体" pitchFamily="49" charset="-122"/>
                <a:ea typeface="黑体" pitchFamily="49" charset="-122"/>
              </a:rPr>
              <a:t>大</a:t>
            </a:r>
            <a:r>
              <a:rPr lang="en-US" altLang="zh-CN" sz="4400" b="1" smtClean="0">
                <a:latin typeface="黑体" pitchFamily="49" charset="-122"/>
                <a:ea typeface="黑体" pitchFamily="49" charset="-122"/>
              </a:rPr>
              <a:t>(</a:t>
            </a:r>
            <a:r>
              <a:rPr lang="zh-CN" altLang="en-US" sz="4400" b="1" dirty="0" smtClean="0">
                <a:latin typeface="黑体" pitchFamily="49" charset="-122"/>
                <a:ea typeface="黑体" pitchFamily="49" charset="-122"/>
              </a:rPr>
              <a:t>复杂</a:t>
            </a:r>
            <a:r>
              <a:rPr lang="en-US" altLang="zh-CN" sz="4400" b="1" smtClean="0">
                <a:latin typeface="黑体" pitchFamily="49" charset="-122"/>
                <a:ea typeface="黑体" pitchFamily="49" charset="-122"/>
              </a:rPr>
              <a:t>)</a:t>
            </a:r>
            <a:r>
              <a:rPr lang="zh-CN" altLang="en-US" sz="4400" b="1" smtClean="0">
                <a:latin typeface="黑体" pitchFamily="49" charset="-122"/>
                <a:ea typeface="黑体" pitchFamily="49" charset="-122"/>
              </a:rPr>
              <a:t>数据时代</a:t>
            </a:r>
            <a:endParaRPr lang="zh-CN" altLang="en-US" sz="4400" b="1" dirty="0" smtClean="0">
              <a:latin typeface="黑体" pitchFamily="49" charset="-122"/>
              <a:ea typeface="黑体" pitchFamily="49" charset="-122"/>
            </a:endParaRPr>
          </a:p>
        </p:txBody>
      </p:sp>
      <p:sp>
        <p:nvSpPr>
          <p:cNvPr id="3" name="内容占位符 2"/>
          <p:cNvSpPr>
            <a:spLocks noGrp="1"/>
          </p:cNvSpPr>
          <p:nvPr>
            <p:ph idx="1"/>
          </p:nvPr>
        </p:nvSpPr>
        <p:spPr>
          <a:xfrm>
            <a:off x="206376" y="1128715"/>
            <a:ext cx="9699624" cy="4929187"/>
          </a:xfrm>
        </p:spPr>
        <p:txBody>
          <a:bodyPr/>
          <a:lstStyle/>
          <a:p>
            <a:r>
              <a:rPr lang="zh-CN" altLang="en-US" dirty="0" smtClean="0">
                <a:solidFill>
                  <a:srgbClr val="C00000"/>
                </a:solidFill>
                <a:latin typeface="黑体" pitchFamily="49" charset="-122"/>
                <a:ea typeface="黑体" pitchFamily="49" charset="-122"/>
              </a:rPr>
              <a:t>网络趋势</a:t>
            </a:r>
            <a:r>
              <a:rPr lang="en-US" altLang="zh-CN" dirty="0" smtClean="0">
                <a:solidFill>
                  <a:srgbClr val="C00000"/>
                </a:solidFill>
                <a:latin typeface="黑体" pitchFamily="49" charset="-122"/>
                <a:ea typeface="黑体" pitchFamily="49" charset="-122"/>
              </a:rPr>
              <a:t> </a:t>
            </a:r>
          </a:p>
          <a:p>
            <a:pPr lvl="1"/>
            <a:r>
              <a:rPr lang="zh-CN" altLang="en-US" dirty="0" smtClean="0">
                <a:solidFill>
                  <a:srgbClr val="C00000"/>
                </a:solidFill>
                <a:latin typeface="黑体" pitchFamily="49" charset="-122"/>
                <a:ea typeface="黑体" pitchFamily="49" charset="-122"/>
              </a:rPr>
              <a:t>以数据为中心</a:t>
            </a:r>
            <a:r>
              <a:rPr lang="en-US" altLang="zh-CN" dirty="0" smtClean="0">
                <a:solidFill>
                  <a:srgbClr val="C00000"/>
                </a:solidFill>
                <a:latin typeface="黑体" pitchFamily="49" charset="-122"/>
                <a:ea typeface="黑体" pitchFamily="49" charset="-122"/>
              </a:rPr>
              <a:t> </a:t>
            </a:r>
            <a:r>
              <a:rPr lang="en-US" altLang="zh-CN" dirty="0" smtClean="0">
                <a:solidFill>
                  <a:srgbClr val="C00000"/>
                </a:solidFill>
                <a:latin typeface="黑体" pitchFamily="49" charset="-122"/>
                <a:ea typeface="黑体" pitchFamily="49" charset="-122"/>
                <a:sym typeface="Wingdings" pitchFamily="2" charset="2"/>
              </a:rPr>
              <a:t> </a:t>
            </a:r>
            <a:r>
              <a:rPr lang="zh-CN" altLang="en-US" dirty="0" smtClean="0">
                <a:solidFill>
                  <a:srgbClr val="C00000"/>
                </a:solidFill>
                <a:latin typeface="黑体" pitchFamily="49" charset="-122"/>
                <a:ea typeface="黑体" pitchFamily="49" charset="-122"/>
                <a:sym typeface="Wingdings" pitchFamily="2" charset="2"/>
              </a:rPr>
              <a:t>以用户为中心</a:t>
            </a:r>
            <a:endParaRPr lang="en-US" altLang="zh-CN" dirty="0" smtClean="0">
              <a:solidFill>
                <a:srgbClr val="C00000"/>
              </a:solidFill>
              <a:latin typeface="黑体" pitchFamily="49" charset="-122"/>
              <a:ea typeface="黑体" pitchFamily="49" charset="-122"/>
              <a:sym typeface="Wingdings" pitchFamily="2" charset="2"/>
            </a:endParaRPr>
          </a:p>
          <a:p>
            <a:pPr lvl="1"/>
            <a:r>
              <a:rPr lang="zh-CN" altLang="en-US" dirty="0" smtClean="0">
                <a:solidFill>
                  <a:srgbClr val="C00000"/>
                </a:solidFill>
                <a:latin typeface="黑体" pitchFamily="49" charset="-122"/>
                <a:ea typeface="黑体" pitchFamily="49" charset="-122"/>
                <a:sym typeface="Wingdings" pitchFamily="2" charset="2"/>
              </a:rPr>
              <a:t>离线的稀疏网络</a:t>
            </a:r>
            <a:r>
              <a:rPr lang="en-US" altLang="zh-CN" dirty="0" smtClean="0">
                <a:solidFill>
                  <a:srgbClr val="C00000"/>
                </a:solidFill>
                <a:latin typeface="黑体" pitchFamily="49" charset="-122"/>
                <a:ea typeface="黑体" pitchFamily="49" charset="-122"/>
                <a:sym typeface="Wingdings" pitchFamily="2" charset="2"/>
              </a:rPr>
              <a:t>  </a:t>
            </a:r>
            <a:r>
              <a:rPr lang="zh-CN" altLang="en-US" dirty="0" smtClean="0">
                <a:solidFill>
                  <a:srgbClr val="C00000"/>
                </a:solidFill>
                <a:latin typeface="黑体" pitchFamily="49" charset="-122"/>
                <a:ea typeface="黑体" pitchFamily="49" charset="-122"/>
                <a:sym typeface="Wingdings" pitchFamily="2" charset="2"/>
              </a:rPr>
              <a:t>在线的紧凑网络</a:t>
            </a:r>
            <a:endParaRPr lang="en-US" altLang="zh-CN" dirty="0" smtClean="0">
              <a:solidFill>
                <a:srgbClr val="C00000"/>
              </a:solidFill>
              <a:latin typeface="黑体" pitchFamily="49" charset="-122"/>
              <a:ea typeface="黑体" pitchFamily="49" charset="-122"/>
              <a:sym typeface="Wingdings" pitchFamily="2" charset="2"/>
            </a:endParaRPr>
          </a:p>
          <a:p>
            <a:pPr lvl="1"/>
            <a:r>
              <a:rPr lang="zh-CN" altLang="en-US" dirty="0" smtClean="0">
                <a:solidFill>
                  <a:srgbClr val="C00000"/>
                </a:solidFill>
                <a:latin typeface="黑体" pitchFamily="49" charset="-122"/>
                <a:ea typeface="黑体" pitchFamily="49" charset="-122"/>
                <a:sym typeface="Wingdings" pitchFamily="2" charset="2"/>
              </a:rPr>
              <a:t>大规模数据挖掘</a:t>
            </a:r>
            <a:r>
              <a:rPr lang="en-US" altLang="zh-CN" dirty="0" smtClean="0">
                <a:solidFill>
                  <a:srgbClr val="C00000"/>
                </a:solidFill>
                <a:latin typeface="黑体" pitchFamily="49" charset="-122"/>
                <a:ea typeface="黑体" pitchFamily="49" charset="-122"/>
                <a:sym typeface="Wingdings" pitchFamily="2" charset="2"/>
              </a:rPr>
              <a:t>  </a:t>
            </a:r>
            <a:r>
              <a:rPr lang="zh-CN" altLang="en-US" dirty="0" smtClean="0">
                <a:solidFill>
                  <a:srgbClr val="C00000"/>
                </a:solidFill>
                <a:latin typeface="黑体" pitchFamily="49" charset="-122"/>
                <a:ea typeface="黑体" pitchFamily="49" charset="-122"/>
                <a:sym typeface="Wingdings" pitchFamily="2" charset="2"/>
              </a:rPr>
              <a:t>大数据的深度分析</a:t>
            </a:r>
            <a:r>
              <a:rPr lang="en-US" altLang="zh-CN" dirty="0" smtClean="0">
                <a:solidFill>
                  <a:srgbClr val="C00000"/>
                </a:solidFill>
                <a:latin typeface="黑体" pitchFamily="49" charset="-122"/>
                <a:ea typeface="黑体" pitchFamily="49" charset="-122"/>
                <a:sym typeface="Wingdings" pitchFamily="2" charset="2"/>
              </a:rPr>
              <a:t> </a:t>
            </a:r>
          </a:p>
          <a:p>
            <a:r>
              <a:rPr lang="zh-CN" altLang="en-US" dirty="0" smtClean="0">
                <a:latin typeface="黑体" pitchFamily="49" charset="-122"/>
                <a:ea typeface="黑体" pitchFamily="49" charset="-122"/>
                <a:sym typeface="Wingdings" pitchFamily="2" charset="2"/>
              </a:rPr>
              <a:t>技术发展趋势</a:t>
            </a:r>
            <a:endParaRPr lang="en-US" altLang="zh-CN" dirty="0" smtClean="0">
              <a:latin typeface="黑体" pitchFamily="49" charset="-122"/>
              <a:ea typeface="黑体" pitchFamily="49" charset="-122"/>
              <a:sym typeface="Wingdings" pitchFamily="2" charset="2"/>
            </a:endParaRPr>
          </a:p>
          <a:p>
            <a:pPr lvl="1"/>
            <a:r>
              <a:rPr lang="zh-CN" altLang="en-US" dirty="0" smtClean="0">
                <a:latin typeface="黑体" pitchFamily="49" charset="-122"/>
                <a:ea typeface="黑体" pitchFamily="49" charset="-122"/>
                <a:sym typeface="Wingdings" pitchFamily="2" charset="2"/>
              </a:rPr>
              <a:t>标准格式内容</a:t>
            </a:r>
            <a:r>
              <a:rPr lang="en-US" altLang="zh-CN" dirty="0" smtClean="0">
                <a:latin typeface="黑体" pitchFamily="49" charset="-122"/>
                <a:ea typeface="黑体" pitchFamily="49" charset="-122"/>
                <a:sym typeface="Wingdings" pitchFamily="2" charset="2"/>
              </a:rPr>
              <a:t>  </a:t>
            </a:r>
            <a:r>
              <a:rPr lang="zh-CN" altLang="en-US" dirty="0" smtClean="0">
                <a:latin typeface="黑体" pitchFamily="49" charset="-122"/>
                <a:ea typeface="黑体" pitchFamily="49" charset="-122"/>
                <a:sym typeface="Wingdings" pitchFamily="2" charset="2"/>
              </a:rPr>
              <a:t>非标准化内容</a:t>
            </a:r>
            <a:endParaRPr lang="en-US" altLang="zh-CN" dirty="0" smtClean="0">
              <a:latin typeface="黑体" pitchFamily="49" charset="-122"/>
              <a:ea typeface="黑体" pitchFamily="49" charset="-122"/>
              <a:sym typeface="Wingdings" pitchFamily="2" charset="2"/>
            </a:endParaRPr>
          </a:p>
          <a:p>
            <a:pPr lvl="1"/>
            <a:r>
              <a:rPr lang="zh-CN" altLang="en-US" dirty="0" smtClean="0">
                <a:latin typeface="黑体" pitchFamily="49" charset="-122"/>
                <a:ea typeface="黑体" pitchFamily="49" charset="-122"/>
                <a:sym typeface="Wingdings" pitchFamily="2" charset="2"/>
              </a:rPr>
              <a:t>关键词的搜索</a:t>
            </a:r>
            <a:r>
              <a:rPr lang="en-US" altLang="zh-CN" dirty="0" smtClean="0">
                <a:latin typeface="黑体" pitchFamily="49" charset="-122"/>
                <a:ea typeface="黑体" pitchFamily="49" charset="-122"/>
                <a:sym typeface="Wingdings" pitchFamily="2" charset="2"/>
              </a:rPr>
              <a:t>  </a:t>
            </a:r>
            <a:r>
              <a:rPr lang="zh-CN" altLang="en-US" dirty="0" smtClean="0">
                <a:latin typeface="黑体" pitchFamily="49" charset="-122"/>
                <a:ea typeface="黑体" pitchFamily="49" charset="-122"/>
                <a:sym typeface="Wingdings" pitchFamily="2" charset="2"/>
              </a:rPr>
              <a:t>基于语义的搜索</a:t>
            </a:r>
            <a:endParaRPr lang="en-US" altLang="zh-CN" dirty="0" smtClean="0">
              <a:latin typeface="黑体" pitchFamily="49" charset="-122"/>
              <a:ea typeface="黑体" pitchFamily="49" charset="-122"/>
              <a:sym typeface="Wingdings" pitchFamily="2" charset="2"/>
            </a:endParaRPr>
          </a:p>
          <a:p>
            <a:pPr lvl="1"/>
            <a:r>
              <a:rPr lang="zh-CN" altLang="en-US" dirty="0" smtClean="0">
                <a:latin typeface="黑体" pitchFamily="49" charset="-122"/>
                <a:ea typeface="黑体" pitchFamily="49" charset="-122"/>
                <a:sym typeface="Wingdings" pitchFamily="2" charset="2"/>
              </a:rPr>
              <a:t>用户行为建模</a:t>
            </a:r>
            <a:r>
              <a:rPr lang="en-US" altLang="zh-CN" dirty="0" smtClean="0">
                <a:latin typeface="黑体" pitchFamily="49" charset="-122"/>
                <a:ea typeface="黑体" pitchFamily="49" charset="-122"/>
                <a:sym typeface="Wingdings" pitchFamily="2" charset="2"/>
              </a:rPr>
              <a:t>  </a:t>
            </a:r>
            <a:r>
              <a:rPr lang="zh-CN" altLang="en-US" dirty="0" smtClean="0">
                <a:latin typeface="黑体" pitchFamily="49" charset="-122"/>
                <a:ea typeface="黑体" pitchFamily="49" charset="-122"/>
                <a:sym typeface="Wingdings" pitchFamily="2" charset="2"/>
              </a:rPr>
              <a:t>群体智能的用户行为分析</a:t>
            </a:r>
            <a:endParaRPr lang="en-US" altLang="zh-CN" dirty="0" smtClean="0">
              <a:latin typeface="黑体" pitchFamily="49" charset="-122"/>
              <a:ea typeface="黑体" pitchFamily="49" charset="-122"/>
              <a:sym typeface="Wingdings" pitchFamily="2" charset="2"/>
            </a:endParaRPr>
          </a:p>
          <a:p>
            <a:pPr lvl="1"/>
            <a:r>
              <a:rPr lang="zh-CN" altLang="en-US" dirty="0" smtClean="0">
                <a:latin typeface="黑体" pitchFamily="49" charset="-122"/>
                <a:ea typeface="黑体" pitchFamily="49" charset="-122"/>
                <a:sym typeface="Wingdings" pitchFamily="2" charset="2"/>
              </a:rPr>
              <a:t>宏观层面分析 </a:t>
            </a:r>
            <a:r>
              <a:rPr lang="en-US" altLang="zh-CN" dirty="0" smtClean="0">
                <a:latin typeface="黑体" pitchFamily="49" charset="-122"/>
                <a:ea typeface="黑体" pitchFamily="49" charset="-122"/>
                <a:sym typeface="Wingdings" pitchFamily="2" charset="2"/>
              </a:rPr>
              <a:t> </a:t>
            </a:r>
            <a:r>
              <a:rPr lang="zh-CN" altLang="en-US" dirty="0" smtClean="0">
                <a:latin typeface="黑体" pitchFamily="49" charset="-122"/>
                <a:ea typeface="黑体" pitchFamily="49" charset="-122"/>
                <a:sym typeface="Wingdings" pitchFamily="2" charset="2"/>
              </a:rPr>
              <a:t>微观层面分析</a:t>
            </a:r>
            <a:endParaRPr lang="en-US" altLang="zh-CN" dirty="0" smtClean="0">
              <a:latin typeface="黑体" pitchFamily="49" charset="-122"/>
              <a:ea typeface="黑体" pitchFamily="49" charset="-122"/>
              <a:sym typeface="Wingdings" pitchFamily="2" charset="2"/>
            </a:endParaRPr>
          </a:p>
          <a:p>
            <a:pPr lvl="1"/>
            <a:r>
              <a:rPr lang="en-US" altLang="zh-CN" dirty="0" smtClean="0">
                <a:latin typeface="黑体" pitchFamily="49" charset="-122"/>
                <a:ea typeface="黑体" pitchFamily="49" charset="-122"/>
                <a:sym typeface="Wingdings" pitchFamily="2" charset="2"/>
              </a:rPr>
              <a:t>…</a:t>
            </a:r>
          </a:p>
        </p:txBody>
      </p:sp>
    </p:spTree>
    <p:custDataLst>
      <p:tags r:id="rId1"/>
    </p:custDataLst>
    <p:extLst>
      <p:ext uri="{BB962C8B-B14F-4D97-AF65-F5344CB8AC3E}">
        <p14:creationId xmlns:p14="http://schemas.microsoft.com/office/powerpoint/2010/main" val="25519904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CC0000"/>
                                      </p:to>
                                    </p:animClr>
                                  </p:childTnLst>
                                </p:cTn>
                              </p:par>
                              <p:par>
                                <p:cTn id="7" presetID="3" presetClass="emph" presetSubtype="2" fill="hold" nodeType="withEffect">
                                  <p:stCondLst>
                                    <p:cond delay="0"/>
                                  </p:stCondLst>
                                  <p:childTnLst>
                                    <p:animClr clrSpc="rgb" dir="cw">
                                      <p:cBhvr override="childStyle">
                                        <p:cTn id="8" dur="500" fill="hold"/>
                                        <p:tgtEl>
                                          <p:spTgt spid="3">
                                            <p:txEl>
                                              <p:pRg st="5" end="5"/>
                                            </p:txEl>
                                          </p:spTgt>
                                        </p:tgtEl>
                                        <p:attrNameLst>
                                          <p:attrName>style.color</p:attrName>
                                        </p:attrNameLst>
                                      </p:cBhvr>
                                      <p:to>
                                        <a:srgbClr val="CC0000"/>
                                      </p:to>
                                    </p:animClr>
                                  </p:childTnLst>
                                </p:cTn>
                              </p:par>
                              <p:par>
                                <p:cTn id="9" presetID="3" presetClass="emph" presetSubtype="2" fill="hold" nodeType="withEffect">
                                  <p:stCondLst>
                                    <p:cond delay="0"/>
                                  </p:stCondLst>
                                  <p:childTnLst>
                                    <p:animClr clrSpc="rgb" dir="cw">
                                      <p:cBhvr override="childStyle">
                                        <p:cTn id="10" dur="500" fill="hold"/>
                                        <p:tgtEl>
                                          <p:spTgt spid="3">
                                            <p:txEl>
                                              <p:pRg st="7" end="7"/>
                                            </p:txEl>
                                          </p:spTgt>
                                        </p:tgtEl>
                                        <p:attrNameLst>
                                          <p:attrName>style.color</p:attrName>
                                        </p:attrNameLst>
                                      </p:cBhvr>
                                      <p:to>
                                        <a:srgbClr val="CC0000"/>
                                      </p:to>
                                    </p:animClr>
                                  </p:childTnLst>
                                </p:cTn>
                              </p:par>
                              <p:par>
                                <p:cTn id="11" presetID="3" presetClass="emph" presetSubtype="2" fill="hold" nodeType="withEffect">
                                  <p:stCondLst>
                                    <p:cond delay="0"/>
                                  </p:stCondLst>
                                  <p:childTnLst>
                                    <p:animClr clrSpc="rgb" dir="cw">
                                      <p:cBhvr override="childStyle">
                                        <p:cTn id="12" dur="500" fill="hold"/>
                                        <p:tgtEl>
                                          <p:spTgt spid="3">
                                            <p:txEl>
                                              <p:pRg st="6" end="6"/>
                                            </p:txEl>
                                          </p:spTgt>
                                        </p:tgtEl>
                                        <p:attrNameLst>
                                          <p:attrName>style.color</p:attrName>
                                        </p:attrNameLst>
                                      </p:cBhvr>
                                      <p:to>
                                        <a:srgbClr val="CC0000"/>
                                      </p:to>
                                    </p:animClr>
                                  </p:childTnLst>
                                </p:cTn>
                              </p:par>
                              <p:par>
                                <p:cTn id="13" presetID="3" presetClass="emph" presetSubtype="2" fill="hold" nodeType="withEffect">
                                  <p:stCondLst>
                                    <p:cond delay="0"/>
                                  </p:stCondLst>
                                  <p:childTnLst>
                                    <p:animClr clrSpc="rgb" dir="cw">
                                      <p:cBhvr override="childStyle">
                                        <p:cTn id="14" dur="500" fill="hold"/>
                                        <p:tgtEl>
                                          <p:spTgt spid="3">
                                            <p:txEl>
                                              <p:pRg st="8" end="8"/>
                                            </p:txEl>
                                          </p:spTgt>
                                        </p:tgtEl>
                                        <p:attrNameLst>
                                          <p:attrName>style.color</p:attrName>
                                        </p:attrNameLst>
                                      </p:cBhvr>
                                      <p:to>
                                        <a:srgbClr val="CC0000"/>
                                      </p:to>
                                    </p:animClr>
                                  </p:childTnLst>
                                </p:cTn>
                              </p:par>
                              <p:par>
                                <p:cTn id="15" presetID="3" presetClass="emph" presetSubtype="2" fill="hold" nodeType="withEffect">
                                  <p:stCondLst>
                                    <p:cond delay="0"/>
                                  </p:stCondLst>
                                  <p:childTnLst>
                                    <p:animClr clrSpc="rgb" dir="cw">
                                      <p:cBhvr override="childStyle">
                                        <p:cTn id="16" dur="500" fill="hold"/>
                                        <p:tgtEl>
                                          <p:spTgt spid="3">
                                            <p:txEl>
                                              <p:pRg st="1" end="1"/>
                                            </p:txEl>
                                          </p:spTgt>
                                        </p:tgtEl>
                                        <p:attrNameLst>
                                          <p:attrName>style.color</p:attrName>
                                        </p:attrNameLst>
                                      </p:cBhvr>
                                      <p:to>
                                        <a:schemeClr val="tx1"/>
                                      </p:to>
                                    </p:animClr>
                                  </p:childTnLst>
                                </p:cTn>
                              </p:par>
                              <p:par>
                                <p:cTn id="17" presetID="3" presetClass="emph" presetSubtype="2" fill="hold" nodeType="withEffect">
                                  <p:stCondLst>
                                    <p:cond delay="0"/>
                                  </p:stCondLst>
                                  <p:childTnLst>
                                    <p:animClr clrSpc="rgb" dir="cw">
                                      <p:cBhvr override="childStyle">
                                        <p:cTn id="18" dur="500" fill="hold"/>
                                        <p:tgtEl>
                                          <p:spTgt spid="3">
                                            <p:txEl>
                                              <p:pRg st="2" end="2"/>
                                            </p:txEl>
                                          </p:spTgt>
                                        </p:tgtEl>
                                        <p:attrNameLst>
                                          <p:attrName>style.color</p:attrName>
                                        </p:attrNameLst>
                                      </p:cBhvr>
                                      <p:to>
                                        <a:schemeClr val="tx1"/>
                                      </p:to>
                                    </p:animClr>
                                  </p:childTnLst>
                                </p:cTn>
                              </p:par>
                              <p:par>
                                <p:cTn id="19" presetID="3" presetClass="emph" presetSubtype="2" fill="hold" nodeType="withEffect">
                                  <p:stCondLst>
                                    <p:cond delay="0"/>
                                  </p:stCondLst>
                                  <p:childTnLst>
                                    <p:animClr clrSpc="rgb" dir="cw">
                                      <p:cBhvr override="childStyle">
                                        <p:cTn id="20" dur="500" fill="hold"/>
                                        <p:tgtEl>
                                          <p:spTgt spid="3">
                                            <p:txEl>
                                              <p:pRg st="3" end="3"/>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dir="cw">
                                      <p:cBhvr override="childStyle">
                                        <p:cTn id="22" dur="500" fill="hold"/>
                                        <p:tgtEl>
                                          <p:spTgt spid="3">
                                            <p:txEl>
                                              <p:pRg st="9" end="9"/>
                                            </p:txEl>
                                          </p:spTgt>
                                        </p:tgtEl>
                                        <p:attrNameLst>
                                          <p:attrName>style.color</p:attrName>
                                        </p:attrNameLst>
                                      </p:cBhvr>
                                      <p:to>
                                        <a:srgbClr val="FF0000"/>
                                      </p:to>
                                    </p:animClr>
                                  </p:childTnLst>
                                </p:cTn>
                              </p:par>
                              <p:par>
                                <p:cTn id="23" presetID="3" presetClass="emph" presetSubtype="2" fill="hold" nodeType="withEffect">
                                  <p:stCondLst>
                                    <p:cond delay="0"/>
                                  </p:stCondLst>
                                  <p:childTnLst>
                                    <p:animClr clrSpc="rgb" dir="cw">
                                      <p:cBhvr override="childStyle">
                                        <p:cTn id="24" dur="500" fill="hold"/>
                                        <p:tgtEl>
                                          <p:spTgt spid="3">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628" y="332656"/>
            <a:ext cx="9087880" cy="707886"/>
          </a:xfrm>
          <a:prstGeom prst="rect">
            <a:avLst/>
          </a:prstGeom>
          <a:noFill/>
        </p:spPr>
        <p:txBody>
          <a:bodyPr wrap="square" rtlCol="0">
            <a:spAutoFit/>
          </a:bodyPr>
          <a:lstStyle/>
          <a:p>
            <a:pPr algn="ctr"/>
            <a:r>
              <a:rPr lang="en-US" altLang="zh-CN" sz="4000" b="1" dirty="0" smtClean="0">
                <a:latin typeface="+mj-lt"/>
              </a:rPr>
              <a:t>Experiments</a:t>
            </a:r>
            <a:r>
              <a:rPr lang="en-US" altLang="zh-CN" sz="2800" b="1" dirty="0" smtClean="0">
                <a:latin typeface="+mj-lt"/>
              </a:rPr>
              <a:t>—Performance </a:t>
            </a:r>
            <a:r>
              <a:rPr lang="en-US" altLang="zh-CN" sz="2800" b="1" dirty="0">
                <a:latin typeface="+mj-lt"/>
              </a:rPr>
              <a:t>of Hybrid </a:t>
            </a:r>
            <a:r>
              <a:rPr lang="en-US" altLang="zh-CN" sz="2800" b="1" dirty="0" smtClean="0">
                <a:latin typeface="+mj-lt"/>
              </a:rPr>
              <a:t>Approach</a:t>
            </a:r>
            <a:endParaRPr lang="en-US" altLang="zh-CN" sz="2800" b="1" dirty="0">
              <a:latin typeface="+mj-lt"/>
            </a:endParaRPr>
          </a:p>
        </p:txBody>
      </p:sp>
      <p:pic>
        <p:nvPicPr>
          <p:cNvPr id="4" name="Picture 3"/>
          <p:cNvPicPr>
            <a:picLocks noChangeAspect="1"/>
          </p:cNvPicPr>
          <p:nvPr/>
        </p:nvPicPr>
        <p:blipFill>
          <a:blip r:embed="rId2"/>
          <a:stretch>
            <a:fillRect/>
          </a:stretch>
        </p:blipFill>
        <p:spPr>
          <a:xfrm>
            <a:off x="164468" y="1556792"/>
            <a:ext cx="9664504" cy="2091923"/>
          </a:xfrm>
          <a:prstGeom prst="rect">
            <a:avLst/>
          </a:prstGeom>
        </p:spPr>
      </p:pic>
      <p:sp>
        <p:nvSpPr>
          <p:cNvPr id="8" name="TextBox 7"/>
          <p:cNvSpPr txBox="1"/>
          <p:nvPr/>
        </p:nvSpPr>
        <p:spPr>
          <a:xfrm>
            <a:off x="557416" y="3717032"/>
            <a:ext cx="8788072" cy="707886"/>
          </a:xfrm>
          <a:prstGeom prst="rect">
            <a:avLst/>
          </a:prstGeom>
          <a:noFill/>
        </p:spPr>
        <p:txBody>
          <a:bodyPr wrap="square" rtlCol="0">
            <a:spAutoFit/>
          </a:bodyPr>
          <a:lstStyle/>
          <a:p>
            <a:r>
              <a:rPr lang="en-US" dirty="0" smtClean="0"/>
              <a:t>We fix the labeling rate and reservoir size, and compare different combinations of active query algorithms and network sampling algorithms.</a:t>
            </a:r>
          </a:p>
        </p:txBody>
      </p:sp>
      <p:sp>
        <p:nvSpPr>
          <p:cNvPr id="9" name="TextBox 7"/>
          <p:cNvSpPr txBox="1"/>
          <p:nvPr/>
        </p:nvSpPr>
        <p:spPr>
          <a:xfrm>
            <a:off x="416496" y="4725144"/>
            <a:ext cx="3888432" cy="1631216"/>
          </a:xfrm>
          <a:prstGeom prst="rect">
            <a:avLst/>
          </a:prstGeom>
          <a:noFill/>
        </p:spPr>
        <p:txBody>
          <a:bodyPr wrap="square" rtlCol="0">
            <a:spAutoFit/>
          </a:bodyPr>
          <a:lstStyle/>
          <a:p>
            <a:r>
              <a:rPr lang="en-US" b="1" dirty="0" smtClean="0">
                <a:solidFill>
                  <a:srgbClr val="800000"/>
                </a:solidFill>
              </a:rPr>
              <a:t>Active Query</a:t>
            </a:r>
          </a:p>
          <a:p>
            <a:r>
              <a:rPr lang="en-US" dirty="0" smtClean="0"/>
              <a:t>   - MV: minimum variability</a:t>
            </a:r>
          </a:p>
          <a:p>
            <a:r>
              <a:rPr lang="en-US" dirty="0" smtClean="0"/>
              <a:t>   - VU: Variable Uncertainty [29]</a:t>
            </a:r>
          </a:p>
          <a:p>
            <a:r>
              <a:rPr lang="en-US" dirty="0"/>
              <a:t> </a:t>
            </a:r>
            <a:r>
              <a:rPr lang="en-US" dirty="0" smtClean="0"/>
              <a:t>  - FD: Feedback Driven [5]</a:t>
            </a:r>
          </a:p>
          <a:p>
            <a:r>
              <a:rPr lang="en-US" dirty="0"/>
              <a:t> </a:t>
            </a:r>
            <a:r>
              <a:rPr lang="en-US" dirty="0" smtClean="0"/>
              <a:t>  - RAN: Random </a:t>
            </a:r>
            <a:endParaRPr lang="en-US" dirty="0"/>
          </a:p>
        </p:txBody>
      </p:sp>
      <p:sp>
        <p:nvSpPr>
          <p:cNvPr id="10" name="TextBox 7"/>
          <p:cNvSpPr txBox="1"/>
          <p:nvPr/>
        </p:nvSpPr>
        <p:spPr>
          <a:xfrm>
            <a:off x="4844988" y="4725144"/>
            <a:ext cx="4644516" cy="1631216"/>
          </a:xfrm>
          <a:prstGeom prst="rect">
            <a:avLst/>
          </a:prstGeom>
          <a:noFill/>
        </p:spPr>
        <p:txBody>
          <a:bodyPr wrap="square" rtlCol="0">
            <a:spAutoFit/>
          </a:bodyPr>
          <a:lstStyle/>
          <a:p>
            <a:r>
              <a:rPr lang="en-US" b="1" dirty="0" smtClean="0">
                <a:solidFill>
                  <a:srgbClr val="000090"/>
                </a:solidFill>
              </a:rPr>
              <a:t>Sampling</a:t>
            </a:r>
          </a:p>
          <a:p>
            <a:r>
              <a:rPr lang="en-US" dirty="0" smtClean="0"/>
              <a:t>   - ML: minimum loss</a:t>
            </a:r>
          </a:p>
          <a:p>
            <a:r>
              <a:rPr lang="en-US" dirty="0" smtClean="0"/>
              <a:t>   - SW: Sliding Window</a:t>
            </a:r>
          </a:p>
          <a:p>
            <a:r>
              <a:rPr lang="en-US" dirty="0"/>
              <a:t> </a:t>
            </a:r>
            <a:r>
              <a:rPr lang="en-US" dirty="0" smtClean="0"/>
              <a:t>  - PIES: Partially induced sampling [</a:t>
            </a:r>
            <a:r>
              <a:rPr lang="en-US" dirty="0"/>
              <a:t>1</a:t>
            </a:r>
            <a:r>
              <a:rPr lang="en-US" dirty="0" smtClean="0"/>
              <a:t>]</a:t>
            </a:r>
          </a:p>
          <a:p>
            <a:r>
              <a:rPr lang="en-US" dirty="0"/>
              <a:t> </a:t>
            </a:r>
            <a:r>
              <a:rPr lang="en-US" dirty="0" smtClean="0"/>
              <a:t>  - MD: Minimum Degree</a:t>
            </a:r>
            <a:endParaRPr lang="en-US" dirty="0"/>
          </a:p>
        </p:txBody>
      </p:sp>
    </p:spTree>
    <p:extLst>
      <p:ext uri="{BB962C8B-B14F-4D97-AF65-F5344CB8AC3E}">
        <p14:creationId xmlns:p14="http://schemas.microsoft.com/office/powerpoint/2010/main" val="19794721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endParaRPr kumimoji="1" lang="zh-CN" altLang="en-US"/>
          </a:p>
        </p:txBody>
      </p:sp>
      <p:sp>
        <p:nvSpPr>
          <p:cNvPr id="4" name="标题 3"/>
          <p:cNvSpPr>
            <a:spLocks noGrp="1"/>
          </p:cNvSpPr>
          <p:nvPr>
            <p:ph type="ctrTitle"/>
          </p:nvPr>
        </p:nvSpPr>
        <p:spPr/>
        <p:txBody>
          <a:bodyPr/>
          <a:lstStyle/>
          <a:p>
            <a:r>
              <a:rPr kumimoji="1" lang="en-US" altLang="zh-CN" dirty="0" smtClean="0"/>
              <a:t>Let us talk about some “Social Good”</a:t>
            </a:r>
            <a:endParaRPr kumimoji="1" lang="zh-CN" altLang="en-US" dirty="0"/>
          </a:p>
        </p:txBody>
      </p:sp>
    </p:spTree>
    <p:extLst>
      <p:ext uri="{BB962C8B-B14F-4D97-AF65-F5344CB8AC3E}">
        <p14:creationId xmlns:p14="http://schemas.microsoft.com/office/powerpoint/2010/main" val="152774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Big Data Analytics in MOOC</a:t>
            </a:r>
            <a:endParaRPr kumimoji="1" lang="zh-CN" altLang="en-US" dirty="0"/>
          </a:p>
        </p:txBody>
      </p:sp>
      <p:pic>
        <p:nvPicPr>
          <p:cNvPr id="6" name="图片 5" descr="static-graph.png"/>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762000" y="1345096"/>
            <a:ext cx="8305800" cy="5055704"/>
          </a:xfrm>
          <a:prstGeom prst="rect">
            <a:avLst/>
          </a:prstGeom>
        </p:spPr>
      </p:pic>
      <p:sp>
        <p:nvSpPr>
          <p:cNvPr id="17" name="矩形 16"/>
          <p:cNvSpPr/>
          <p:nvPr/>
        </p:nvSpPr>
        <p:spPr>
          <a:xfrm>
            <a:off x="817105" y="1412076"/>
            <a:ext cx="2971800" cy="13686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400" dirty="0">
                <a:solidFill>
                  <a:srgbClr val="FF0000"/>
                </a:solidFill>
                <a:latin typeface="Times New Roman"/>
                <a:cs typeface="Times New Roman"/>
              </a:rPr>
              <a:t> </a:t>
            </a:r>
            <a:r>
              <a:rPr lang="en-US" altLang="zh-CN" sz="2400" b="1" dirty="0" smtClean="0">
                <a:solidFill>
                  <a:srgbClr val="FF0000"/>
                </a:solidFill>
                <a:latin typeface="Times New Roman"/>
                <a:cs typeface="Times New Roman"/>
              </a:rPr>
              <a:t>108 </a:t>
            </a:r>
            <a:r>
              <a:rPr lang="en-US" altLang="zh-CN" sz="2400" dirty="0" smtClean="0">
                <a:solidFill>
                  <a:schemeClr val="tx1"/>
                </a:solidFill>
                <a:latin typeface="Times New Roman"/>
                <a:cs typeface="Times New Roman"/>
              </a:rPr>
              <a:t>partners</a:t>
            </a:r>
          </a:p>
          <a:p>
            <a:pPr>
              <a:buFont typeface="Arial" pitchFamily="34" charset="0"/>
              <a:buChar char="•"/>
            </a:pPr>
            <a:r>
              <a:rPr lang="en-US" altLang="zh-CN" sz="2400" dirty="0" smtClean="0">
                <a:solidFill>
                  <a:schemeClr val="tx1"/>
                </a:solidFill>
                <a:latin typeface="Times New Roman"/>
                <a:cs typeface="Times New Roman"/>
              </a:rPr>
              <a:t> 633 courses</a:t>
            </a:r>
            <a:endParaRPr lang="en-US" altLang="zh-CN" sz="2400" dirty="0">
              <a:solidFill>
                <a:schemeClr val="tx1"/>
              </a:solidFill>
              <a:latin typeface="Times New Roman"/>
              <a:cs typeface="Times New Roman"/>
            </a:endParaRPr>
          </a:p>
          <a:p>
            <a:pPr>
              <a:buFont typeface="Arial" pitchFamily="34" charset="0"/>
              <a:buChar char="•"/>
            </a:pPr>
            <a:r>
              <a:rPr lang="en-US" altLang="zh-CN" sz="2000" b="1" dirty="0" smtClean="0">
                <a:solidFill>
                  <a:srgbClr val="0000CC"/>
                </a:solidFill>
                <a:latin typeface="Times New Roman"/>
                <a:cs typeface="Times New Roman"/>
              </a:rPr>
              <a:t> </a:t>
            </a:r>
            <a:r>
              <a:rPr lang="en-US" altLang="zh-CN" sz="2400" b="1" dirty="0" smtClean="0">
                <a:solidFill>
                  <a:srgbClr val="0000CC"/>
                </a:solidFill>
                <a:latin typeface="Times New Roman"/>
                <a:cs typeface="Times New Roman"/>
              </a:rPr>
              <a:t>7.1 million</a:t>
            </a:r>
            <a:r>
              <a:rPr lang="en-US" altLang="zh-CN" sz="2400" dirty="0" smtClean="0">
                <a:solidFill>
                  <a:srgbClr val="0000CC"/>
                </a:solidFill>
                <a:latin typeface="Times New Roman"/>
                <a:cs typeface="Times New Roman"/>
              </a:rPr>
              <a:t> </a:t>
            </a:r>
            <a:r>
              <a:rPr lang="en-US" altLang="zh-CN" sz="2400" dirty="0" smtClean="0">
                <a:solidFill>
                  <a:schemeClr val="tx1"/>
                </a:solidFill>
                <a:latin typeface="Times New Roman"/>
                <a:cs typeface="Times New Roman"/>
              </a:rPr>
              <a:t>users</a:t>
            </a:r>
            <a:endParaRPr lang="en-US" altLang="zh-CN" sz="2400" dirty="0">
              <a:solidFill>
                <a:schemeClr val="tx1"/>
              </a:solidFill>
              <a:latin typeface="Times New Roman"/>
              <a:cs typeface="Times New Roman"/>
            </a:endParaRPr>
          </a:p>
        </p:txBody>
      </p:sp>
      <p:sp>
        <p:nvSpPr>
          <p:cNvPr id="19" name="矩形 18"/>
          <p:cNvSpPr/>
          <p:nvPr/>
        </p:nvSpPr>
        <p:spPr>
          <a:xfrm>
            <a:off x="5713164" y="1340044"/>
            <a:ext cx="3921981" cy="17287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bIns="140400" rtlCol="0" anchor="b"/>
          <a:lstStyle/>
          <a:p>
            <a:pPr>
              <a:buFont typeface="Arial" pitchFamily="34" charset="0"/>
              <a:buChar char="•"/>
            </a:pPr>
            <a:r>
              <a:rPr lang="en-US" altLang="zh-CN" sz="2400" dirty="0" smtClean="0">
                <a:solidFill>
                  <a:schemeClr val="tx1"/>
                </a:solidFill>
                <a:latin typeface="Times New Roman"/>
                <a:cs typeface="Times New Roman"/>
              </a:rPr>
              <a:t> </a:t>
            </a:r>
            <a:r>
              <a:rPr lang="en-US" altLang="zh-CN" sz="2400" b="1" dirty="0" smtClean="0">
                <a:solidFill>
                  <a:srgbClr val="FF0000"/>
                </a:solidFill>
                <a:latin typeface="Times New Roman"/>
                <a:cs typeface="Times New Roman"/>
              </a:rPr>
              <a:t>100+</a:t>
            </a:r>
            <a:r>
              <a:rPr lang="en-US" altLang="zh-CN" sz="2400" dirty="0" smtClean="0">
                <a:solidFill>
                  <a:schemeClr val="tx1"/>
                </a:solidFill>
                <a:latin typeface="Times New Roman"/>
                <a:cs typeface="Times New Roman"/>
              </a:rPr>
              <a:t> </a:t>
            </a:r>
            <a:r>
              <a:rPr lang="en-US" altLang="zh-CN" sz="2400" dirty="0">
                <a:solidFill>
                  <a:schemeClr val="tx1"/>
                </a:solidFill>
                <a:latin typeface="Times New Roman"/>
                <a:cs typeface="Times New Roman"/>
              </a:rPr>
              <a:t>courses</a:t>
            </a:r>
          </a:p>
          <a:p>
            <a:pPr>
              <a:spcAft>
                <a:spcPts val="0"/>
              </a:spcAft>
              <a:buFont typeface="Arial" pitchFamily="34" charset="0"/>
              <a:buChar char="•"/>
            </a:pPr>
            <a:r>
              <a:rPr lang="en-US" altLang="zh-CN" sz="2400" dirty="0">
                <a:solidFill>
                  <a:schemeClr val="tx1"/>
                </a:solidFill>
                <a:latin typeface="Times New Roman"/>
                <a:cs typeface="Times New Roman"/>
              </a:rPr>
              <a:t> </a:t>
            </a:r>
            <a:r>
              <a:rPr lang="en-US" altLang="zh-CN" sz="2400" b="1" dirty="0" smtClean="0">
                <a:solidFill>
                  <a:srgbClr val="0000C7"/>
                </a:solidFill>
                <a:latin typeface="Times New Roman"/>
                <a:cs typeface="Times New Roman"/>
              </a:rPr>
              <a:t>~300,000</a:t>
            </a:r>
            <a:r>
              <a:rPr lang="en-US" altLang="zh-CN" sz="2400" dirty="0" smtClean="0">
                <a:solidFill>
                  <a:srgbClr val="000090"/>
                </a:solidFill>
                <a:latin typeface="Times New Roman"/>
                <a:cs typeface="Times New Roman"/>
              </a:rPr>
              <a:t> </a:t>
            </a:r>
            <a:r>
              <a:rPr lang="en-US" altLang="zh-CN" sz="2400" dirty="0" smtClean="0">
                <a:solidFill>
                  <a:schemeClr val="tx1"/>
                </a:solidFill>
                <a:latin typeface="Times New Roman"/>
                <a:cs typeface="Times New Roman"/>
              </a:rPr>
              <a:t>users</a:t>
            </a:r>
            <a:endParaRPr lang="en-US" altLang="zh-CN" sz="2400" b="1" dirty="0" smtClean="0">
              <a:solidFill>
                <a:srgbClr val="0000CC"/>
              </a:solidFill>
              <a:latin typeface="Times New Roman"/>
              <a:cs typeface="Times New Roman"/>
            </a:endParaRPr>
          </a:p>
          <a:p>
            <a:pPr>
              <a:spcAft>
                <a:spcPts val="1200"/>
              </a:spcAft>
              <a:buFont typeface="Arial" pitchFamily="34" charset="0"/>
              <a:buChar char="•"/>
            </a:pPr>
            <a:r>
              <a:rPr lang="en-US" altLang="zh-CN" sz="2400" b="1" dirty="0" smtClean="0">
                <a:solidFill>
                  <a:srgbClr val="0000CC"/>
                </a:solidFill>
                <a:latin typeface="Times New Roman"/>
                <a:cs typeface="Times New Roman"/>
              </a:rPr>
              <a:t> </a:t>
            </a:r>
            <a:r>
              <a:rPr lang="en-US" altLang="zh-CN" sz="2400" b="1" dirty="0" smtClean="0">
                <a:solidFill>
                  <a:schemeClr val="tx1"/>
                </a:solidFill>
                <a:latin typeface="Times New Roman"/>
                <a:cs typeface="Times New Roman"/>
              </a:rPr>
              <a:t>Chinese EDU association</a:t>
            </a:r>
            <a:endParaRPr lang="en-US" altLang="zh-CN" sz="2400" dirty="0" smtClean="0">
              <a:solidFill>
                <a:schemeClr val="tx1"/>
              </a:solidFill>
              <a:latin typeface="Times New Roman"/>
              <a:cs typeface="Times New Roman"/>
            </a:endParaRPr>
          </a:p>
        </p:txBody>
      </p:sp>
      <p:sp>
        <p:nvSpPr>
          <p:cNvPr id="21" name="矩形 20"/>
          <p:cNvSpPr/>
          <p:nvPr/>
        </p:nvSpPr>
        <p:spPr>
          <a:xfrm>
            <a:off x="6747822" y="3717132"/>
            <a:ext cx="3121430" cy="144066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bIns="140400" rtlCol="0" anchor="b"/>
          <a:lstStyle/>
          <a:p>
            <a:pPr>
              <a:buFont typeface="Arial" pitchFamily="34" charset="0"/>
              <a:buChar char="•"/>
            </a:pPr>
            <a:r>
              <a:rPr lang="en-US" altLang="zh-CN" sz="2400" dirty="0" smtClean="0">
                <a:solidFill>
                  <a:srgbClr val="FF0000"/>
                </a:solidFill>
                <a:latin typeface="Times New Roman"/>
                <a:cs typeface="Times New Roman"/>
              </a:rPr>
              <a:t> host &gt;900 courses</a:t>
            </a:r>
          </a:p>
          <a:p>
            <a:pPr>
              <a:buFont typeface="Arial" pitchFamily="34" charset="0"/>
              <a:buChar char="•"/>
            </a:pPr>
            <a:r>
              <a:rPr lang="en-US" altLang="zh-CN" sz="2400" b="1" dirty="0" smtClean="0">
                <a:solidFill>
                  <a:srgbClr val="000000"/>
                </a:solidFill>
                <a:latin typeface="Times New Roman"/>
                <a:cs typeface="Times New Roman"/>
              </a:rPr>
              <a:t> </a:t>
            </a:r>
            <a:r>
              <a:rPr lang="en-US" altLang="zh-CN" sz="2400" dirty="0" smtClean="0">
                <a:solidFill>
                  <a:srgbClr val="000000"/>
                </a:solidFill>
                <a:latin typeface="Times New Roman"/>
                <a:cs typeface="Times New Roman"/>
              </a:rPr>
              <a:t>millions of users</a:t>
            </a:r>
          </a:p>
        </p:txBody>
      </p:sp>
      <p:sp>
        <p:nvSpPr>
          <p:cNvPr id="22" name="矩形 21"/>
          <p:cNvSpPr/>
          <p:nvPr/>
        </p:nvSpPr>
        <p:spPr>
          <a:xfrm>
            <a:off x="6591751" y="5445925"/>
            <a:ext cx="1638751" cy="46375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altLang="zh-CN" sz="3200" dirty="0" smtClean="0">
                <a:solidFill>
                  <a:schemeClr val="tx1"/>
                </a:solidFill>
                <a:latin typeface="Times New Roman"/>
                <a:cs typeface="Times New Roman"/>
              </a:rPr>
              <a:t>……</a:t>
            </a:r>
            <a:endParaRPr lang="en-US" altLang="zh-CN" sz="2800" dirty="0" smtClean="0">
              <a:solidFill>
                <a:schemeClr val="tx1"/>
              </a:solidFill>
              <a:latin typeface="Times New Roman"/>
              <a:cs typeface="Times New Roman"/>
            </a:endParaRPr>
          </a:p>
        </p:txBody>
      </p:sp>
      <p:pic>
        <p:nvPicPr>
          <p:cNvPr id="3" name="图片 2"/>
          <p:cNvPicPr>
            <a:picLocks noChangeAspect="1"/>
          </p:cNvPicPr>
          <p:nvPr/>
        </p:nvPicPr>
        <p:blipFill>
          <a:blip r:embed="rId4"/>
          <a:stretch>
            <a:fillRect/>
          </a:stretch>
        </p:blipFill>
        <p:spPr>
          <a:xfrm>
            <a:off x="2846035" y="1484109"/>
            <a:ext cx="858393" cy="792363"/>
          </a:xfrm>
          <a:prstGeom prst="rect">
            <a:avLst/>
          </a:prstGeom>
        </p:spPr>
      </p:pic>
      <p:sp>
        <p:nvSpPr>
          <p:cNvPr id="23" name="矩形 22"/>
          <p:cNvSpPr/>
          <p:nvPr/>
        </p:nvSpPr>
        <p:spPr>
          <a:xfrm>
            <a:off x="36748" y="2996803"/>
            <a:ext cx="2653216" cy="165675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bIns="93600" rtlCol="0" anchor="b"/>
          <a:lstStyle/>
          <a:p>
            <a:pPr>
              <a:buFont typeface="Arial" pitchFamily="34" charset="0"/>
              <a:buChar char="•"/>
            </a:pPr>
            <a:r>
              <a:rPr lang="en-US" altLang="zh-CN" sz="2400" dirty="0">
                <a:solidFill>
                  <a:srgbClr val="FF0000"/>
                </a:solidFill>
                <a:latin typeface="Times New Roman"/>
                <a:cs typeface="Times New Roman"/>
              </a:rPr>
              <a:t> </a:t>
            </a:r>
            <a:r>
              <a:rPr lang="en-US" altLang="zh-CN" sz="2400" b="1" dirty="0" smtClean="0">
                <a:solidFill>
                  <a:srgbClr val="FF0000"/>
                </a:solidFill>
                <a:latin typeface="Times New Roman"/>
                <a:cs typeface="Times New Roman"/>
              </a:rPr>
              <a:t>50+ </a:t>
            </a:r>
            <a:r>
              <a:rPr lang="en-US" altLang="zh-CN" sz="2400" dirty="0" smtClean="0">
                <a:solidFill>
                  <a:schemeClr val="tx1"/>
                </a:solidFill>
                <a:latin typeface="Times New Roman"/>
                <a:cs typeface="Times New Roman"/>
              </a:rPr>
              <a:t>partners</a:t>
            </a:r>
          </a:p>
          <a:p>
            <a:pPr>
              <a:buFont typeface="Arial" pitchFamily="34" charset="0"/>
              <a:buChar char="•"/>
            </a:pPr>
            <a:r>
              <a:rPr lang="en-US" altLang="zh-CN" sz="2400" dirty="0" smtClean="0">
                <a:solidFill>
                  <a:schemeClr val="tx1"/>
                </a:solidFill>
                <a:latin typeface="Times New Roman"/>
                <a:cs typeface="Times New Roman"/>
              </a:rPr>
              <a:t> 160+ courses</a:t>
            </a:r>
            <a:endParaRPr lang="en-US" altLang="zh-CN" sz="2400" dirty="0">
              <a:solidFill>
                <a:schemeClr val="tx1"/>
              </a:solidFill>
              <a:latin typeface="Times New Roman"/>
              <a:cs typeface="Times New Roman"/>
            </a:endParaRPr>
          </a:p>
          <a:p>
            <a:pPr>
              <a:spcAft>
                <a:spcPts val="1200"/>
              </a:spcAft>
              <a:buFont typeface="Arial" pitchFamily="34" charset="0"/>
              <a:buChar char="•"/>
            </a:pPr>
            <a:r>
              <a:rPr lang="en-US" altLang="zh-CN" sz="2400" b="1" dirty="0" smtClean="0">
                <a:solidFill>
                  <a:srgbClr val="0000CC"/>
                </a:solidFill>
                <a:latin typeface="Times New Roman"/>
                <a:cs typeface="Times New Roman"/>
              </a:rPr>
              <a:t> </a:t>
            </a:r>
            <a:r>
              <a:rPr lang="en-US" altLang="zh-CN" sz="2400" b="1" dirty="0">
                <a:solidFill>
                  <a:srgbClr val="0000CC"/>
                </a:solidFill>
                <a:latin typeface="Times New Roman"/>
                <a:cs typeface="Times New Roman"/>
              </a:rPr>
              <a:t>2</a:t>
            </a:r>
            <a:r>
              <a:rPr lang="en-US" altLang="zh-CN" sz="2400" b="1" dirty="0" smtClean="0">
                <a:solidFill>
                  <a:srgbClr val="0000CC"/>
                </a:solidFill>
                <a:latin typeface="Times New Roman"/>
                <a:cs typeface="Times New Roman"/>
              </a:rPr>
              <a:t>.1 million</a:t>
            </a:r>
            <a:r>
              <a:rPr lang="en-US" altLang="zh-CN" sz="2400" dirty="0" smtClean="0">
                <a:solidFill>
                  <a:srgbClr val="0000CC"/>
                </a:solidFill>
                <a:latin typeface="Times New Roman"/>
                <a:cs typeface="Times New Roman"/>
              </a:rPr>
              <a:t> </a:t>
            </a:r>
            <a:r>
              <a:rPr lang="en-US" altLang="zh-CN" sz="2400" dirty="0" smtClean="0">
                <a:solidFill>
                  <a:schemeClr val="tx1"/>
                </a:solidFill>
                <a:latin typeface="Times New Roman"/>
                <a:cs typeface="Times New Roman"/>
              </a:rPr>
              <a:t>users</a:t>
            </a:r>
          </a:p>
        </p:txBody>
      </p:sp>
      <p:pic>
        <p:nvPicPr>
          <p:cNvPr id="4" name="图片 3"/>
          <p:cNvPicPr>
            <a:picLocks noChangeAspect="1"/>
          </p:cNvPicPr>
          <p:nvPr/>
        </p:nvPicPr>
        <p:blipFill>
          <a:blip r:embed="rId5"/>
          <a:stretch>
            <a:fillRect/>
          </a:stretch>
        </p:blipFill>
        <p:spPr>
          <a:xfrm>
            <a:off x="3097559" y="3445075"/>
            <a:ext cx="3329948" cy="896216"/>
          </a:xfrm>
          <a:prstGeom prst="rect">
            <a:avLst/>
          </a:prstGeom>
        </p:spPr>
      </p:pic>
      <p:pic>
        <p:nvPicPr>
          <p:cNvPr id="5" name="图片 4"/>
          <p:cNvPicPr>
            <a:picLocks noChangeAspect="1"/>
          </p:cNvPicPr>
          <p:nvPr/>
        </p:nvPicPr>
        <p:blipFill>
          <a:blip r:embed="rId6"/>
          <a:stretch>
            <a:fillRect/>
          </a:stretch>
        </p:blipFill>
        <p:spPr>
          <a:xfrm>
            <a:off x="199262" y="3068835"/>
            <a:ext cx="851951" cy="373548"/>
          </a:xfrm>
          <a:prstGeom prst="rect">
            <a:avLst/>
          </a:prstGeom>
        </p:spPr>
      </p:pic>
      <p:sp>
        <p:nvSpPr>
          <p:cNvPr id="25" name="椭圆 24"/>
          <p:cNvSpPr/>
          <p:nvPr/>
        </p:nvSpPr>
        <p:spPr>
          <a:xfrm>
            <a:off x="2880868" y="2996803"/>
            <a:ext cx="3667681" cy="1800825"/>
          </a:xfrm>
          <a:prstGeom prst="ellipse">
            <a:avLst/>
          </a:prstGeom>
          <a:noFill/>
          <a:ln w="19050" cmpd="sng">
            <a:solidFill>
              <a:srgbClr val="4F4F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latin typeface="Times New Roman"/>
              <a:cs typeface="Times New Roman"/>
            </a:endParaRPr>
          </a:p>
        </p:txBody>
      </p:sp>
      <p:sp>
        <p:nvSpPr>
          <p:cNvPr id="26" name="矩形 25"/>
          <p:cNvSpPr/>
          <p:nvPr/>
        </p:nvSpPr>
        <p:spPr>
          <a:xfrm>
            <a:off x="895141" y="4869661"/>
            <a:ext cx="2965359" cy="144066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bIns="93600" rtlCol="0" anchor="ctr"/>
          <a:lstStyle/>
          <a:p>
            <a:pPr>
              <a:buFont typeface="Arial" pitchFamily="34" charset="0"/>
              <a:buChar char="•"/>
            </a:pPr>
            <a:r>
              <a:rPr lang="en-US" altLang="zh-CN" sz="2400" b="1" dirty="0" smtClean="0">
                <a:solidFill>
                  <a:srgbClr val="FF0000"/>
                </a:solidFill>
                <a:latin typeface="Times New Roman"/>
                <a:cs typeface="Times New Roman"/>
              </a:rPr>
              <a:t> ~10 </a:t>
            </a:r>
            <a:r>
              <a:rPr lang="en-US" altLang="zh-CN" sz="2400" dirty="0" smtClean="0">
                <a:solidFill>
                  <a:schemeClr val="tx1"/>
                </a:solidFill>
                <a:latin typeface="Times New Roman"/>
                <a:cs typeface="Times New Roman"/>
              </a:rPr>
              <a:t>partners</a:t>
            </a:r>
          </a:p>
          <a:p>
            <a:pPr>
              <a:buFont typeface="Arial" pitchFamily="34" charset="0"/>
              <a:buChar char="•"/>
            </a:pPr>
            <a:r>
              <a:rPr lang="en-US" altLang="zh-CN" sz="2400" dirty="0" smtClean="0">
                <a:solidFill>
                  <a:schemeClr val="tx1"/>
                </a:solidFill>
                <a:latin typeface="Times New Roman"/>
                <a:cs typeface="Times New Roman"/>
              </a:rPr>
              <a:t> 40+ courses</a:t>
            </a:r>
            <a:endParaRPr lang="en-US" altLang="zh-CN" sz="2400" dirty="0">
              <a:solidFill>
                <a:schemeClr val="tx1"/>
              </a:solidFill>
              <a:latin typeface="Times New Roman"/>
              <a:cs typeface="Times New Roman"/>
            </a:endParaRPr>
          </a:p>
          <a:p>
            <a:pPr>
              <a:spcAft>
                <a:spcPts val="1200"/>
              </a:spcAft>
              <a:buFont typeface="Arial" pitchFamily="34" charset="0"/>
              <a:buChar char="•"/>
            </a:pPr>
            <a:r>
              <a:rPr lang="en-US" altLang="zh-CN" sz="2400" b="1" dirty="0" smtClean="0">
                <a:solidFill>
                  <a:srgbClr val="0000CC"/>
                </a:solidFill>
                <a:latin typeface="Times New Roman"/>
                <a:cs typeface="Times New Roman"/>
              </a:rPr>
              <a:t> </a:t>
            </a:r>
            <a:r>
              <a:rPr lang="en-US" altLang="zh-CN" sz="2400" b="1" dirty="0">
                <a:solidFill>
                  <a:srgbClr val="0000CC"/>
                </a:solidFill>
                <a:latin typeface="Times New Roman"/>
                <a:cs typeface="Times New Roman"/>
              </a:rPr>
              <a:t>1</a:t>
            </a:r>
            <a:r>
              <a:rPr lang="en-US" altLang="zh-CN" sz="2400" b="1" dirty="0" smtClean="0">
                <a:solidFill>
                  <a:srgbClr val="0000CC"/>
                </a:solidFill>
                <a:latin typeface="Times New Roman"/>
                <a:cs typeface="Times New Roman"/>
              </a:rPr>
              <a:t>.6 million</a:t>
            </a:r>
            <a:r>
              <a:rPr lang="en-US" altLang="zh-CN" sz="2400" dirty="0" smtClean="0">
                <a:solidFill>
                  <a:srgbClr val="0000CC"/>
                </a:solidFill>
                <a:latin typeface="Times New Roman"/>
                <a:cs typeface="Times New Roman"/>
              </a:rPr>
              <a:t> </a:t>
            </a:r>
            <a:r>
              <a:rPr lang="en-US" altLang="zh-CN" sz="2400" dirty="0" smtClean="0">
                <a:solidFill>
                  <a:schemeClr val="tx1"/>
                </a:solidFill>
                <a:latin typeface="Times New Roman"/>
                <a:cs typeface="Times New Roman"/>
              </a:rPr>
              <a:t>users</a:t>
            </a:r>
          </a:p>
        </p:txBody>
      </p:sp>
      <p:pic>
        <p:nvPicPr>
          <p:cNvPr id="11" name="图片 10"/>
          <p:cNvPicPr>
            <a:picLocks noChangeAspect="1"/>
          </p:cNvPicPr>
          <p:nvPr/>
        </p:nvPicPr>
        <p:blipFill>
          <a:blip r:embed="rId7"/>
          <a:stretch>
            <a:fillRect/>
          </a:stretch>
        </p:blipFill>
        <p:spPr>
          <a:xfrm>
            <a:off x="3060096" y="4941694"/>
            <a:ext cx="644332" cy="648297"/>
          </a:xfrm>
          <a:prstGeom prst="rect">
            <a:avLst/>
          </a:prstGeom>
        </p:spPr>
      </p:pic>
      <p:pic>
        <p:nvPicPr>
          <p:cNvPr id="13" name="图片 12"/>
          <p:cNvPicPr>
            <a:picLocks noChangeAspect="1"/>
          </p:cNvPicPr>
          <p:nvPr/>
        </p:nvPicPr>
        <p:blipFill>
          <a:blip r:embed="rId8"/>
          <a:stretch>
            <a:fillRect/>
          </a:stretch>
        </p:blipFill>
        <p:spPr>
          <a:xfrm>
            <a:off x="5655322" y="1340043"/>
            <a:ext cx="1872861" cy="489282"/>
          </a:xfrm>
          <a:prstGeom prst="rect">
            <a:avLst/>
          </a:prstGeom>
        </p:spPr>
      </p:pic>
      <p:pic>
        <p:nvPicPr>
          <p:cNvPr id="14" name="图片 13" descr="Screen Shot 2014-04-07 at 1.52.37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5859" y="3783495"/>
            <a:ext cx="1802557" cy="437868"/>
          </a:xfrm>
          <a:prstGeom prst="rect">
            <a:avLst/>
          </a:prstGeom>
        </p:spPr>
      </p:pic>
    </p:spTree>
    <p:extLst>
      <p:ext uri="{BB962C8B-B14F-4D97-AF65-F5344CB8AC3E}">
        <p14:creationId xmlns:p14="http://schemas.microsoft.com/office/powerpoint/2010/main" val="3429889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400" dirty="0" err="1">
                <a:latin typeface="Times New Roman"/>
                <a:ea typeface="黑体"/>
                <a:cs typeface="Times New Roman"/>
              </a:rPr>
              <a:t>X</a:t>
            </a:r>
            <a:r>
              <a:rPr kumimoji="1" lang="en-US" altLang="zh-CN" sz="4400" dirty="0" err="1" smtClean="0">
                <a:latin typeface="Times New Roman"/>
                <a:ea typeface="黑体"/>
                <a:cs typeface="Times New Roman"/>
              </a:rPr>
              <a:t>uetangX.com</a:t>
            </a:r>
            <a:endParaRPr kumimoji="1" lang="zh-CN" altLang="en-US" sz="4400" dirty="0">
              <a:latin typeface="Times New Roman"/>
              <a:ea typeface="黑体"/>
              <a:cs typeface="Times New Roman"/>
            </a:endParaRPr>
          </a:p>
        </p:txBody>
      </p:sp>
      <p:sp>
        <p:nvSpPr>
          <p:cNvPr id="3" name="内容占位符 2"/>
          <p:cNvSpPr>
            <a:spLocks noGrp="1"/>
          </p:cNvSpPr>
          <p:nvPr>
            <p:ph idx="1"/>
          </p:nvPr>
        </p:nvSpPr>
        <p:spPr>
          <a:xfrm>
            <a:off x="173435" y="1484109"/>
            <a:ext cx="9732566" cy="1584726"/>
          </a:xfrm>
        </p:spPr>
        <p:txBody>
          <a:bodyPr>
            <a:noAutofit/>
          </a:bodyPr>
          <a:lstStyle/>
          <a:p>
            <a:pPr marL="355600" lvl="1" indent="-355600">
              <a:lnSpc>
                <a:spcPct val="120000"/>
              </a:lnSpc>
              <a:buClr>
                <a:srgbClr val="770A7C"/>
              </a:buClr>
              <a:buFont typeface="Wingdings" panose="05000000000000000000" pitchFamily="2" charset="2"/>
              <a:buChar char="Ø"/>
            </a:pPr>
            <a:r>
              <a:rPr kumimoji="0" lang="en-US" altLang="zh-CN" sz="2100" dirty="0" smtClean="0">
                <a:latin typeface="Times New Roman" charset="0"/>
                <a:ea typeface="黑体" charset="0"/>
                <a:cs typeface="黑体" charset="0"/>
              </a:rPr>
              <a:t>Develop based on OpenEdX</a:t>
            </a:r>
          </a:p>
          <a:p>
            <a:pPr marL="355600" lvl="1" indent="-355600">
              <a:lnSpc>
                <a:spcPct val="120000"/>
              </a:lnSpc>
              <a:buClr>
                <a:srgbClr val="770A7C"/>
              </a:buClr>
              <a:buFont typeface="Wingdings" panose="05000000000000000000" pitchFamily="2" charset="2"/>
              <a:buChar char="Ø"/>
            </a:pPr>
            <a:r>
              <a:rPr kumimoji="0" lang="en-US" altLang="zh-CN" sz="2100" dirty="0" err="1" smtClean="0">
                <a:latin typeface="Times New Roman" charset="0"/>
                <a:ea typeface="黑体" charset="0"/>
                <a:cs typeface="黑体" charset="0"/>
              </a:rPr>
              <a:t>XuetangX</a:t>
            </a:r>
            <a:r>
              <a:rPr kumimoji="0" lang="en-US" altLang="zh-CN" sz="2100" dirty="0" smtClean="0">
                <a:latin typeface="Times New Roman" charset="0"/>
                <a:ea typeface="黑体" charset="0"/>
                <a:cs typeface="黑体" charset="0"/>
              </a:rPr>
              <a:t> has some new functionalities such as: internationalization, new video player, course search, equation editor, auto grading, etc.</a:t>
            </a:r>
            <a:endParaRPr kumimoji="0" lang="en-US" altLang="zh-CN" sz="2100" dirty="0">
              <a:latin typeface="Times New Roman" charset="0"/>
              <a:ea typeface="黑体" charset="0"/>
              <a:cs typeface="黑体" charset="0"/>
            </a:endParaRPr>
          </a:p>
        </p:txBody>
      </p:sp>
      <p:pic>
        <p:nvPicPr>
          <p:cNvPr id="7" name="图片 6"/>
          <p:cNvPicPr>
            <a:picLocks noChangeAspect="1"/>
          </p:cNvPicPr>
          <p:nvPr/>
        </p:nvPicPr>
        <p:blipFill rotWithShape="1">
          <a:blip r:embed="rId2"/>
          <a:srcRect l="6030" r="5019"/>
          <a:stretch/>
        </p:blipFill>
        <p:spPr>
          <a:xfrm>
            <a:off x="192819" y="3140868"/>
            <a:ext cx="4532422" cy="2466050"/>
          </a:xfrm>
          <a:prstGeom prst="rect">
            <a:avLst/>
          </a:prstGeom>
          <a:noFill/>
          <a:ln>
            <a:no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3"/>
          <a:stretch>
            <a:fillRect/>
          </a:stretch>
        </p:blipFill>
        <p:spPr>
          <a:xfrm>
            <a:off x="4874965" y="3140869"/>
            <a:ext cx="4883544" cy="2472177"/>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74804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400" dirty="0" smtClean="0"/>
              <a:t>In</a:t>
            </a:r>
            <a:r>
              <a:rPr kumimoji="1" lang="zh-CN" altLang="en-US" sz="4400" dirty="0" smtClean="0"/>
              <a:t> </a:t>
            </a:r>
            <a:r>
              <a:rPr kumimoji="1" lang="en-US" altLang="zh-CN" sz="4400" dirty="0" smtClean="0"/>
              <a:t>Service</a:t>
            </a:r>
            <a:endParaRPr kumimoji="1" lang="zh-CN" altLang="en-US" sz="4400" dirty="0"/>
          </a:p>
        </p:txBody>
      </p:sp>
      <p:sp>
        <p:nvSpPr>
          <p:cNvPr id="5" name="内容占位符 7"/>
          <p:cNvSpPr>
            <a:spLocks noGrp="1"/>
          </p:cNvSpPr>
          <p:nvPr>
            <p:ph idx="1"/>
          </p:nvPr>
        </p:nvSpPr>
        <p:spPr>
          <a:xfrm>
            <a:off x="495300" y="1340043"/>
            <a:ext cx="8915400" cy="4898244"/>
          </a:xfrm>
        </p:spPr>
        <p:txBody>
          <a:bodyPr>
            <a:normAutofit fontScale="92500" lnSpcReduction="20000"/>
          </a:bodyPr>
          <a:lstStyle/>
          <a:p>
            <a:pPr>
              <a:lnSpc>
                <a:spcPct val="120000"/>
              </a:lnSpc>
              <a:buBlip>
                <a:blip r:embed="rId2"/>
              </a:buBlip>
            </a:pPr>
            <a:r>
              <a:rPr kumimoji="0" lang="en-US" altLang="zh-CN" sz="2400" dirty="0" smtClean="0">
                <a:latin typeface="Times New Roman" charset="0"/>
                <a:ea typeface="黑体" charset="0"/>
                <a:cs typeface="黑体" charset="0"/>
              </a:rPr>
              <a:t>Support</a:t>
            </a:r>
            <a:r>
              <a:rPr kumimoji="0" lang="zh-CN" altLang="en-US" sz="2400" dirty="0" smtClean="0">
                <a:latin typeface="Times New Roman" charset="0"/>
                <a:ea typeface="黑体" charset="0"/>
                <a:cs typeface="黑体" charset="0"/>
              </a:rPr>
              <a:t> </a:t>
            </a:r>
            <a:r>
              <a:rPr kumimoji="0" lang="en-US" altLang="zh-CN" sz="2400" dirty="0" smtClean="0">
                <a:solidFill>
                  <a:srgbClr val="FF0000"/>
                </a:solidFill>
                <a:latin typeface="Times New Roman" charset="0"/>
                <a:ea typeface="黑体" charset="0"/>
                <a:cs typeface="黑体" charset="0"/>
              </a:rPr>
              <a:t>~100</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Tsinghua MOOCs simultaneously</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with</a:t>
            </a:r>
            <a:r>
              <a:rPr kumimoji="0" lang="zh-CN" altLang="en-US" sz="2400" dirty="0" smtClean="0">
                <a:latin typeface="Times New Roman" charset="0"/>
                <a:ea typeface="黑体" charset="0"/>
                <a:cs typeface="黑体" charset="0"/>
              </a:rPr>
              <a:t> </a:t>
            </a:r>
            <a:r>
              <a:rPr kumimoji="0" lang="en-US" altLang="zh-CN" sz="2400" dirty="0" err="1" smtClean="0">
                <a:latin typeface="Times New Roman" charset="0"/>
                <a:ea typeface="黑体" charset="0"/>
                <a:cs typeface="黑体" charset="0"/>
              </a:rPr>
              <a:t>edX</a:t>
            </a:r>
            <a:endParaRPr kumimoji="0" lang="en-US" altLang="zh-CN" sz="2400" dirty="0">
              <a:latin typeface="Times New Roman" charset="0"/>
              <a:ea typeface="黑体" charset="0"/>
              <a:cs typeface="黑体" charset="0"/>
            </a:endParaRPr>
          </a:p>
          <a:p>
            <a:pPr lvl="1">
              <a:buClr>
                <a:srgbClr val="770A7C"/>
              </a:buClr>
              <a:buFont typeface="Wingdings" panose="05000000000000000000" pitchFamily="2" charset="2"/>
              <a:buChar char="Ø"/>
              <a:defRPr/>
            </a:pPr>
            <a:r>
              <a:rPr kumimoji="0" lang="en-US" altLang="zh-CN" sz="2400" dirty="0">
                <a:latin typeface="Times New Roman" charset="0"/>
                <a:ea typeface="黑体" charset="0"/>
                <a:cs typeface="黑体" charset="0"/>
              </a:rPr>
              <a:t>Principles of Electric </a:t>
            </a:r>
            <a:r>
              <a:rPr kumimoji="0" lang="en-US" altLang="zh-CN" sz="2400" dirty="0" smtClean="0">
                <a:latin typeface="Times New Roman" charset="0"/>
                <a:ea typeface="黑体" charset="0"/>
                <a:cs typeface="黑体" charset="0"/>
              </a:rPr>
              <a:t>Circuits; History </a:t>
            </a:r>
            <a:r>
              <a:rPr kumimoji="0" lang="en-US" altLang="zh-CN" sz="2400" dirty="0">
                <a:latin typeface="Times New Roman" charset="0"/>
                <a:ea typeface="黑体" charset="0"/>
                <a:cs typeface="黑体" charset="0"/>
              </a:rPr>
              <a:t>of Chinese </a:t>
            </a:r>
            <a:r>
              <a:rPr kumimoji="0" lang="en-US" altLang="zh-CN" sz="2400" dirty="0" smtClean="0">
                <a:latin typeface="Times New Roman" charset="0"/>
                <a:ea typeface="黑体" charset="0"/>
                <a:cs typeface="黑体" charset="0"/>
              </a:rPr>
              <a:t>Architecture; </a:t>
            </a:r>
            <a:r>
              <a:rPr kumimoji="0" lang="en-US" altLang="zh-CN" sz="2400" dirty="0">
                <a:latin typeface="Times New Roman" charset="0"/>
                <a:ea typeface="黑体" charset="0"/>
                <a:cs typeface="黑体" charset="0"/>
              </a:rPr>
              <a:t>Data </a:t>
            </a:r>
            <a:r>
              <a:rPr kumimoji="0" lang="en-US" altLang="zh-CN" sz="2400" dirty="0" smtClean="0">
                <a:latin typeface="Times New Roman" charset="0"/>
                <a:ea typeface="黑体" charset="0"/>
                <a:cs typeface="黑体" charset="0"/>
              </a:rPr>
              <a:t>Structure; </a:t>
            </a:r>
            <a:r>
              <a:rPr kumimoji="0" lang="en-US" altLang="zh-CN" sz="2400" dirty="0">
                <a:latin typeface="Times New Roman" charset="0"/>
                <a:ea typeface="黑体" charset="0"/>
                <a:cs typeface="黑体" charset="0"/>
              </a:rPr>
              <a:t>Historical Relic Treasures and </a:t>
            </a:r>
            <a:r>
              <a:rPr kumimoji="0" lang="en-US" altLang="zh-CN" sz="2400" dirty="0" smtClean="0">
                <a:latin typeface="Times New Roman" charset="0"/>
                <a:ea typeface="黑体" charset="0"/>
                <a:cs typeface="黑体" charset="0"/>
              </a:rPr>
              <a:t>Cultural China; </a:t>
            </a:r>
            <a:r>
              <a:rPr kumimoji="0" lang="en-US" altLang="zh-CN" sz="2400" dirty="0">
                <a:latin typeface="Times New Roman" charset="0"/>
                <a:ea typeface="黑体" charset="0"/>
                <a:cs typeface="黑体" charset="0"/>
              </a:rPr>
              <a:t>Financial Analysis and Decision Making</a:t>
            </a:r>
          </a:p>
          <a:p>
            <a:pPr lvl="0">
              <a:lnSpc>
                <a:spcPct val="120000"/>
              </a:lnSpc>
              <a:buBlip>
                <a:blip r:embed="rId2"/>
              </a:buBlip>
            </a:pPr>
            <a:r>
              <a:rPr kumimoji="0" lang="en-US" altLang="zh-CN" sz="2400" dirty="0" smtClean="0">
                <a:solidFill>
                  <a:srgbClr val="000000"/>
                </a:solidFill>
                <a:latin typeface="Times New Roman" charset="0"/>
                <a:ea typeface="黑体" charset="0"/>
                <a:cs typeface="黑体" charset="0"/>
              </a:rPr>
              <a:t>Partners’ courses</a:t>
            </a:r>
          </a:p>
          <a:p>
            <a:pPr lvl="1">
              <a:buClr>
                <a:srgbClr val="770A7C"/>
              </a:buClr>
              <a:buFont typeface="Wingdings" panose="05000000000000000000" pitchFamily="2" charset="2"/>
              <a:buChar char="Ø"/>
              <a:defRPr/>
            </a:pPr>
            <a:r>
              <a:rPr kumimoji="0" lang="en-US" altLang="zh-CN" sz="2400" b="1" dirty="0" smtClean="0">
                <a:solidFill>
                  <a:srgbClr val="000090"/>
                </a:solidFill>
                <a:latin typeface="Times New Roman" charset="0"/>
                <a:ea typeface="黑体" charset="0"/>
                <a:cs typeface="黑体" charset="0"/>
              </a:rPr>
              <a:t>MIT:</a:t>
            </a:r>
            <a:r>
              <a:rPr kumimoji="0" lang="zh-CN" altLang="en-US" sz="2400" b="1" dirty="0" smtClean="0">
                <a:solidFill>
                  <a:srgbClr val="000090"/>
                </a:solidFill>
                <a:latin typeface="Times New Roman" charset="0"/>
                <a:ea typeface="黑体" charset="0"/>
                <a:cs typeface="黑体" charset="0"/>
              </a:rPr>
              <a:t> </a:t>
            </a:r>
            <a:r>
              <a:rPr kumimoji="0" lang="en-US" altLang="zh-CN" sz="2400" dirty="0" smtClean="0">
                <a:solidFill>
                  <a:srgbClr val="000000"/>
                </a:solidFill>
                <a:latin typeface="Times New Roman" charset="0"/>
                <a:ea typeface="黑体" charset="0"/>
                <a:cs typeface="黑体" charset="0"/>
              </a:rPr>
              <a:t>Circuits </a:t>
            </a:r>
            <a:r>
              <a:rPr kumimoji="0" lang="en-US" altLang="zh-CN" sz="2400" dirty="0">
                <a:solidFill>
                  <a:srgbClr val="000000"/>
                </a:solidFill>
                <a:latin typeface="Times New Roman" charset="0"/>
                <a:ea typeface="黑体" charset="0"/>
                <a:cs typeface="黑体" charset="0"/>
              </a:rPr>
              <a:t>and </a:t>
            </a:r>
            <a:r>
              <a:rPr kumimoji="0" lang="en-US" altLang="zh-CN" sz="2400" dirty="0" smtClean="0">
                <a:solidFill>
                  <a:srgbClr val="000000"/>
                </a:solidFill>
                <a:latin typeface="Times New Roman" charset="0"/>
                <a:ea typeface="黑体" charset="0"/>
                <a:cs typeface="黑体" charset="0"/>
              </a:rPr>
              <a:t>Electronics</a:t>
            </a:r>
          </a:p>
          <a:p>
            <a:pPr lvl="1">
              <a:buClr>
                <a:srgbClr val="770A7C"/>
              </a:buClr>
              <a:buFont typeface="Wingdings" panose="05000000000000000000" pitchFamily="2" charset="2"/>
              <a:buChar char="Ø"/>
              <a:defRPr/>
            </a:pPr>
            <a:r>
              <a:rPr kumimoji="0" lang="en-US" altLang="zh-CN" sz="2400" b="1" dirty="0" smtClean="0">
                <a:solidFill>
                  <a:srgbClr val="000090"/>
                </a:solidFill>
                <a:latin typeface="Times New Roman" charset="0"/>
                <a:ea typeface="黑体" charset="0"/>
                <a:cs typeface="黑体" charset="0"/>
              </a:rPr>
              <a:t>UC Berkeley: </a:t>
            </a:r>
            <a:r>
              <a:rPr kumimoji="0" lang="en-US" altLang="zh-CN" sz="2400" dirty="0" smtClean="0">
                <a:solidFill>
                  <a:srgbClr val="000000"/>
                </a:solidFill>
                <a:latin typeface="Times New Roman" charset="0"/>
                <a:ea typeface="黑体" charset="0"/>
                <a:cs typeface="黑体" charset="0"/>
              </a:rPr>
              <a:t>Cloud Computing and Software Engineering</a:t>
            </a:r>
          </a:p>
          <a:p>
            <a:pPr lvl="1">
              <a:buClr>
                <a:srgbClr val="770A7C"/>
              </a:buClr>
              <a:buFont typeface="Wingdings" panose="05000000000000000000" pitchFamily="2" charset="2"/>
              <a:buChar char="Ø"/>
              <a:defRPr/>
            </a:pPr>
            <a:r>
              <a:rPr kumimoji="0" lang="en-US" altLang="zh-CN" sz="2400" b="1" dirty="0" smtClean="0">
                <a:solidFill>
                  <a:srgbClr val="000090"/>
                </a:solidFill>
                <a:latin typeface="Times New Roman" charset="0"/>
                <a:ea typeface="黑体" charset="0"/>
                <a:cs typeface="黑体" charset="0"/>
              </a:rPr>
              <a:t>Peking University: </a:t>
            </a:r>
            <a:r>
              <a:rPr kumimoji="0" lang="en-US" altLang="zh-CN" sz="2400" dirty="0" smtClean="0">
                <a:solidFill>
                  <a:srgbClr val="000000"/>
                </a:solidFill>
                <a:latin typeface="Times New Roman" charset="0"/>
                <a:ea typeface="黑体" charset="0"/>
                <a:cs typeface="黑体" charset="0"/>
              </a:rPr>
              <a:t>Principles </a:t>
            </a:r>
            <a:r>
              <a:rPr kumimoji="0" lang="en-US" altLang="zh-CN" sz="2400" dirty="0">
                <a:solidFill>
                  <a:srgbClr val="000000"/>
                </a:solidFill>
                <a:latin typeface="Times New Roman" charset="0"/>
                <a:ea typeface="黑体" charset="0"/>
                <a:cs typeface="黑体" charset="0"/>
              </a:rPr>
              <a:t>and Practice of </a:t>
            </a:r>
            <a:r>
              <a:rPr kumimoji="0" lang="en-US" altLang="zh-CN" sz="2400" dirty="0" smtClean="0">
                <a:solidFill>
                  <a:srgbClr val="000000"/>
                </a:solidFill>
                <a:latin typeface="Times New Roman" charset="0"/>
                <a:ea typeface="黑体" charset="0"/>
                <a:cs typeface="黑体" charset="0"/>
              </a:rPr>
              <a:t>Computer Aided Translation</a:t>
            </a:r>
          </a:p>
          <a:p>
            <a:pPr>
              <a:lnSpc>
                <a:spcPct val="120000"/>
              </a:lnSpc>
              <a:buBlip>
                <a:blip r:embed="rId2"/>
              </a:buBlip>
            </a:pPr>
            <a:r>
              <a:rPr kumimoji="0" lang="en-US" altLang="zh-CN" sz="2400" dirty="0" smtClean="0">
                <a:latin typeface="Times New Roman" charset="0"/>
                <a:ea typeface="黑体" charset="0"/>
                <a:cs typeface="黑体" charset="0"/>
              </a:rPr>
              <a:t>Support</a:t>
            </a:r>
            <a:r>
              <a:rPr kumimoji="0" lang="zh-CN" altLang="en-US" sz="2400" dirty="0" smtClean="0">
                <a:latin typeface="Times New Roman" charset="0"/>
                <a:ea typeface="黑体" charset="0"/>
                <a:cs typeface="黑体" charset="0"/>
              </a:rPr>
              <a:t> </a:t>
            </a:r>
            <a:r>
              <a:rPr kumimoji="0" lang="en-US" altLang="zh-CN" sz="2400" dirty="0" smtClean="0">
                <a:solidFill>
                  <a:srgbClr val="FF0000"/>
                </a:solidFill>
                <a:latin typeface="Times New Roman" charset="0"/>
                <a:ea typeface="黑体" charset="0"/>
                <a:cs typeface="黑体" charset="0"/>
              </a:rPr>
              <a:t>2</a:t>
            </a:r>
            <a:r>
              <a:rPr kumimoji="0" lang="en-US" altLang="zh-CN" sz="2400" dirty="0" smtClean="0">
                <a:latin typeface="Times New Roman" charset="0"/>
                <a:ea typeface="黑体" charset="0"/>
                <a:cs typeface="黑体" charset="0"/>
              </a:rPr>
              <a:t> Tsinghua SPOCs</a:t>
            </a:r>
          </a:p>
          <a:p>
            <a:pPr lvl="1">
              <a:lnSpc>
                <a:spcPct val="120000"/>
              </a:lnSpc>
              <a:buClr>
                <a:srgbClr val="770A7C"/>
              </a:buClr>
              <a:buFont typeface="Wingdings" panose="05000000000000000000" pitchFamily="2" charset="2"/>
              <a:buChar char="Ø"/>
              <a:defRPr/>
            </a:pPr>
            <a:r>
              <a:rPr kumimoji="0" lang="en-US" altLang="zh-CN" sz="2400" dirty="0">
                <a:latin typeface="Times New Roman" charset="0"/>
                <a:ea typeface="黑体" charset="0"/>
                <a:cs typeface="黑体" charset="0"/>
              </a:rPr>
              <a:t>C+</a:t>
            </a:r>
            <a:r>
              <a:rPr kumimoji="0" lang="en-US" altLang="zh-CN" sz="2400" dirty="0" smtClean="0">
                <a:latin typeface="Times New Roman" charset="0"/>
                <a:ea typeface="黑体" charset="0"/>
                <a:cs typeface="黑体" charset="0"/>
              </a:rPr>
              <a:t>+</a:t>
            </a:r>
            <a:r>
              <a:rPr kumimoji="0" lang="zh-CN" altLang="en-US" sz="2400" dirty="0">
                <a:latin typeface="Times New Roman" charset="0"/>
                <a:ea typeface="黑体" charset="0"/>
                <a:cs typeface="黑体" charset="0"/>
              </a:rPr>
              <a:t> </a:t>
            </a:r>
            <a:r>
              <a:rPr kumimoji="0" lang="en-US" altLang="zh-CN" sz="2400" dirty="0" smtClean="0">
                <a:latin typeface="Times New Roman" charset="0"/>
                <a:ea typeface="黑体" charset="0"/>
                <a:cs typeface="黑体" charset="0"/>
              </a:rPr>
              <a:t>Programming</a:t>
            </a:r>
            <a:r>
              <a:rPr kumimoji="0" lang="zh-CN" altLang="en-US" sz="2400" dirty="0" smtClean="0">
                <a:latin typeface="Times New Roman" charset="0"/>
                <a:ea typeface="黑体" charset="0"/>
                <a:cs typeface="黑体" charset="0"/>
              </a:rPr>
              <a:t> </a:t>
            </a:r>
            <a:r>
              <a:rPr kumimoji="0" lang="en-US" altLang="zh-CN" sz="2400" dirty="0">
                <a:latin typeface="Times New Roman" charset="0"/>
                <a:ea typeface="黑体" charset="0"/>
                <a:cs typeface="黑体" charset="0"/>
              </a:rPr>
              <a:t>b</a:t>
            </a:r>
            <a:r>
              <a:rPr kumimoji="0" lang="en-US" altLang="zh-CN" sz="2400" dirty="0" smtClean="0">
                <a:latin typeface="Times New Roman" charset="0"/>
                <a:ea typeface="黑体" charset="0"/>
                <a:cs typeface="黑体" charset="0"/>
              </a:rPr>
              <a:t>y</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Prof.</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ZHENG,</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Li</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for</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93</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students</a:t>
            </a:r>
            <a:endParaRPr kumimoji="0" lang="en-US" altLang="zh-CN" sz="2400" dirty="0">
              <a:latin typeface="Times New Roman" charset="0"/>
              <a:ea typeface="黑体" charset="0"/>
              <a:cs typeface="黑体" charset="0"/>
            </a:endParaRPr>
          </a:p>
          <a:p>
            <a:pPr lvl="1">
              <a:lnSpc>
                <a:spcPct val="120000"/>
              </a:lnSpc>
              <a:buClr>
                <a:srgbClr val="770A7C"/>
              </a:buClr>
              <a:buFont typeface="Wingdings" panose="05000000000000000000" pitchFamily="2" charset="2"/>
              <a:buChar char="Ø"/>
              <a:defRPr/>
            </a:pPr>
            <a:r>
              <a:rPr kumimoji="0" lang="en-US" altLang="zh-CN" sz="2400" dirty="0" smtClean="0">
                <a:latin typeface="Times New Roman" charset="0"/>
                <a:ea typeface="黑体" charset="0"/>
                <a:cs typeface="黑体" charset="0"/>
              </a:rPr>
              <a:t>Cloud</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Computing</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and</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Soft</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Engineering</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by</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Prof.</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XU,</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Wei</a:t>
            </a:r>
            <a:r>
              <a:rPr kumimoji="0" lang="zh-CN" altLang="en-US" sz="2400" dirty="0" smtClean="0">
                <a:latin typeface="Times New Roman" charset="0"/>
                <a:ea typeface="黑体" charset="0"/>
                <a:cs typeface="黑体" charset="0"/>
              </a:rPr>
              <a:t> </a:t>
            </a:r>
            <a:r>
              <a:rPr kumimoji="0" lang="en-US" altLang="zh-CN" sz="2400" dirty="0" smtClean="0">
                <a:latin typeface="Times New Roman" charset="0"/>
                <a:ea typeface="黑体" charset="0"/>
                <a:cs typeface="黑体" charset="0"/>
              </a:rPr>
              <a:t>for 35 students</a:t>
            </a:r>
            <a:endParaRPr kumimoji="0" lang="en-US" altLang="zh-CN" sz="2400" dirty="0">
              <a:latin typeface="Times New Roman" charset="0"/>
              <a:ea typeface="黑体" charset="0"/>
              <a:cs typeface="黑体" charset="0"/>
            </a:endParaRPr>
          </a:p>
        </p:txBody>
      </p:sp>
    </p:spTree>
    <p:extLst>
      <p:ext uri="{BB962C8B-B14F-4D97-AF65-F5344CB8AC3E}">
        <p14:creationId xmlns:p14="http://schemas.microsoft.com/office/powerpoint/2010/main" val="1893253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User enrolment in the past months</a:t>
            </a:r>
            <a:endParaRPr kumimoji="1" lang="zh-CN" altLang="en-US" dirty="0"/>
          </a:p>
        </p:txBody>
      </p:sp>
      <p:pic>
        <p:nvPicPr>
          <p:cNvPr id="4" name="图片 3"/>
          <p:cNvPicPr>
            <a:picLocks noChangeAspect="1"/>
          </p:cNvPicPr>
          <p:nvPr/>
        </p:nvPicPr>
        <p:blipFill>
          <a:blip r:embed="rId2"/>
          <a:stretch>
            <a:fillRect/>
          </a:stretch>
        </p:blipFill>
        <p:spPr>
          <a:xfrm>
            <a:off x="-78035" y="1772242"/>
            <a:ext cx="9984036" cy="3533385"/>
          </a:xfrm>
          <a:prstGeom prst="rect">
            <a:avLst/>
          </a:prstGeom>
        </p:spPr>
      </p:pic>
    </p:spTree>
    <p:extLst>
      <p:ext uri="{BB962C8B-B14F-4D97-AF65-F5344CB8AC3E}">
        <p14:creationId xmlns:p14="http://schemas.microsoft.com/office/powerpoint/2010/main" val="2879825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smtClean="0"/>
              <a:t>Rich tracking logs of student behaviors</a:t>
            </a:r>
            <a:endParaRPr kumimoji="1" lang="zh-CN" altLang="en-US" sz="40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588161079"/>
              </p:ext>
            </p:extLst>
          </p:nvPr>
        </p:nvGraphicFramePr>
        <p:xfrm>
          <a:off x="5733358" y="1700208"/>
          <a:ext cx="3901789" cy="2651760"/>
        </p:xfrm>
        <a:graphic>
          <a:graphicData uri="http://schemas.openxmlformats.org/drawingml/2006/table">
            <a:tbl>
              <a:tblPr firstRow="1" bandRow="1">
                <a:tableStyleId>{073A0DAA-6AF3-43AB-8588-CEC1D06C72B9}</a:tableStyleId>
              </a:tblPr>
              <a:tblGrid>
                <a:gridCol w="1759512"/>
                <a:gridCol w="2142277"/>
              </a:tblGrid>
              <a:tr h="370840">
                <a:tc>
                  <a:txBody>
                    <a:bodyPr/>
                    <a:lstStyle/>
                    <a:p>
                      <a:r>
                        <a:rPr lang="en-US" altLang="zh-CN" sz="2400" dirty="0" smtClean="0">
                          <a:latin typeface="Times New Roman"/>
                          <a:cs typeface="Times New Roman"/>
                        </a:rPr>
                        <a:t>Item</a:t>
                      </a:r>
                      <a:endParaRPr lang="zh-CN" altLang="en-US" sz="2400" dirty="0">
                        <a:latin typeface="Times New Roman"/>
                        <a:cs typeface="Times New Roman"/>
                      </a:endParaRPr>
                    </a:p>
                  </a:txBody>
                  <a:tcPr marL="99060" marR="99060"/>
                </a:tc>
                <a:tc>
                  <a:txBody>
                    <a:bodyPr/>
                    <a:lstStyle/>
                    <a:p>
                      <a:r>
                        <a:rPr lang="en-US" altLang="zh-CN" sz="2400" dirty="0" smtClean="0">
                          <a:latin typeface="Times New Roman"/>
                          <a:cs typeface="Times New Roman"/>
                        </a:rPr>
                        <a:t>Number</a:t>
                      </a:r>
                      <a:endParaRPr lang="zh-CN" altLang="en-US" sz="2400" dirty="0">
                        <a:latin typeface="Times New Roman"/>
                        <a:cs typeface="Times New Roman"/>
                      </a:endParaRPr>
                    </a:p>
                  </a:txBody>
                  <a:tcPr marL="99060" marR="99060"/>
                </a:tc>
              </a:tr>
              <a:tr h="370840">
                <a:tc>
                  <a:txBody>
                    <a:bodyPr/>
                    <a:lstStyle/>
                    <a:p>
                      <a:r>
                        <a:rPr lang="en-US" altLang="zh-CN" sz="2400" dirty="0" smtClean="0">
                          <a:latin typeface="Times New Roman"/>
                          <a:cs typeface="Times New Roman"/>
                        </a:rPr>
                        <a:t>Users</a:t>
                      </a:r>
                      <a:endParaRPr lang="zh-CN" altLang="en-US" sz="2400" dirty="0">
                        <a:latin typeface="Times New Roman"/>
                        <a:cs typeface="Times New Roman"/>
                      </a:endParaRPr>
                    </a:p>
                  </a:txBody>
                  <a:tcPr marL="99060" marR="99060"/>
                </a:tc>
                <a:tc>
                  <a:txBody>
                    <a:bodyPr/>
                    <a:lstStyle/>
                    <a:p>
                      <a:r>
                        <a:rPr lang="en-US" altLang="zh-CN" sz="2400" kern="1200" dirty="0" smtClean="0">
                          <a:latin typeface="Times New Roman"/>
                          <a:cs typeface="Times New Roman"/>
                        </a:rPr>
                        <a:t>88,112</a:t>
                      </a:r>
                      <a:endParaRPr lang="zh-CN" altLang="en-US" sz="2400" dirty="0">
                        <a:latin typeface="Times New Roman"/>
                        <a:cs typeface="Times New Roman"/>
                      </a:endParaRPr>
                    </a:p>
                  </a:txBody>
                  <a:tcPr marL="99060" marR="99060"/>
                </a:tc>
              </a:tr>
              <a:tr h="370840">
                <a:tc>
                  <a:txBody>
                    <a:bodyPr/>
                    <a:lstStyle/>
                    <a:p>
                      <a:r>
                        <a:rPr lang="en-US" altLang="zh-CN" sz="2400" dirty="0" smtClean="0">
                          <a:latin typeface="Times New Roman"/>
                          <a:cs typeface="Times New Roman"/>
                        </a:rPr>
                        <a:t>Courses</a:t>
                      </a:r>
                      <a:endParaRPr lang="zh-CN" altLang="en-US" sz="2400" dirty="0">
                        <a:latin typeface="Times New Roman"/>
                        <a:cs typeface="Times New Roman"/>
                      </a:endParaRPr>
                    </a:p>
                  </a:txBody>
                  <a:tcPr marL="99060" marR="99060"/>
                </a:tc>
                <a:tc>
                  <a:txBody>
                    <a:bodyPr/>
                    <a:lstStyle/>
                    <a:p>
                      <a:r>
                        <a:rPr lang="en-US" altLang="zh-CN" sz="2400" dirty="0" smtClean="0">
                          <a:latin typeface="Times New Roman"/>
                          <a:cs typeface="Times New Roman"/>
                        </a:rPr>
                        <a:t>11</a:t>
                      </a:r>
                      <a:endParaRPr lang="zh-CN" altLang="en-US" sz="2400" dirty="0">
                        <a:latin typeface="Times New Roman"/>
                        <a:cs typeface="Times New Roman"/>
                      </a:endParaRPr>
                    </a:p>
                  </a:txBody>
                  <a:tcPr marL="99060" marR="99060"/>
                </a:tc>
              </a:tr>
              <a:tr h="370840">
                <a:tc>
                  <a:txBody>
                    <a:bodyPr/>
                    <a:lstStyle/>
                    <a:p>
                      <a:r>
                        <a:rPr lang="en-US" altLang="zh-CN" sz="2400" dirty="0" smtClean="0">
                          <a:latin typeface="Times New Roman"/>
                          <a:cs typeface="Times New Roman"/>
                        </a:rPr>
                        <a:t>Logs</a:t>
                      </a:r>
                      <a:endParaRPr lang="zh-CN" altLang="en-US" sz="2400" dirty="0">
                        <a:latin typeface="Times New Roman"/>
                        <a:cs typeface="Times New Roman"/>
                      </a:endParaRPr>
                    </a:p>
                  </a:txBody>
                  <a:tcPr marL="99060" marR="99060"/>
                </a:tc>
                <a:tc>
                  <a:txBody>
                    <a:bodyPr/>
                    <a:lstStyle/>
                    <a:p>
                      <a:r>
                        <a:rPr lang="en-US" altLang="zh-CN" sz="2400" dirty="0" smtClean="0">
                          <a:latin typeface="Times New Roman"/>
                          <a:cs typeface="Times New Roman"/>
                        </a:rPr>
                        <a:t>~60M activities</a:t>
                      </a:r>
                      <a:endParaRPr lang="zh-CN" altLang="en-US" sz="2400" dirty="0">
                        <a:latin typeface="Times New Roman"/>
                        <a:cs typeface="Times New Roman"/>
                      </a:endParaRPr>
                    </a:p>
                  </a:txBody>
                  <a:tcPr marL="99060" marR="99060"/>
                </a:tc>
              </a:tr>
              <a:tr h="370840">
                <a:tc>
                  <a:txBody>
                    <a:bodyPr/>
                    <a:lstStyle/>
                    <a:p>
                      <a:r>
                        <a:rPr lang="en-US" altLang="zh-CN" sz="2400" dirty="0" smtClean="0">
                          <a:latin typeface="Times New Roman"/>
                          <a:cs typeface="Times New Roman"/>
                        </a:rPr>
                        <a:t>Date span</a:t>
                      </a:r>
                      <a:endParaRPr lang="zh-CN" altLang="en-US" sz="2400" dirty="0">
                        <a:latin typeface="Times New Roman"/>
                        <a:cs typeface="Times New Roman"/>
                      </a:endParaRPr>
                    </a:p>
                  </a:txBody>
                  <a:tcPr marL="99060" marR="99060"/>
                </a:tc>
                <a:tc>
                  <a:txBody>
                    <a:bodyPr/>
                    <a:lstStyle/>
                    <a:p>
                      <a:r>
                        <a:rPr lang="en-US" altLang="zh-CN" sz="2400" dirty="0" smtClean="0">
                          <a:latin typeface="Times New Roman"/>
                          <a:cs typeface="Times New Roman"/>
                        </a:rPr>
                        <a:t>2013/09/28-</a:t>
                      </a:r>
                    </a:p>
                    <a:p>
                      <a:r>
                        <a:rPr lang="en-US" altLang="zh-CN" sz="2400" dirty="0" smtClean="0">
                          <a:latin typeface="Times New Roman"/>
                          <a:cs typeface="Times New Roman"/>
                        </a:rPr>
                        <a:t>2014/07/12</a:t>
                      </a:r>
                      <a:endParaRPr lang="zh-CN" altLang="en-US" sz="2400" dirty="0">
                        <a:latin typeface="Times New Roman"/>
                        <a:cs typeface="Times New Roman"/>
                      </a:endParaRPr>
                    </a:p>
                  </a:txBody>
                  <a:tcPr marL="99060" marR="99060"/>
                </a:tc>
              </a:tr>
            </a:tbl>
          </a:graphicData>
        </a:graphic>
      </p:graphicFrame>
      <p:sp>
        <p:nvSpPr>
          <p:cNvPr id="5" name="内容占位符 2"/>
          <p:cNvSpPr txBox="1">
            <a:spLocks/>
          </p:cNvSpPr>
          <p:nvPr/>
        </p:nvSpPr>
        <p:spPr bwMode="auto">
          <a:xfrm>
            <a:off x="270855" y="1600201"/>
            <a:ext cx="530643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1pPr>
            <a:lvl2pPr marL="742950" indent="-28575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2pPr>
            <a:lvl3pPr marL="1143000" indent="-2286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3pPr>
            <a:lvl4pPr marL="1600200" indent="-2286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4pPr>
            <a:lvl5pPr marL="2057400" indent="-2286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5pPr>
            <a:lvl6pPr marL="2514600" indent="-228600" algn="l" rtl="0" fontAlgn="base" latinLnBrk="1">
              <a:spcBef>
                <a:spcPct val="20000"/>
              </a:spcBef>
              <a:spcAft>
                <a:spcPct val="0"/>
              </a:spcAft>
              <a:defRPr sz="2000">
                <a:solidFill>
                  <a:schemeClr val="tx1"/>
                </a:solidFill>
                <a:latin typeface="+mn-lt"/>
                <a:ea typeface="+mn-ea"/>
                <a:sym typeface="나눔 고딕" charset="0"/>
              </a:defRPr>
            </a:lvl6pPr>
            <a:lvl7pPr marL="2971800" indent="-228600" algn="l" rtl="0" fontAlgn="base" latinLnBrk="1">
              <a:spcBef>
                <a:spcPct val="20000"/>
              </a:spcBef>
              <a:spcAft>
                <a:spcPct val="0"/>
              </a:spcAft>
              <a:defRPr sz="2000">
                <a:solidFill>
                  <a:schemeClr val="tx1"/>
                </a:solidFill>
                <a:latin typeface="+mn-lt"/>
                <a:ea typeface="+mn-ea"/>
                <a:sym typeface="나눔 고딕" charset="0"/>
              </a:defRPr>
            </a:lvl7pPr>
            <a:lvl8pPr marL="3429000" indent="-228600" algn="l" rtl="0" fontAlgn="base" latinLnBrk="1">
              <a:spcBef>
                <a:spcPct val="20000"/>
              </a:spcBef>
              <a:spcAft>
                <a:spcPct val="0"/>
              </a:spcAft>
              <a:defRPr sz="2000">
                <a:solidFill>
                  <a:schemeClr val="tx1"/>
                </a:solidFill>
                <a:latin typeface="+mn-lt"/>
                <a:ea typeface="+mn-ea"/>
                <a:sym typeface="나눔 고딕" charset="0"/>
              </a:defRPr>
            </a:lvl8pPr>
            <a:lvl9pPr marL="3886200" indent="-228600" algn="l" rtl="0" fontAlgn="base" latinLnBrk="1">
              <a:spcBef>
                <a:spcPct val="20000"/>
              </a:spcBef>
              <a:spcAft>
                <a:spcPct val="0"/>
              </a:spcAft>
              <a:defRPr sz="2000">
                <a:solidFill>
                  <a:schemeClr val="tx1"/>
                </a:solidFill>
                <a:latin typeface="+mn-lt"/>
                <a:ea typeface="+mn-ea"/>
                <a:sym typeface="나눔 고딕" charset="0"/>
              </a:defRPr>
            </a:lvl9pPr>
          </a:lstStyle>
          <a:p>
            <a:pPr>
              <a:lnSpc>
                <a:spcPct val="120000"/>
              </a:lnSpc>
              <a:buFontTx/>
              <a:buBlip>
                <a:blip r:embed="rId3"/>
              </a:buBlip>
            </a:pPr>
            <a:r>
              <a:rPr kumimoji="0" lang="en-US" altLang="zh-CN" sz="2400" dirty="0" smtClean="0">
                <a:latin typeface="Times New Roman" charset="0"/>
                <a:ea typeface="黑体" charset="0"/>
                <a:cs typeface="黑体" charset="0"/>
              </a:rPr>
              <a:t>The huge amount of data available in MOOC offers a unique opportunity for understanding student behavior</a:t>
            </a:r>
          </a:p>
          <a:p>
            <a:pPr>
              <a:lnSpc>
                <a:spcPct val="120000"/>
              </a:lnSpc>
              <a:buFontTx/>
              <a:buBlip>
                <a:blip r:embed="rId3"/>
              </a:buBlip>
            </a:pPr>
            <a:r>
              <a:rPr kumimoji="0" lang="en-US" altLang="zh-CN" sz="2400" dirty="0" smtClean="0">
                <a:latin typeface="Times New Roman" charset="0"/>
                <a:ea typeface="黑体" charset="0"/>
                <a:cs typeface="黑体" charset="0"/>
              </a:rPr>
              <a:t>Such logs include: watch video, homework, forum, etc.</a:t>
            </a:r>
          </a:p>
        </p:txBody>
      </p:sp>
    </p:spTree>
    <p:extLst>
      <p:ext uri="{BB962C8B-B14F-4D97-AF65-F5344CB8AC3E}">
        <p14:creationId xmlns:p14="http://schemas.microsoft.com/office/powerpoint/2010/main" val="4071142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One particular question</a:t>
            </a:r>
            <a:endParaRPr kumimoji="1" lang="zh-CN" altLang="en-US" dirty="0"/>
          </a:p>
        </p:txBody>
      </p:sp>
      <p:sp>
        <p:nvSpPr>
          <p:cNvPr id="4" name="内容占位符 2"/>
          <p:cNvSpPr txBox="1">
            <a:spLocks/>
          </p:cNvSpPr>
          <p:nvPr/>
        </p:nvSpPr>
        <p:spPr bwMode="auto">
          <a:xfrm>
            <a:off x="270855" y="2492571"/>
            <a:ext cx="9286254" cy="363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1pPr>
            <a:lvl2pPr marL="742950" indent="-28575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2pPr>
            <a:lvl3pPr marL="1143000" indent="-2286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3pPr>
            <a:lvl4pPr marL="1600200" indent="-2286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4pPr>
            <a:lvl5pPr marL="2057400" indent="-228600" algn="l" rtl="0" eaLnBrk="0" fontAlgn="base" latinLnBrk="0" hangingPunct="0">
              <a:spcBef>
                <a:spcPct val="20000"/>
              </a:spcBef>
              <a:spcAft>
                <a:spcPct val="0"/>
              </a:spcAft>
              <a:defRPr kumimoji="1" sz="2000">
                <a:solidFill>
                  <a:schemeClr val="tx1"/>
                </a:solidFill>
                <a:latin typeface="Times New Roman"/>
                <a:ea typeface="黑体"/>
                <a:cs typeface="Times New Roman"/>
                <a:sym typeface="나눔 고딕" charset="0"/>
              </a:defRPr>
            </a:lvl5pPr>
            <a:lvl6pPr marL="2514600" indent="-228600" algn="l" rtl="0" fontAlgn="base" latinLnBrk="1">
              <a:spcBef>
                <a:spcPct val="20000"/>
              </a:spcBef>
              <a:spcAft>
                <a:spcPct val="0"/>
              </a:spcAft>
              <a:defRPr sz="2000">
                <a:solidFill>
                  <a:schemeClr val="tx1"/>
                </a:solidFill>
                <a:latin typeface="+mn-lt"/>
                <a:ea typeface="+mn-ea"/>
                <a:sym typeface="나눔 고딕" charset="0"/>
              </a:defRPr>
            </a:lvl6pPr>
            <a:lvl7pPr marL="2971800" indent="-228600" algn="l" rtl="0" fontAlgn="base" latinLnBrk="1">
              <a:spcBef>
                <a:spcPct val="20000"/>
              </a:spcBef>
              <a:spcAft>
                <a:spcPct val="0"/>
              </a:spcAft>
              <a:defRPr sz="2000">
                <a:solidFill>
                  <a:schemeClr val="tx1"/>
                </a:solidFill>
                <a:latin typeface="+mn-lt"/>
                <a:ea typeface="+mn-ea"/>
                <a:sym typeface="나눔 고딕" charset="0"/>
              </a:defRPr>
            </a:lvl7pPr>
            <a:lvl8pPr marL="3429000" indent="-228600" algn="l" rtl="0" fontAlgn="base" latinLnBrk="1">
              <a:spcBef>
                <a:spcPct val="20000"/>
              </a:spcBef>
              <a:spcAft>
                <a:spcPct val="0"/>
              </a:spcAft>
              <a:defRPr sz="2000">
                <a:solidFill>
                  <a:schemeClr val="tx1"/>
                </a:solidFill>
                <a:latin typeface="+mn-lt"/>
                <a:ea typeface="+mn-ea"/>
                <a:sym typeface="나눔 고딕" charset="0"/>
              </a:defRPr>
            </a:lvl8pPr>
            <a:lvl9pPr marL="3886200" indent="-228600" algn="l" rtl="0" fontAlgn="base" latinLnBrk="1">
              <a:spcBef>
                <a:spcPct val="20000"/>
              </a:spcBef>
              <a:spcAft>
                <a:spcPct val="0"/>
              </a:spcAft>
              <a:defRPr sz="2000">
                <a:solidFill>
                  <a:schemeClr val="tx1"/>
                </a:solidFill>
                <a:latin typeface="+mn-lt"/>
                <a:ea typeface="+mn-ea"/>
                <a:sym typeface="나눔 고딕" charset="0"/>
              </a:defRPr>
            </a:lvl9pPr>
          </a:lstStyle>
          <a:p>
            <a:pPr>
              <a:lnSpc>
                <a:spcPct val="120000"/>
              </a:lnSpc>
              <a:buFontTx/>
              <a:buBlip>
                <a:blip r:embed="rId2"/>
              </a:buBlip>
            </a:pPr>
            <a:r>
              <a:rPr lang="en-US" altLang="zh-CN" sz="2400" dirty="0" smtClean="0"/>
              <a:t>One fact: </a:t>
            </a:r>
            <a:r>
              <a:rPr lang="en-US" altLang="zh-CN" sz="2400" dirty="0" smtClean="0">
                <a:solidFill>
                  <a:srgbClr val="FF0000"/>
                </a:solidFill>
              </a:rPr>
              <a:t>76,215 users </a:t>
            </a:r>
            <a:r>
              <a:rPr lang="en-US" altLang="zh-CN" sz="2400" dirty="0" smtClean="0"/>
              <a:t>and only </a:t>
            </a:r>
            <a:r>
              <a:rPr lang="en-US" altLang="zh-CN" sz="2400" dirty="0" smtClean="0">
                <a:solidFill>
                  <a:srgbClr val="FF0000"/>
                </a:solidFill>
              </a:rPr>
              <a:t>3%-6%</a:t>
            </a:r>
            <a:r>
              <a:rPr lang="en-US" altLang="zh-CN" sz="2400" dirty="0" smtClean="0"/>
              <a:t> received the certificates</a:t>
            </a:r>
          </a:p>
          <a:p>
            <a:pPr marL="0" indent="0">
              <a:lnSpc>
                <a:spcPct val="120000"/>
              </a:lnSpc>
            </a:pPr>
            <a:endParaRPr lang="en-US" altLang="zh-CN" sz="2400" dirty="0" smtClean="0"/>
          </a:p>
          <a:p>
            <a:pPr>
              <a:lnSpc>
                <a:spcPct val="120000"/>
              </a:lnSpc>
              <a:buFontTx/>
              <a:buBlip>
                <a:blip r:embed="rId2"/>
              </a:buBlip>
            </a:pPr>
            <a:r>
              <a:rPr lang="en-US" altLang="zh-CN" sz="2400" dirty="0" smtClean="0"/>
              <a:t>An interesting question is:</a:t>
            </a:r>
            <a:r>
              <a:rPr lang="en-US" altLang="zh-CN" sz="2400" dirty="0" smtClean="0">
                <a:solidFill>
                  <a:srgbClr val="800000"/>
                </a:solidFill>
              </a:rPr>
              <a:t> </a:t>
            </a:r>
          </a:p>
          <a:p>
            <a:pPr marL="800100" lvl="1" indent="-342900">
              <a:lnSpc>
                <a:spcPct val="120000"/>
              </a:lnSpc>
              <a:buFont typeface="Wingdings" charset="2"/>
              <a:buChar char="Ø"/>
            </a:pPr>
            <a:r>
              <a:rPr lang="en-US" altLang="zh-CN" sz="2400" dirty="0" smtClean="0">
                <a:solidFill>
                  <a:srgbClr val="FF0000"/>
                </a:solidFill>
              </a:rPr>
              <a:t>Who finally received the certificates?</a:t>
            </a:r>
          </a:p>
          <a:p>
            <a:pPr marL="800100" lvl="1" indent="-342900">
              <a:lnSpc>
                <a:spcPct val="120000"/>
              </a:lnSpc>
              <a:buFont typeface="Wingdings" charset="2"/>
              <a:buChar char="Ø"/>
            </a:pPr>
            <a:r>
              <a:rPr lang="en-US" altLang="zh-CN" sz="2400" dirty="0" smtClean="0">
                <a:solidFill>
                  <a:srgbClr val="FF0000"/>
                </a:solidFill>
              </a:rPr>
              <a:t>Does social </a:t>
            </a:r>
            <a:r>
              <a:rPr lang="en-US" altLang="zh-CN" sz="2400" dirty="0">
                <a:solidFill>
                  <a:srgbClr val="FF0000"/>
                </a:solidFill>
              </a:rPr>
              <a:t>influence </a:t>
            </a:r>
            <a:r>
              <a:rPr lang="en-US" altLang="zh-CN" sz="2400" dirty="0" smtClean="0">
                <a:solidFill>
                  <a:srgbClr val="FF0000"/>
                </a:solidFill>
              </a:rPr>
              <a:t>have any effects on users’ behaviors?</a:t>
            </a:r>
            <a:endParaRPr lang="en-US" altLang="zh-CN" sz="2400" dirty="0">
              <a:solidFill>
                <a:srgbClr val="FF0000"/>
              </a:solidFill>
            </a:endParaRPr>
          </a:p>
        </p:txBody>
      </p:sp>
    </p:spTree>
    <p:extLst>
      <p:ext uri="{BB962C8B-B14F-4D97-AF65-F5344CB8AC3E}">
        <p14:creationId xmlns:p14="http://schemas.microsoft.com/office/powerpoint/2010/main" val="38870775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Age+Education</a:t>
            </a:r>
            <a:r>
              <a:rPr lang="en-US" altLang="zh-CN" dirty="0"/>
              <a:t> vs. Certificate</a:t>
            </a:r>
            <a:endParaRPr kumimoji="1" lang="zh-CN" altLang="en-US" dirty="0"/>
          </a:p>
        </p:txBody>
      </p:sp>
      <p:pic>
        <p:nvPicPr>
          <p:cNvPr id="3" name="图片 2" descr="Screen Shot 2014-10-24 at 9.49.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676" y="1160748"/>
            <a:ext cx="5940648" cy="5084706"/>
          </a:xfrm>
          <a:prstGeom prst="rect">
            <a:avLst/>
          </a:prstGeom>
        </p:spPr>
      </p:pic>
    </p:spTree>
    <p:extLst>
      <p:ext uri="{BB962C8B-B14F-4D97-AF65-F5344CB8AC3E}">
        <p14:creationId xmlns:p14="http://schemas.microsoft.com/office/powerpoint/2010/main" val="3594441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Age+Gender</a:t>
            </a:r>
            <a:r>
              <a:rPr kumimoji="1" lang="en-US" altLang="zh-CN" dirty="0" smtClean="0"/>
              <a:t> vs. Certificate</a:t>
            </a:r>
            <a:endParaRPr kumimoji="1" lang="zh-CN" altLang="en-US" dirty="0"/>
          </a:p>
        </p:txBody>
      </p:sp>
      <p:pic>
        <p:nvPicPr>
          <p:cNvPr id="4" name="图片 3" descr="Screen Shot 2014-10-24 at 9.50.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72" y="1268760"/>
            <a:ext cx="5866544" cy="5053158"/>
          </a:xfrm>
          <a:prstGeom prst="rect">
            <a:avLst/>
          </a:prstGeom>
        </p:spPr>
      </p:pic>
    </p:spTree>
    <p:extLst>
      <p:ext uri="{BB962C8B-B14F-4D97-AF65-F5344CB8AC3E}">
        <p14:creationId xmlns:p14="http://schemas.microsoft.com/office/powerpoint/2010/main" val="38624979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Research in Social Network</a:t>
            </a:r>
            <a:endParaRPr lang="en-US" dirty="0"/>
          </a:p>
        </p:txBody>
      </p:sp>
      <p:sp>
        <p:nvSpPr>
          <p:cNvPr id="4" name="Oval 3"/>
          <p:cNvSpPr/>
          <p:nvPr/>
        </p:nvSpPr>
        <p:spPr>
          <a:xfrm>
            <a:off x="4191000" y="5715000"/>
            <a:ext cx="2133600" cy="7620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90"/>
                </a:solidFill>
              </a:rPr>
              <a:t>BIG Social Data</a:t>
            </a:r>
            <a:endParaRPr lang="en-US" b="1" dirty="0">
              <a:solidFill>
                <a:srgbClr val="000090"/>
              </a:solidFill>
            </a:endParaRPr>
          </a:p>
        </p:txBody>
      </p:sp>
      <p:sp>
        <p:nvSpPr>
          <p:cNvPr id="6" name="Rectangle 5"/>
          <p:cNvSpPr/>
          <p:nvPr/>
        </p:nvSpPr>
        <p:spPr>
          <a:xfrm>
            <a:off x="2590802" y="4723420"/>
            <a:ext cx="2438400" cy="6858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800000"/>
                </a:solidFill>
              </a:rPr>
              <a:t>Social Theories</a:t>
            </a:r>
            <a:endParaRPr lang="en-US" sz="2000" dirty="0">
              <a:solidFill>
                <a:srgbClr val="800000"/>
              </a:solidFill>
            </a:endParaRPr>
          </a:p>
        </p:txBody>
      </p:sp>
      <p:sp>
        <p:nvSpPr>
          <p:cNvPr id="7" name="Rectangle 6"/>
          <p:cNvSpPr/>
          <p:nvPr/>
        </p:nvSpPr>
        <p:spPr>
          <a:xfrm>
            <a:off x="5410204" y="4723420"/>
            <a:ext cx="2514600" cy="6858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800000"/>
                </a:solidFill>
              </a:rPr>
              <a:t>Algorithmic </a:t>
            </a:r>
            <a:r>
              <a:rPr lang="en-US" sz="2000" dirty="0" smtClean="0">
                <a:solidFill>
                  <a:srgbClr val="800000"/>
                </a:solidFill>
              </a:rPr>
              <a:t>Foundations</a:t>
            </a:r>
            <a:endParaRPr lang="en-US" sz="2000" dirty="0">
              <a:solidFill>
                <a:srgbClr val="800000"/>
              </a:solidFill>
            </a:endParaRPr>
          </a:p>
        </p:txBody>
      </p:sp>
      <p:sp>
        <p:nvSpPr>
          <p:cNvPr id="8" name="Rectangle 7"/>
          <p:cNvSpPr/>
          <p:nvPr/>
        </p:nvSpPr>
        <p:spPr>
          <a:xfrm>
            <a:off x="2000672" y="2362200"/>
            <a:ext cx="6552728" cy="1930896"/>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9" name="Rectangle 8"/>
          <p:cNvSpPr/>
          <p:nvPr/>
        </p:nvSpPr>
        <p:spPr>
          <a:xfrm rot="5400000">
            <a:off x="1731014" y="3197070"/>
            <a:ext cx="1295400" cy="54006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rgbClr val="000090"/>
                </a:solidFill>
              </a:rPr>
              <a:t>Power-law</a:t>
            </a:r>
            <a:endParaRPr lang="en-US" sz="1800" dirty="0">
              <a:solidFill>
                <a:srgbClr val="000090"/>
              </a:solidFill>
            </a:endParaRPr>
          </a:p>
        </p:txBody>
      </p:sp>
      <p:sp>
        <p:nvSpPr>
          <p:cNvPr id="11" name="Rectangle 10"/>
          <p:cNvSpPr/>
          <p:nvPr/>
        </p:nvSpPr>
        <p:spPr>
          <a:xfrm rot="5400000">
            <a:off x="6951592" y="3197064"/>
            <a:ext cx="1295400" cy="540072"/>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lnSpc>
                <a:spcPts val="2000"/>
              </a:lnSpc>
            </a:pPr>
            <a:r>
              <a:rPr lang="en-US" dirty="0" smtClean="0">
                <a:solidFill>
                  <a:srgbClr val="000090"/>
                </a:solidFill>
              </a:rPr>
              <a:t>Action</a:t>
            </a:r>
            <a:endParaRPr lang="en-US" dirty="0">
              <a:solidFill>
                <a:srgbClr val="000090"/>
              </a:solidFill>
            </a:endParaRPr>
          </a:p>
        </p:txBody>
      </p:sp>
      <p:sp>
        <p:nvSpPr>
          <p:cNvPr id="12" name="Rectangle 11"/>
          <p:cNvSpPr/>
          <p:nvPr/>
        </p:nvSpPr>
        <p:spPr>
          <a:xfrm rot="5400000">
            <a:off x="5871436" y="3194632"/>
            <a:ext cx="1295400" cy="5400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solidFill>
                  <a:srgbClr val="000090"/>
                </a:solidFill>
              </a:rPr>
              <a:t>Influence</a:t>
            </a:r>
            <a:endParaRPr lang="en-US" altLang="zh-CN" dirty="0">
              <a:solidFill>
                <a:srgbClr val="000090"/>
              </a:solidFill>
            </a:endParaRPr>
          </a:p>
        </p:txBody>
      </p:sp>
      <p:cxnSp>
        <p:nvCxnSpPr>
          <p:cNvPr id="14" name="Straight Connector 13"/>
          <p:cNvCxnSpPr/>
          <p:nvPr/>
        </p:nvCxnSpPr>
        <p:spPr>
          <a:xfrm>
            <a:off x="2209802" y="4593701"/>
            <a:ext cx="617220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5800" y="2628900"/>
            <a:ext cx="1371600" cy="838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Social Network Analysis</a:t>
            </a:r>
          </a:p>
        </p:txBody>
      </p:sp>
      <p:sp>
        <p:nvSpPr>
          <p:cNvPr id="16" name="Rectangle 15"/>
          <p:cNvSpPr/>
          <p:nvPr/>
        </p:nvSpPr>
        <p:spPr>
          <a:xfrm>
            <a:off x="685800" y="4495800"/>
            <a:ext cx="1371600" cy="838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Theory</a:t>
            </a:r>
            <a:endParaRPr lang="en-US" dirty="0">
              <a:solidFill>
                <a:schemeClr val="tx1"/>
              </a:solidFill>
            </a:endParaRPr>
          </a:p>
        </p:txBody>
      </p:sp>
      <p:sp>
        <p:nvSpPr>
          <p:cNvPr id="17" name="Right Arrow 16"/>
          <p:cNvSpPr/>
          <p:nvPr/>
        </p:nvSpPr>
        <p:spPr>
          <a:xfrm rot="16200000">
            <a:off x="5105400" y="4935252"/>
            <a:ext cx="304800"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209802" y="2209800"/>
            <a:ext cx="617220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81204" y="1143000"/>
            <a:ext cx="6705600" cy="8382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21" name="Right Arrow 20"/>
          <p:cNvSpPr/>
          <p:nvPr/>
        </p:nvSpPr>
        <p:spPr>
          <a:xfrm rot="16200000">
            <a:off x="5105400" y="1524004"/>
            <a:ext cx="304800"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5105400" y="3907905"/>
            <a:ext cx="304800"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57400" y="1295400"/>
            <a:ext cx="1371600"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Prediction</a:t>
            </a:r>
            <a:endParaRPr lang="en-US" dirty="0">
              <a:solidFill>
                <a:schemeClr val="tx1"/>
              </a:solidFill>
            </a:endParaRPr>
          </a:p>
        </p:txBody>
      </p:sp>
      <p:sp>
        <p:nvSpPr>
          <p:cNvPr id="24" name="Rectangle 23"/>
          <p:cNvSpPr/>
          <p:nvPr/>
        </p:nvSpPr>
        <p:spPr>
          <a:xfrm>
            <a:off x="3581400" y="1295400"/>
            <a:ext cx="1371600"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Search</a:t>
            </a:r>
            <a:endParaRPr lang="en-US" dirty="0">
              <a:solidFill>
                <a:schemeClr val="tx1"/>
              </a:solidFill>
            </a:endParaRPr>
          </a:p>
        </p:txBody>
      </p:sp>
      <p:sp>
        <p:nvSpPr>
          <p:cNvPr id="25" name="Rectangle 24"/>
          <p:cNvSpPr/>
          <p:nvPr/>
        </p:nvSpPr>
        <p:spPr>
          <a:xfrm>
            <a:off x="5105400" y="1295400"/>
            <a:ext cx="1981200"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2000"/>
              </a:lnSpc>
            </a:pPr>
            <a:r>
              <a:rPr lang="en-US" dirty="0" smtClean="0">
                <a:solidFill>
                  <a:schemeClr val="tx1"/>
                </a:solidFill>
              </a:rPr>
              <a:t>Information Diffusion</a:t>
            </a:r>
            <a:endParaRPr lang="en-US" dirty="0">
              <a:solidFill>
                <a:schemeClr val="tx1"/>
              </a:solidFill>
            </a:endParaRPr>
          </a:p>
        </p:txBody>
      </p:sp>
      <p:sp>
        <p:nvSpPr>
          <p:cNvPr id="26" name="Rectangle 25"/>
          <p:cNvSpPr/>
          <p:nvPr/>
        </p:nvSpPr>
        <p:spPr>
          <a:xfrm>
            <a:off x="7239000" y="1295400"/>
            <a:ext cx="1371600"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Advertise</a:t>
            </a:r>
            <a:endParaRPr lang="en-US" dirty="0">
              <a:solidFill>
                <a:schemeClr val="tx1"/>
              </a:solidFill>
            </a:endParaRPr>
          </a:p>
        </p:txBody>
      </p:sp>
      <p:sp>
        <p:nvSpPr>
          <p:cNvPr id="27" name="Rectangle 26"/>
          <p:cNvSpPr/>
          <p:nvPr/>
        </p:nvSpPr>
        <p:spPr>
          <a:xfrm>
            <a:off x="632520" y="1066800"/>
            <a:ext cx="1424880" cy="838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Application</a:t>
            </a:r>
            <a:endParaRPr lang="en-US" dirty="0">
              <a:solidFill>
                <a:schemeClr val="tx1"/>
              </a:solidFill>
            </a:endParaRPr>
          </a:p>
        </p:txBody>
      </p:sp>
      <p:sp>
        <p:nvSpPr>
          <p:cNvPr id="28" name="Rectangle 27"/>
          <p:cNvSpPr/>
          <p:nvPr/>
        </p:nvSpPr>
        <p:spPr>
          <a:xfrm>
            <a:off x="2639380" y="2438400"/>
            <a:ext cx="990600"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Macro</a:t>
            </a:r>
            <a:endParaRPr lang="en-US" dirty="0">
              <a:solidFill>
                <a:schemeClr val="tx1"/>
              </a:solidFill>
            </a:endParaRPr>
          </a:p>
        </p:txBody>
      </p:sp>
      <p:sp>
        <p:nvSpPr>
          <p:cNvPr id="29" name="Rectangle 28"/>
          <p:cNvSpPr/>
          <p:nvPr/>
        </p:nvSpPr>
        <p:spPr>
          <a:xfrm>
            <a:off x="4520952" y="2438400"/>
            <a:ext cx="990600"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solidFill>
                  <a:schemeClr val="tx1"/>
                </a:solidFill>
              </a:rPr>
              <a:t>Meso</a:t>
            </a:r>
            <a:endParaRPr lang="en-US" dirty="0">
              <a:solidFill>
                <a:schemeClr val="tx1"/>
              </a:solidFill>
            </a:endParaRPr>
          </a:p>
        </p:txBody>
      </p:sp>
      <p:sp>
        <p:nvSpPr>
          <p:cNvPr id="30" name="Rectangle 29"/>
          <p:cNvSpPr/>
          <p:nvPr/>
        </p:nvSpPr>
        <p:spPr>
          <a:xfrm>
            <a:off x="6842720" y="2438400"/>
            <a:ext cx="990600"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Micro</a:t>
            </a:r>
            <a:endParaRPr lang="en-US" dirty="0">
              <a:solidFill>
                <a:schemeClr val="tx1"/>
              </a:solidFill>
            </a:endParaRPr>
          </a:p>
        </p:txBody>
      </p:sp>
      <p:sp>
        <p:nvSpPr>
          <p:cNvPr id="31" name="Rectangle 30"/>
          <p:cNvSpPr/>
          <p:nvPr/>
        </p:nvSpPr>
        <p:spPr>
          <a:xfrm rot="5400000">
            <a:off x="2271074" y="3197070"/>
            <a:ext cx="1295400" cy="54006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800" dirty="0" smtClean="0">
                <a:solidFill>
                  <a:srgbClr val="000090"/>
                </a:solidFill>
              </a:rPr>
              <a:t>Small-world</a:t>
            </a:r>
            <a:endParaRPr lang="en-US" sz="1800" dirty="0">
              <a:solidFill>
                <a:srgbClr val="000090"/>
              </a:solidFill>
            </a:endParaRPr>
          </a:p>
        </p:txBody>
      </p:sp>
      <p:sp>
        <p:nvSpPr>
          <p:cNvPr id="32" name="Rectangle 31"/>
          <p:cNvSpPr/>
          <p:nvPr/>
        </p:nvSpPr>
        <p:spPr>
          <a:xfrm rot="5400000">
            <a:off x="3495240" y="3197100"/>
            <a:ext cx="1295400" cy="5400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algn="ctr"/>
            <a:r>
              <a:rPr lang="en-US" sz="1800" dirty="0" smtClean="0">
                <a:solidFill>
                  <a:srgbClr val="000090"/>
                </a:solidFill>
              </a:rPr>
              <a:t>Community</a:t>
            </a:r>
            <a:endParaRPr lang="en-US" sz="1800" dirty="0">
              <a:solidFill>
                <a:srgbClr val="000090"/>
              </a:solidFill>
            </a:endParaRPr>
          </a:p>
        </p:txBody>
      </p:sp>
      <p:sp>
        <p:nvSpPr>
          <p:cNvPr id="33" name="Rectangle 32"/>
          <p:cNvSpPr/>
          <p:nvPr/>
        </p:nvSpPr>
        <p:spPr>
          <a:xfrm rot="5400000">
            <a:off x="4053304" y="3179100"/>
            <a:ext cx="1295400" cy="5760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tIns="0" rIns="0" bIns="0" rtlCol="0" anchor="ctr"/>
          <a:lstStyle/>
          <a:p>
            <a:pPr algn="ctr">
              <a:lnSpc>
                <a:spcPts val="2000"/>
              </a:lnSpc>
            </a:pPr>
            <a:r>
              <a:rPr lang="en-US" dirty="0" smtClean="0">
                <a:solidFill>
                  <a:srgbClr val="000090"/>
                </a:solidFill>
              </a:rPr>
              <a:t>Structural hole</a:t>
            </a:r>
            <a:endParaRPr lang="en-US" dirty="0">
              <a:solidFill>
                <a:srgbClr val="000090"/>
              </a:solidFill>
            </a:endParaRPr>
          </a:p>
        </p:txBody>
      </p:sp>
      <p:sp>
        <p:nvSpPr>
          <p:cNvPr id="34" name="Rectangle 33"/>
          <p:cNvSpPr/>
          <p:nvPr/>
        </p:nvSpPr>
        <p:spPr>
          <a:xfrm rot="5400000">
            <a:off x="4629368" y="3179096"/>
            <a:ext cx="1295400" cy="576008"/>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algn="ctr">
              <a:lnSpc>
                <a:spcPts val="2000"/>
              </a:lnSpc>
            </a:pPr>
            <a:r>
              <a:rPr lang="en-US" altLang="zh-CN" dirty="0">
                <a:solidFill>
                  <a:srgbClr val="000090"/>
                </a:solidFill>
              </a:rPr>
              <a:t>Group behavior</a:t>
            </a:r>
            <a:endParaRPr lang="en-US" dirty="0">
              <a:solidFill>
                <a:srgbClr val="000090"/>
              </a:solidFill>
            </a:endParaRPr>
          </a:p>
        </p:txBody>
      </p:sp>
      <p:sp>
        <p:nvSpPr>
          <p:cNvPr id="35" name="Rectangle 34"/>
          <p:cNvSpPr/>
          <p:nvPr/>
        </p:nvSpPr>
        <p:spPr>
          <a:xfrm rot="5400000">
            <a:off x="6411496" y="3194632"/>
            <a:ext cx="1295400" cy="5400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algn="ctr"/>
            <a:r>
              <a:rPr lang="en-US" dirty="0" smtClean="0">
                <a:solidFill>
                  <a:srgbClr val="000090"/>
                </a:solidFill>
              </a:rPr>
              <a:t>Social tie</a:t>
            </a:r>
            <a:endParaRPr lang="en-US" dirty="0">
              <a:solidFill>
                <a:srgbClr val="000090"/>
              </a:solidFill>
            </a:endParaRPr>
          </a:p>
        </p:txBody>
      </p:sp>
      <p:sp>
        <p:nvSpPr>
          <p:cNvPr id="36" name="Rectangle 30"/>
          <p:cNvSpPr/>
          <p:nvPr/>
        </p:nvSpPr>
        <p:spPr>
          <a:xfrm rot="5400000">
            <a:off x="2811134" y="3194602"/>
            <a:ext cx="1295400" cy="54006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600" dirty="0" err="1" smtClean="0">
                <a:solidFill>
                  <a:srgbClr val="000090"/>
                </a:solidFill>
              </a:rPr>
              <a:t>Erdős-Rényi</a:t>
            </a:r>
            <a:endParaRPr lang="en-US" sz="1600" dirty="0">
              <a:solidFill>
                <a:srgbClr val="000090"/>
              </a:solidFill>
            </a:endParaRPr>
          </a:p>
        </p:txBody>
      </p:sp>
      <p:sp>
        <p:nvSpPr>
          <p:cNvPr id="37" name="Rectangle 31"/>
          <p:cNvSpPr/>
          <p:nvPr/>
        </p:nvSpPr>
        <p:spPr>
          <a:xfrm rot="5400000">
            <a:off x="5187428" y="3194632"/>
            <a:ext cx="1295400" cy="540000"/>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algn="ctr"/>
            <a:r>
              <a:rPr lang="en-US" dirty="0" smtClean="0">
                <a:solidFill>
                  <a:srgbClr val="000090"/>
                </a:solidFill>
              </a:rPr>
              <a:t>Triad</a:t>
            </a:r>
            <a:endParaRPr lang="en-US" dirty="0">
              <a:solidFill>
                <a:srgbClr val="000090"/>
              </a:solidFill>
            </a:endParaRPr>
          </a:p>
        </p:txBody>
      </p:sp>
      <p:sp>
        <p:nvSpPr>
          <p:cNvPr id="38" name="Rectangle 10"/>
          <p:cNvSpPr/>
          <p:nvPr/>
        </p:nvSpPr>
        <p:spPr>
          <a:xfrm rot="5400000">
            <a:off x="7509652" y="3176596"/>
            <a:ext cx="1295400" cy="576072"/>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lnSpc>
                <a:spcPts val="2000"/>
              </a:lnSpc>
            </a:pPr>
            <a:r>
              <a:rPr lang="en-US" dirty="0" smtClean="0">
                <a:solidFill>
                  <a:srgbClr val="000090"/>
                </a:solidFill>
              </a:rPr>
              <a:t>User modeling</a:t>
            </a:r>
            <a:endParaRPr lang="en-US" dirty="0">
              <a:solidFill>
                <a:srgbClr val="000090"/>
              </a:solidFill>
            </a:endParaRPr>
          </a:p>
        </p:txBody>
      </p:sp>
      <p:sp>
        <p:nvSpPr>
          <p:cNvPr id="39" name="椭圆 38"/>
          <p:cNvSpPr/>
          <p:nvPr/>
        </p:nvSpPr>
        <p:spPr>
          <a:xfrm>
            <a:off x="2144688" y="2348880"/>
            <a:ext cx="1548172" cy="504056"/>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椭圆 39"/>
          <p:cNvSpPr/>
          <p:nvPr/>
        </p:nvSpPr>
        <p:spPr>
          <a:xfrm>
            <a:off x="3836876" y="2348880"/>
            <a:ext cx="2268252" cy="504056"/>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1" name="椭圆 40"/>
          <p:cNvSpPr/>
          <p:nvPr/>
        </p:nvSpPr>
        <p:spPr>
          <a:xfrm>
            <a:off x="6249144" y="2348880"/>
            <a:ext cx="2160240" cy="504056"/>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067993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linds(horizontal)">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Gender+Location</a:t>
            </a:r>
            <a:r>
              <a:rPr kumimoji="1" lang="en-US" altLang="zh-CN" dirty="0" smtClean="0"/>
              <a:t> vs. Certificate</a:t>
            </a:r>
            <a:endParaRPr kumimoji="1" lang="zh-CN" altLang="en-US" dirty="0"/>
          </a:p>
        </p:txBody>
      </p:sp>
      <p:pic>
        <p:nvPicPr>
          <p:cNvPr id="4" name="内容占位符 3" descr="gender_loc.png"/>
          <p:cNvPicPr>
            <a:picLocks noGrp="1" noChangeAspect="1"/>
          </p:cNvPicPr>
          <p:nvPr>
            <p:ph idx="1"/>
          </p:nvPr>
        </p:nvPicPr>
        <p:blipFill>
          <a:blip r:embed="rId2">
            <a:extLst>
              <a:ext uri="{28A0092B-C50C-407E-A947-70E740481C1C}">
                <a14:useLocalDpi xmlns:a14="http://schemas.microsoft.com/office/drawing/2010/main" val="0"/>
              </a:ext>
            </a:extLst>
          </a:blip>
          <a:srcRect l="3463" r="3463"/>
          <a:stretch>
            <a:fillRect/>
          </a:stretch>
        </p:blipFill>
        <p:spPr/>
      </p:pic>
    </p:spTree>
    <p:extLst>
      <p:ext uri="{BB962C8B-B14F-4D97-AF65-F5344CB8AC3E}">
        <p14:creationId xmlns:p14="http://schemas.microsoft.com/office/powerpoint/2010/main" val="4024652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Forum vs. Certificate</a:t>
            </a:r>
            <a:endParaRPr kumimoji="1" lang="zh-CN" altLang="en-US" dirty="0"/>
          </a:p>
        </p:txBody>
      </p:sp>
      <p:pic>
        <p:nvPicPr>
          <p:cNvPr id="5" name="图片 4" descr="Screen Shot 2014-10-24 at 9.51.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676" y="1016732"/>
            <a:ext cx="5993763" cy="5299608"/>
          </a:xfrm>
          <a:prstGeom prst="rect">
            <a:avLst/>
          </a:prstGeom>
        </p:spPr>
      </p:pic>
    </p:spTree>
    <p:extLst>
      <p:ext uri="{BB962C8B-B14F-4D97-AF65-F5344CB8AC3E}">
        <p14:creationId xmlns:p14="http://schemas.microsoft.com/office/powerpoint/2010/main" val="520872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Friend Influence vs. Certificate</a:t>
            </a:r>
            <a:endParaRPr kumimoji="1" lang="zh-CN" altLang="en-US" dirty="0"/>
          </a:p>
        </p:txBody>
      </p:sp>
      <p:pic>
        <p:nvPicPr>
          <p:cNvPr id="4" name="图片 3" descr="Screen Shot 2014-10-24 at 9.52.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100" y="1160748"/>
            <a:ext cx="5664200" cy="5003800"/>
          </a:xfrm>
          <a:prstGeom prst="rect">
            <a:avLst/>
          </a:prstGeom>
        </p:spPr>
      </p:pic>
    </p:spTree>
    <p:extLst>
      <p:ext uri="{BB962C8B-B14F-4D97-AF65-F5344CB8AC3E}">
        <p14:creationId xmlns:p14="http://schemas.microsoft.com/office/powerpoint/2010/main" val="1118278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Deadline vs. Certificate</a:t>
            </a:r>
            <a:endParaRPr kumimoji="1" lang="zh-CN" altLang="en-US" dirty="0"/>
          </a:p>
        </p:txBody>
      </p:sp>
      <p:pic>
        <p:nvPicPr>
          <p:cNvPr id="6" name="图片 5" descr="Screen Shot 2014-10-24 at 9.53.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28" y="1304764"/>
            <a:ext cx="6235700" cy="5118100"/>
          </a:xfrm>
          <a:prstGeom prst="rect">
            <a:avLst/>
          </a:prstGeom>
        </p:spPr>
      </p:pic>
    </p:spTree>
    <p:extLst>
      <p:ext uri="{BB962C8B-B14F-4D97-AF65-F5344CB8AC3E}">
        <p14:creationId xmlns:p14="http://schemas.microsoft.com/office/powerpoint/2010/main" val="25271658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83" y="274638"/>
            <a:ext cx="9791217" cy="1143000"/>
          </a:xfrm>
        </p:spPr>
        <p:txBody>
          <a:bodyPr/>
          <a:lstStyle/>
          <a:p>
            <a:r>
              <a:rPr kumimoji="1" lang="en-US" altLang="zh-CN" dirty="0" smtClean="0"/>
              <a:t>Can we predict who </a:t>
            </a:r>
            <a:br>
              <a:rPr kumimoji="1" lang="en-US" altLang="zh-CN" dirty="0" smtClean="0"/>
            </a:br>
            <a:r>
              <a:rPr kumimoji="1" lang="en-US" altLang="zh-CN" dirty="0" smtClean="0"/>
              <a:t>will/could receive the certificate</a:t>
            </a:r>
            <a:endParaRPr kumimoji="1" lang="zh-CN" altLang="en-US" dirty="0"/>
          </a:p>
        </p:txBody>
      </p:sp>
      <p:sp>
        <p:nvSpPr>
          <p:cNvPr id="4" name="内容占位符 7"/>
          <p:cNvSpPr>
            <a:spLocks noGrp="1"/>
          </p:cNvSpPr>
          <p:nvPr>
            <p:ph idx="1"/>
          </p:nvPr>
        </p:nvSpPr>
        <p:spPr>
          <a:xfrm>
            <a:off x="495300" y="1772241"/>
            <a:ext cx="8915400" cy="4353922"/>
          </a:xfrm>
        </p:spPr>
        <p:txBody>
          <a:bodyPr>
            <a:normAutofit/>
          </a:bodyPr>
          <a:lstStyle/>
          <a:p>
            <a:pPr algn="just">
              <a:lnSpc>
                <a:spcPct val="120000"/>
              </a:lnSpc>
              <a:buBlip>
                <a:blip r:embed="rId2"/>
              </a:buBlip>
            </a:pPr>
            <a:r>
              <a:rPr lang="en-US" altLang="zh-CN" sz="2800" dirty="0"/>
              <a:t>Given behavior log data </a:t>
            </a:r>
            <a:r>
              <a:rPr lang="en-US" altLang="zh-CN" sz="2800" dirty="0" smtClean="0"/>
              <a:t>by all users in the MOOC system,</a:t>
            </a:r>
            <a:endParaRPr lang="en-US" altLang="zh-CN" sz="2800" dirty="0"/>
          </a:p>
          <a:p>
            <a:pPr algn="just">
              <a:lnSpc>
                <a:spcPct val="120000"/>
              </a:lnSpc>
              <a:buBlip>
                <a:blip r:embed="rId2"/>
              </a:buBlip>
            </a:pPr>
            <a:endParaRPr kumimoji="0" lang="en-US" altLang="zh-CN" sz="2800" dirty="0">
              <a:latin typeface="Times New Roman" charset="0"/>
              <a:ea typeface="黑体" charset="0"/>
              <a:cs typeface="黑体" charset="0"/>
            </a:endParaRPr>
          </a:p>
          <a:p>
            <a:pPr algn="just">
              <a:lnSpc>
                <a:spcPct val="120000"/>
              </a:lnSpc>
              <a:buBlip>
                <a:blip r:embed="rId2"/>
              </a:buBlip>
            </a:pPr>
            <a:r>
              <a:rPr lang="en-US" altLang="zh-CN" sz="2800" dirty="0"/>
              <a:t>Predict whether a </a:t>
            </a:r>
            <a:r>
              <a:rPr lang="en-US" altLang="zh-CN" sz="2800" dirty="0" smtClean="0"/>
              <a:t>user will finally graduate and receive the certificate of a specific course.</a:t>
            </a:r>
            <a:endParaRPr kumimoji="0" lang="zh-CN" altLang="en-US" sz="2800" dirty="0">
              <a:latin typeface="Times New Roman" charset="0"/>
              <a:ea typeface="黑体" charset="0"/>
              <a:cs typeface="黑体" charset="0"/>
            </a:endParaRPr>
          </a:p>
        </p:txBody>
      </p:sp>
    </p:spTree>
    <p:extLst>
      <p:ext uri="{BB962C8B-B14F-4D97-AF65-F5344CB8AC3E}">
        <p14:creationId xmlns:p14="http://schemas.microsoft.com/office/powerpoint/2010/main" val="3735453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Factorization Machines</a:t>
            </a:r>
            <a:endParaRPr kumimoji="1" lang="zh-CN" altLang="en-US" dirty="0"/>
          </a:p>
        </p:txBody>
      </p:sp>
      <p:sp>
        <p:nvSpPr>
          <p:cNvPr id="4" name="内容占位符 7"/>
          <p:cNvSpPr>
            <a:spLocks noGrp="1"/>
          </p:cNvSpPr>
          <p:nvPr>
            <p:ph idx="1"/>
          </p:nvPr>
        </p:nvSpPr>
        <p:spPr>
          <a:xfrm>
            <a:off x="495300" y="1556143"/>
            <a:ext cx="8915400" cy="4570021"/>
          </a:xfrm>
        </p:spPr>
        <p:txBody>
          <a:bodyPr>
            <a:normAutofit/>
          </a:bodyPr>
          <a:lstStyle/>
          <a:p>
            <a:pPr algn="just">
              <a:lnSpc>
                <a:spcPct val="120000"/>
              </a:lnSpc>
              <a:buBlip>
                <a:blip r:embed="rId3"/>
              </a:buBlip>
            </a:pPr>
            <a:r>
              <a:rPr kumimoji="0" lang="en-US" altLang="zh-CN" sz="2800" dirty="0" smtClean="0">
                <a:latin typeface="Times New Roman" charset="0"/>
                <a:ea typeface="黑体" charset="0"/>
                <a:cs typeface="黑体" charset="0"/>
              </a:rPr>
              <a:t>The prediction of feature vector </a:t>
            </a:r>
            <a:r>
              <a:rPr kumimoji="0" lang="en-US" altLang="zh-CN" sz="2800" b="1" dirty="0" smtClean="0">
                <a:latin typeface="Times New Roman" charset="0"/>
                <a:ea typeface="黑体" charset="0"/>
                <a:cs typeface="黑体" charset="0"/>
              </a:rPr>
              <a:t>x</a:t>
            </a:r>
            <a:r>
              <a:rPr kumimoji="0" lang="en-US" altLang="zh-CN" sz="2800" i="1" baseline="-25000" dirty="0" smtClean="0">
                <a:latin typeface="Times New Roman" charset="0"/>
                <a:ea typeface="黑体" charset="0"/>
                <a:cs typeface="黑体" charset="0"/>
              </a:rPr>
              <a:t>i</a:t>
            </a:r>
            <a:r>
              <a:rPr kumimoji="0" lang="en-US" altLang="zh-CN" sz="2800" dirty="0" smtClean="0">
                <a:latin typeface="Times New Roman" charset="0"/>
                <a:ea typeface="黑体" charset="0"/>
                <a:cs typeface="黑体" charset="0"/>
              </a:rPr>
              <a:t>:</a:t>
            </a:r>
          </a:p>
          <a:p>
            <a:pPr algn="just">
              <a:lnSpc>
                <a:spcPct val="120000"/>
              </a:lnSpc>
              <a:buBlip>
                <a:blip r:embed="rId3"/>
              </a:buBlip>
            </a:pPr>
            <a:endParaRPr kumimoji="0" lang="en-US" altLang="zh-CN" sz="2800" dirty="0">
              <a:latin typeface="Times New Roman" charset="0"/>
              <a:ea typeface="黑体" charset="0"/>
              <a:cs typeface="黑体" charset="0"/>
            </a:endParaRPr>
          </a:p>
          <a:p>
            <a:pPr algn="just">
              <a:lnSpc>
                <a:spcPct val="120000"/>
              </a:lnSpc>
              <a:buBlip>
                <a:blip r:embed="rId3"/>
              </a:buBlip>
            </a:pPr>
            <a:endParaRPr kumimoji="0" lang="en-US" altLang="zh-CN" sz="2800" dirty="0" smtClean="0">
              <a:latin typeface="Times New Roman" charset="0"/>
              <a:ea typeface="黑体" charset="0"/>
              <a:cs typeface="黑体" charset="0"/>
            </a:endParaRPr>
          </a:p>
          <a:p>
            <a:pPr algn="just">
              <a:lnSpc>
                <a:spcPct val="120000"/>
              </a:lnSpc>
              <a:buBlip>
                <a:blip r:embed="rId3"/>
              </a:buBlip>
            </a:pPr>
            <a:r>
              <a:rPr kumimoji="0" lang="en-US" altLang="zh-CN" sz="2800" dirty="0">
                <a:latin typeface="Times New Roman" charset="0"/>
                <a:ea typeface="黑体" charset="0"/>
                <a:cs typeface="黑体" charset="0"/>
              </a:rPr>
              <a:t>a</a:t>
            </a:r>
            <a:r>
              <a:rPr kumimoji="0" lang="en-US" altLang="zh-CN" sz="2800" dirty="0" smtClean="0">
                <a:latin typeface="Times New Roman" charset="0"/>
                <a:ea typeface="黑体" charset="0"/>
                <a:cs typeface="黑体" charset="0"/>
              </a:rPr>
              <a:t>nd the corresponding objective function:</a:t>
            </a:r>
            <a:endParaRPr kumimoji="0" lang="en-US" altLang="zh-CN" sz="2800" dirty="0">
              <a:latin typeface="Times New Roman" charset="0"/>
              <a:ea typeface="黑体" charset="0"/>
              <a:cs typeface="黑体"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703354754"/>
              </p:ext>
            </p:extLst>
          </p:nvPr>
        </p:nvGraphicFramePr>
        <p:xfrm>
          <a:off x="1597464" y="2263971"/>
          <a:ext cx="6874236" cy="1092996"/>
        </p:xfrm>
        <a:graphic>
          <a:graphicData uri="http://schemas.openxmlformats.org/presentationml/2006/ole">
            <mc:AlternateContent xmlns:mc="http://schemas.openxmlformats.org/markup-compatibility/2006">
              <mc:Choice xmlns:v="urn:schemas-microsoft-com:vml" Requires="v">
                <p:oleObj spid="_x0000_s1096" name="Equation" r:id="rId4" imgW="2654300" imgH="457200" progId="Equation.DSMT4">
                  <p:embed/>
                </p:oleObj>
              </mc:Choice>
              <mc:Fallback>
                <p:oleObj name="Equation" r:id="rId4" imgW="2654300" imgH="457200" progId="Equation.DSMT4">
                  <p:embed/>
                  <p:pic>
                    <p:nvPicPr>
                      <p:cNvPr id="0" name=""/>
                      <p:cNvPicPr/>
                      <p:nvPr/>
                    </p:nvPicPr>
                    <p:blipFill>
                      <a:blip r:embed="rId5"/>
                      <a:stretch>
                        <a:fillRect/>
                      </a:stretch>
                    </p:blipFill>
                    <p:spPr>
                      <a:xfrm>
                        <a:off x="1597464" y="2263971"/>
                        <a:ext cx="6874236" cy="109299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50843254"/>
              </p:ext>
            </p:extLst>
          </p:nvPr>
        </p:nvGraphicFramePr>
        <p:xfrm>
          <a:off x="2455856" y="4221363"/>
          <a:ext cx="4934083" cy="1123950"/>
        </p:xfrm>
        <a:graphic>
          <a:graphicData uri="http://schemas.openxmlformats.org/presentationml/2006/ole">
            <mc:AlternateContent xmlns:mc="http://schemas.openxmlformats.org/markup-compatibility/2006">
              <mc:Choice xmlns:v="urn:schemas-microsoft-com:vml" Requires="v">
                <p:oleObj spid="_x0000_s1097" name="Equation" r:id="rId6" imgW="1905000" imgH="469900" progId="Equation.DSMT4">
                  <p:embed/>
                </p:oleObj>
              </mc:Choice>
              <mc:Fallback>
                <p:oleObj name="Equation" r:id="rId6" imgW="1905000" imgH="469900" progId="Equation.DSMT4">
                  <p:embed/>
                  <p:pic>
                    <p:nvPicPr>
                      <p:cNvPr id="0" name=""/>
                      <p:cNvPicPr/>
                      <p:nvPr/>
                    </p:nvPicPr>
                    <p:blipFill>
                      <a:blip r:embed="rId7"/>
                      <a:stretch>
                        <a:fillRect/>
                      </a:stretch>
                    </p:blipFill>
                    <p:spPr>
                      <a:xfrm>
                        <a:off x="2455856" y="4221363"/>
                        <a:ext cx="4934083" cy="1123950"/>
                      </a:xfrm>
                      <a:prstGeom prst="rect">
                        <a:avLst/>
                      </a:prstGeom>
                    </p:spPr>
                  </p:pic>
                </p:oleObj>
              </mc:Fallback>
            </mc:AlternateContent>
          </a:graphicData>
        </a:graphic>
      </p:graphicFrame>
    </p:spTree>
    <p:extLst>
      <p:ext uri="{BB962C8B-B14F-4D97-AF65-F5344CB8AC3E}">
        <p14:creationId xmlns:p14="http://schemas.microsoft.com/office/powerpoint/2010/main" val="3511609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Preliminary Results</a:t>
            </a:r>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543734202"/>
              </p:ext>
            </p:extLst>
          </p:nvPr>
        </p:nvGraphicFramePr>
        <p:xfrm>
          <a:off x="426928" y="1700208"/>
          <a:ext cx="9130180" cy="3286656"/>
        </p:xfrm>
        <a:graphic>
          <a:graphicData uri="http://schemas.openxmlformats.org/drawingml/2006/table">
            <a:tbl>
              <a:tblPr firstRow="1" bandRow="1">
                <a:tableStyleId>{073A0DAA-6AF3-43AB-8588-CEC1D06C72B9}</a:tableStyleId>
              </a:tblPr>
              <a:tblGrid>
                <a:gridCol w="1794820"/>
                <a:gridCol w="1872858"/>
                <a:gridCol w="1326608"/>
                <a:gridCol w="1482679"/>
                <a:gridCol w="1326608"/>
                <a:gridCol w="1326607"/>
              </a:tblGrid>
              <a:tr h="576264">
                <a:tc>
                  <a:txBody>
                    <a:bodyPr/>
                    <a:lstStyle/>
                    <a:p>
                      <a:pPr algn="ctr"/>
                      <a:r>
                        <a:rPr lang="en-US" altLang="zh-CN" sz="2000" dirty="0" smtClean="0">
                          <a:latin typeface="Times New Roman"/>
                          <a:cs typeface="Times New Roman"/>
                        </a:rPr>
                        <a:t>Method</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Features</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AUC</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Precision</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Recall</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F1</a:t>
                      </a:r>
                      <a:endParaRPr lang="zh-CN" altLang="en-US" sz="2000" dirty="0">
                        <a:latin typeface="Times New Roman"/>
                        <a:cs typeface="Times New Roman"/>
                      </a:endParaRPr>
                    </a:p>
                  </a:txBody>
                  <a:tcPr marL="99060" marR="99060" anchor="ctr"/>
                </a:tc>
              </a:tr>
              <a:tr h="654156">
                <a:tc rowSpan="2">
                  <a:txBody>
                    <a:bodyPr/>
                    <a:lstStyle/>
                    <a:p>
                      <a:pPr algn="ctr"/>
                      <a:r>
                        <a:rPr lang="en-US" altLang="zh-CN" sz="2000" b="1" dirty="0" smtClean="0">
                          <a:latin typeface="Times New Roman"/>
                          <a:cs typeface="Times New Roman"/>
                        </a:rPr>
                        <a:t>Factorization Machines</a:t>
                      </a:r>
                      <a:endParaRPr lang="zh-CN" altLang="en-US" sz="2000" b="1"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Demographics</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90.80</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5.91</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45.24</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9.89</a:t>
                      </a:r>
                      <a:endParaRPr lang="zh-CN" altLang="en-US" sz="2000" dirty="0">
                        <a:latin typeface="Times New Roman"/>
                        <a:cs typeface="Times New Roman"/>
                      </a:endParaRPr>
                    </a:p>
                  </a:txBody>
                  <a:tcPr marL="99060" marR="99060" anchor="ctr"/>
                </a:tc>
              </a:tr>
              <a:tr h="654156">
                <a:tc vMerge="1">
                  <a:txBody>
                    <a:bodyPr/>
                    <a:lstStyle/>
                    <a:p>
                      <a:endParaRPr lang="zh-CN" altLang="en-US" dirty="0">
                        <a:latin typeface="Times New Roman"/>
                        <a:cs typeface="Times New Roman"/>
                      </a:endParaRPr>
                    </a:p>
                  </a:txBody>
                  <a:tcPr anchor="ctr"/>
                </a:tc>
                <a:tc>
                  <a:txBody>
                    <a:bodyPr/>
                    <a:lstStyle/>
                    <a:p>
                      <a:pPr algn="ctr"/>
                      <a:r>
                        <a:rPr lang="en-US" altLang="zh-CN" sz="2000" dirty="0" smtClean="0">
                          <a:latin typeface="Times New Roman"/>
                          <a:cs typeface="Times New Roman"/>
                        </a:rPr>
                        <a:t>+ Social Influence</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98.28</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82.90</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89.89</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85.53</a:t>
                      </a:r>
                      <a:endParaRPr lang="zh-CN" altLang="en-US" sz="2000" dirty="0">
                        <a:latin typeface="Times New Roman"/>
                        <a:cs typeface="Times New Roman"/>
                      </a:endParaRPr>
                    </a:p>
                  </a:txBody>
                  <a:tcPr marL="99060" marR="99060" anchor="ctr"/>
                </a:tc>
              </a:tr>
              <a:tr h="654156">
                <a:tc rowSpan="2">
                  <a:txBody>
                    <a:bodyPr/>
                    <a:lstStyle/>
                    <a:p>
                      <a:pPr algn="ctr"/>
                      <a:r>
                        <a:rPr lang="en-US" altLang="zh-CN" sz="2000" b="1" dirty="0" smtClean="0">
                          <a:latin typeface="Times New Roman"/>
                          <a:cs typeface="Times New Roman"/>
                        </a:rPr>
                        <a:t>SVM</a:t>
                      </a:r>
                      <a:endParaRPr lang="zh-CN" altLang="en-US" sz="2000" b="1"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Demographics</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84.36</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5.54</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42.31</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9.81</a:t>
                      </a:r>
                      <a:endParaRPr lang="zh-CN" altLang="en-US" sz="2000" dirty="0">
                        <a:latin typeface="Times New Roman"/>
                        <a:cs typeface="Times New Roman"/>
                      </a:endParaRPr>
                    </a:p>
                  </a:txBody>
                  <a:tcPr marL="99060" marR="99060" anchor="ctr"/>
                </a:tc>
              </a:tr>
              <a:tr h="654156">
                <a:tc vMerge="1">
                  <a:txBody>
                    <a:bodyPr/>
                    <a:lstStyle/>
                    <a:p>
                      <a:endParaRPr lang="zh-CN" altLang="en-US" dirty="0">
                        <a:latin typeface="Times New Roman"/>
                        <a:cs typeface="Times New Roman"/>
                      </a:endParaRPr>
                    </a:p>
                  </a:txBody>
                  <a:tcPr anchor="ctr"/>
                </a:tc>
                <a:tc>
                  <a:txBody>
                    <a:bodyPr/>
                    <a:lstStyle/>
                    <a:p>
                      <a:pPr algn="ctr"/>
                      <a:r>
                        <a:rPr lang="en-US" altLang="zh-CN" sz="2000" dirty="0" smtClean="0">
                          <a:latin typeface="Times New Roman"/>
                          <a:cs typeface="Times New Roman"/>
                        </a:rPr>
                        <a:t>+ Social influence</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98.49</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85.90</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80.85</a:t>
                      </a:r>
                      <a:endParaRPr lang="zh-CN" altLang="en-US" sz="2000" dirty="0">
                        <a:latin typeface="Times New Roman"/>
                        <a:cs typeface="Times New Roman"/>
                      </a:endParaRPr>
                    </a:p>
                  </a:txBody>
                  <a:tcPr marL="99060" marR="99060" anchor="ctr"/>
                </a:tc>
                <a:tc>
                  <a:txBody>
                    <a:bodyPr/>
                    <a:lstStyle/>
                    <a:p>
                      <a:pPr algn="ctr"/>
                      <a:r>
                        <a:rPr lang="en-US" altLang="zh-CN" sz="2000" dirty="0" smtClean="0">
                          <a:latin typeface="Times New Roman"/>
                          <a:cs typeface="Times New Roman"/>
                        </a:rPr>
                        <a:t>82.27</a:t>
                      </a:r>
                      <a:endParaRPr lang="zh-CN" altLang="en-US" sz="2000" dirty="0">
                        <a:latin typeface="Times New Roman"/>
                        <a:cs typeface="Times New Roman"/>
                      </a:endParaRPr>
                    </a:p>
                  </a:txBody>
                  <a:tcPr marL="99060" marR="99060" anchor="ctr"/>
                </a:tc>
              </a:tr>
            </a:tbl>
          </a:graphicData>
        </a:graphic>
      </p:graphicFrame>
      <p:sp>
        <p:nvSpPr>
          <p:cNvPr id="6" name="文本框 5"/>
          <p:cNvSpPr txBox="1"/>
          <p:nvPr/>
        </p:nvSpPr>
        <p:spPr>
          <a:xfrm>
            <a:off x="661034" y="5445924"/>
            <a:ext cx="8542645" cy="707886"/>
          </a:xfrm>
          <a:prstGeom prst="rect">
            <a:avLst/>
          </a:prstGeom>
          <a:noFill/>
        </p:spPr>
        <p:txBody>
          <a:bodyPr wrap="square" rtlCol="0">
            <a:spAutoFit/>
          </a:bodyPr>
          <a:lstStyle/>
          <a:p>
            <a:r>
              <a:rPr kumimoji="1" lang="en-US" altLang="zh-CN" sz="2000" dirty="0" smtClean="0">
                <a:solidFill>
                  <a:srgbClr val="800000"/>
                </a:solidFill>
                <a:latin typeface="Times New Roman"/>
                <a:ea typeface="仿宋"/>
                <a:cs typeface="Times New Roman"/>
              </a:rPr>
              <a:t>* SVM is a state-of-the-art algorithm for classification/prediction. We use it  as the baseline method in our experiments.</a:t>
            </a:r>
            <a:endParaRPr kumimoji="1" lang="zh-CN" altLang="en-US" sz="2000" dirty="0">
              <a:solidFill>
                <a:srgbClr val="800000"/>
              </a:solidFill>
              <a:latin typeface="Times New Roman"/>
              <a:ea typeface="仿宋"/>
              <a:cs typeface="Times New Roman"/>
            </a:endParaRPr>
          </a:p>
        </p:txBody>
      </p:sp>
      <p:sp>
        <p:nvSpPr>
          <p:cNvPr id="3" name="矩形 2"/>
          <p:cNvSpPr/>
          <p:nvPr/>
        </p:nvSpPr>
        <p:spPr>
          <a:xfrm>
            <a:off x="8229364" y="2924944"/>
            <a:ext cx="1296144" cy="6840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229364" y="4221088"/>
            <a:ext cx="1296144" cy="7200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461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Arial"/>
                <a:ea typeface="黑体" pitchFamily="49" charset="-122"/>
                <a:cs typeface="Arial"/>
              </a:rPr>
              <a:t>Conclusions</a:t>
            </a:r>
            <a:endParaRPr lang="en-US" sz="4400" dirty="0">
              <a:latin typeface="Arial"/>
              <a:ea typeface="黑体" pitchFamily="49" charset="-122"/>
              <a:cs typeface="Arial"/>
            </a:endParaRPr>
          </a:p>
        </p:txBody>
      </p:sp>
      <p:sp>
        <p:nvSpPr>
          <p:cNvPr id="3" name="Content Placeholder 2"/>
          <p:cNvSpPr>
            <a:spLocks noGrp="1"/>
          </p:cNvSpPr>
          <p:nvPr>
            <p:ph idx="1"/>
          </p:nvPr>
        </p:nvSpPr>
        <p:spPr>
          <a:xfrm>
            <a:off x="350839" y="1592795"/>
            <a:ext cx="9139237" cy="4533367"/>
          </a:xfrm>
        </p:spPr>
        <p:txBody>
          <a:bodyPr/>
          <a:lstStyle/>
          <a:p>
            <a:pPr>
              <a:spcBef>
                <a:spcPct val="0"/>
              </a:spcBef>
            </a:pPr>
            <a:r>
              <a:rPr lang="en-US" altLang="zh-CN" dirty="0" smtClean="0">
                <a:solidFill>
                  <a:schemeClr val="tx2"/>
                </a:solidFill>
                <a:latin typeface="Arial"/>
                <a:ea typeface="黑体" pitchFamily="49" charset="-122"/>
                <a:cs typeface="Arial"/>
              </a:rPr>
              <a:t>Big online data provide unprecedented opportunities to study user behavior</a:t>
            </a:r>
          </a:p>
          <a:p>
            <a:pPr>
              <a:spcBef>
                <a:spcPct val="0"/>
              </a:spcBef>
            </a:pPr>
            <a:r>
              <a:rPr lang="en-US" altLang="zh-CN" dirty="0" smtClean="0">
                <a:solidFill>
                  <a:schemeClr val="tx2"/>
                </a:solidFill>
                <a:latin typeface="Arial"/>
                <a:ea typeface="黑体" pitchFamily="49" charset="-122"/>
                <a:cs typeface="Arial"/>
              </a:rPr>
              <a:t>User behavior modeling and prediction</a:t>
            </a:r>
          </a:p>
          <a:p>
            <a:pPr lvl="1">
              <a:spcBef>
                <a:spcPct val="0"/>
              </a:spcBef>
            </a:pPr>
            <a:r>
              <a:rPr lang="en-US" altLang="zh-CN" dirty="0" smtClean="0">
                <a:solidFill>
                  <a:schemeClr val="tx2"/>
                </a:solidFill>
                <a:latin typeface="Arial"/>
                <a:ea typeface="黑体" pitchFamily="49" charset="-122"/>
                <a:cs typeface="Arial"/>
              </a:rPr>
              <a:t>Social influence</a:t>
            </a:r>
          </a:p>
          <a:p>
            <a:pPr lvl="1">
              <a:spcBef>
                <a:spcPct val="0"/>
              </a:spcBef>
            </a:pPr>
            <a:r>
              <a:rPr lang="en-US" altLang="zh-CN" dirty="0" smtClean="0">
                <a:solidFill>
                  <a:schemeClr val="tx2"/>
                </a:solidFill>
                <a:latin typeface="Arial"/>
                <a:ea typeface="黑体" pitchFamily="49" charset="-122"/>
                <a:cs typeface="Arial"/>
              </a:rPr>
              <a:t>Network dynamics</a:t>
            </a:r>
            <a:endParaRPr lang="en-US" altLang="zh-CN" dirty="0" smtClean="0">
              <a:solidFill>
                <a:schemeClr val="tx2"/>
              </a:solidFill>
              <a:latin typeface="Arial"/>
              <a:ea typeface="黑体" pitchFamily="49" charset="-122"/>
              <a:cs typeface="Arial"/>
            </a:endParaRPr>
          </a:p>
          <a:p>
            <a:pPr lvl="1">
              <a:spcBef>
                <a:spcPct val="0"/>
              </a:spcBef>
            </a:pPr>
            <a:r>
              <a:rPr lang="en-US" altLang="zh-CN" dirty="0" smtClean="0">
                <a:solidFill>
                  <a:schemeClr val="tx2"/>
                </a:solidFill>
                <a:latin typeface="Arial"/>
                <a:ea typeface="黑体" pitchFamily="49" charset="-122"/>
                <a:cs typeface="Arial"/>
              </a:rPr>
              <a:t>Data modeling for the MOOC data </a:t>
            </a:r>
          </a:p>
          <a:p>
            <a:pPr>
              <a:spcBef>
                <a:spcPct val="0"/>
              </a:spcBef>
            </a:pPr>
            <a:r>
              <a:rPr lang="en-US" altLang="zh-CN" dirty="0" smtClean="0">
                <a:solidFill>
                  <a:schemeClr val="tx2"/>
                </a:solidFill>
                <a:latin typeface="Arial"/>
                <a:ea typeface="黑体" pitchFamily="49" charset="-122"/>
                <a:cs typeface="Arial"/>
              </a:rPr>
              <a:t>Future work</a:t>
            </a:r>
          </a:p>
          <a:p>
            <a:pPr lvl="1">
              <a:spcBef>
                <a:spcPct val="0"/>
              </a:spcBef>
            </a:pPr>
            <a:r>
              <a:rPr lang="en-US" altLang="zh-CN" dirty="0" smtClean="0">
                <a:solidFill>
                  <a:schemeClr val="tx2"/>
                </a:solidFill>
                <a:latin typeface="Arial"/>
                <a:ea typeface="黑体" pitchFamily="49" charset="-122"/>
                <a:cs typeface="Arial"/>
              </a:rPr>
              <a:t>Unified framework for modeling macro, </a:t>
            </a:r>
            <a:r>
              <a:rPr lang="en-US" altLang="zh-CN" dirty="0" err="1" smtClean="0">
                <a:solidFill>
                  <a:schemeClr val="tx2"/>
                </a:solidFill>
                <a:latin typeface="Arial"/>
                <a:ea typeface="黑体" pitchFamily="49" charset="-122"/>
                <a:cs typeface="Arial"/>
              </a:rPr>
              <a:t>meso</a:t>
            </a:r>
            <a:r>
              <a:rPr lang="en-US" altLang="zh-CN" dirty="0" smtClean="0">
                <a:solidFill>
                  <a:schemeClr val="tx2"/>
                </a:solidFill>
                <a:latin typeface="Arial"/>
                <a:ea typeface="黑体" pitchFamily="49" charset="-122"/>
                <a:cs typeface="Arial"/>
              </a:rPr>
              <a:t>, and micro network phenomena</a:t>
            </a:r>
            <a:endParaRPr lang="en-US" altLang="zh-CN" dirty="0" smtClean="0">
              <a:solidFill>
                <a:schemeClr val="tx2"/>
              </a:solidFill>
              <a:latin typeface="Arial"/>
              <a:ea typeface="黑体" pitchFamily="49" charset="-122"/>
              <a:cs typeface="Arial"/>
            </a:endParaRPr>
          </a:p>
        </p:txBody>
      </p:sp>
    </p:spTree>
    <p:extLst>
      <p:ext uri="{BB962C8B-B14F-4D97-AF65-F5344CB8AC3E}">
        <p14:creationId xmlns:p14="http://schemas.microsoft.com/office/powerpoint/2010/main" val="16152010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 Publications</a:t>
            </a:r>
            <a:endParaRPr lang="en-US" dirty="0"/>
          </a:p>
        </p:txBody>
      </p:sp>
      <p:sp>
        <p:nvSpPr>
          <p:cNvPr id="3" name="Content Placeholder 2"/>
          <p:cNvSpPr>
            <a:spLocks noGrp="1"/>
          </p:cNvSpPr>
          <p:nvPr>
            <p:ph idx="1"/>
          </p:nvPr>
        </p:nvSpPr>
        <p:spPr>
          <a:xfrm>
            <a:off x="350851" y="990600"/>
            <a:ext cx="9139237" cy="4929188"/>
          </a:xfrm>
        </p:spPr>
        <p:txBody>
          <a:bodyPr/>
          <a:lstStyle/>
          <a:p>
            <a:r>
              <a:rPr lang="en-US" altLang="zh-CN" sz="1300" dirty="0"/>
              <a:t>Jie Tang, </a:t>
            </a:r>
            <a:r>
              <a:rPr lang="en-US" altLang="zh-CN" sz="1300" dirty="0" err="1"/>
              <a:t>Jimeng</a:t>
            </a:r>
            <a:r>
              <a:rPr lang="en-US" altLang="zh-CN" sz="1300" dirty="0"/>
              <a:t> Sun, Chi Wang, and </a:t>
            </a:r>
            <a:r>
              <a:rPr lang="en-US" altLang="zh-CN" sz="1300" dirty="0" err="1"/>
              <a:t>Zi</a:t>
            </a:r>
            <a:r>
              <a:rPr lang="en-US" altLang="zh-CN" sz="1300" dirty="0"/>
              <a:t> Yang. Social Influence Analysis in Large-scale Networks. In </a:t>
            </a:r>
            <a:r>
              <a:rPr lang="en-US" altLang="zh-CN" sz="1300" b="1" dirty="0"/>
              <a:t>KDD’09</a:t>
            </a:r>
            <a:r>
              <a:rPr lang="en-US" altLang="zh-CN" sz="1300" dirty="0"/>
              <a:t>, pages 807-816, 2009. </a:t>
            </a:r>
          </a:p>
          <a:p>
            <a:r>
              <a:rPr lang="en-US" altLang="zh-CN" sz="1300" dirty="0" err="1"/>
              <a:t>Chenhao</a:t>
            </a:r>
            <a:r>
              <a:rPr lang="en-US" altLang="zh-CN" sz="1300" dirty="0"/>
              <a:t> Tan, Jie Tang, </a:t>
            </a:r>
            <a:r>
              <a:rPr lang="en-US" altLang="zh-CN" sz="1300" dirty="0" err="1"/>
              <a:t>Jimeng</a:t>
            </a:r>
            <a:r>
              <a:rPr lang="en-US" altLang="zh-CN" sz="1300" dirty="0"/>
              <a:t> Sun, </a:t>
            </a:r>
            <a:r>
              <a:rPr lang="en-US" altLang="zh-CN" sz="1300" dirty="0" err="1"/>
              <a:t>Quan</a:t>
            </a:r>
            <a:r>
              <a:rPr lang="en-US" altLang="zh-CN" sz="1300" dirty="0"/>
              <a:t> Lin, and </a:t>
            </a:r>
            <a:r>
              <a:rPr lang="en-US" altLang="zh-CN" sz="1300" dirty="0" err="1"/>
              <a:t>Fengjiao</a:t>
            </a:r>
            <a:r>
              <a:rPr lang="en-US" altLang="zh-CN" sz="1300" dirty="0"/>
              <a:t> Wang. Social action tracking via noise tolerant time-varying factor graphs. In </a:t>
            </a:r>
            <a:r>
              <a:rPr lang="en-US" altLang="zh-CN" sz="1300" b="1" dirty="0"/>
              <a:t>KDD’10</a:t>
            </a:r>
            <a:r>
              <a:rPr lang="en-US" altLang="zh-CN" sz="1300" dirty="0"/>
              <a:t>, pages 807–816, 2010.</a:t>
            </a:r>
          </a:p>
          <a:p>
            <a:r>
              <a:rPr lang="en-US" altLang="zh-CN" sz="1300" dirty="0" err="1"/>
              <a:t>Chenhao</a:t>
            </a:r>
            <a:r>
              <a:rPr lang="en-US" altLang="zh-CN" sz="1300" dirty="0"/>
              <a:t> Tan, Lillian Lee, Jie Tang, Long Jiang, Ming Zhou, and Ping Li. User-level sentiment analysis incorporating social networks. In </a:t>
            </a:r>
            <a:r>
              <a:rPr lang="en-US" altLang="zh-CN" sz="1300" b="1" dirty="0"/>
              <a:t>KDD’11</a:t>
            </a:r>
            <a:r>
              <a:rPr lang="en-US" altLang="zh-CN" sz="1300" dirty="0"/>
              <a:t>,  pages 1397–1405, 2011.</a:t>
            </a:r>
          </a:p>
          <a:p>
            <a:r>
              <a:rPr lang="en-US" altLang="zh-CN" sz="1300" dirty="0" smtClean="0"/>
              <a:t>Jie </a:t>
            </a:r>
            <a:r>
              <a:rPr lang="en-US" altLang="zh-CN" sz="1300" dirty="0"/>
              <a:t>Tang, </a:t>
            </a:r>
            <a:r>
              <a:rPr lang="en-US" altLang="zh-CN" sz="1300" dirty="0" err="1"/>
              <a:t>Sen</a:t>
            </a:r>
            <a:r>
              <a:rPr lang="en-US" altLang="zh-CN" sz="1300" dirty="0"/>
              <a:t> Wu, and </a:t>
            </a:r>
            <a:r>
              <a:rPr lang="en-US" altLang="zh-CN" sz="1300" dirty="0" err="1"/>
              <a:t>Jimeng</a:t>
            </a:r>
            <a:r>
              <a:rPr lang="en-US" altLang="zh-CN" sz="1300" dirty="0"/>
              <a:t> Sun. Confluence: Conformity Influence in Large Social Networks. In </a:t>
            </a:r>
            <a:r>
              <a:rPr lang="en-US" altLang="zh-CN" sz="1300" b="1" dirty="0" smtClean="0"/>
              <a:t>KDD’13</a:t>
            </a:r>
            <a:r>
              <a:rPr lang="en-US" altLang="zh-CN" sz="1300" dirty="0"/>
              <a:t>, pages 347-</a:t>
            </a:r>
            <a:r>
              <a:rPr lang="en-US" altLang="zh-CN" sz="1300" dirty="0" smtClean="0"/>
              <a:t>355, 2013.</a:t>
            </a:r>
          </a:p>
          <a:p>
            <a:r>
              <a:rPr lang="en-US" altLang="zh-CN" sz="1300" dirty="0" err="1"/>
              <a:t>Yuxiao</a:t>
            </a:r>
            <a:r>
              <a:rPr lang="en-US" altLang="zh-CN" sz="1300" dirty="0"/>
              <a:t> Dong, Yang Yang, Jie Tang, Yang Yang, </a:t>
            </a:r>
            <a:r>
              <a:rPr lang="en-US" altLang="zh-CN" sz="1300" dirty="0" err="1"/>
              <a:t>Nitesh</a:t>
            </a:r>
            <a:r>
              <a:rPr lang="en-US" altLang="zh-CN" sz="1300" dirty="0"/>
              <a:t> V. </a:t>
            </a:r>
            <a:r>
              <a:rPr lang="en-US" altLang="zh-CN" sz="1300" dirty="0" err="1"/>
              <a:t>Chawla</a:t>
            </a:r>
            <a:r>
              <a:rPr lang="en-US" altLang="zh-CN" sz="1300" dirty="0"/>
              <a:t>. Inferring User Demographics and Social Strategies in Mobile Social Networks. </a:t>
            </a:r>
            <a:r>
              <a:rPr lang="en-US" altLang="zh-CN" sz="1300" dirty="0" smtClean="0"/>
              <a:t>In </a:t>
            </a:r>
            <a:r>
              <a:rPr lang="en-US" altLang="zh-CN" sz="1300" b="1" dirty="0" smtClean="0"/>
              <a:t>KDD</a:t>
            </a:r>
            <a:r>
              <a:rPr lang="en-US" altLang="zh-CN" sz="1300" b="1" dirty="0"/>
              <a:t>’</a:t>
            </a:r>
            <a:r>
              <a:rPr lang="en-US" altLang="zh-CN" sz="1300" b="1" dirty="0" smtClean="0"/>
              <a:t>14</a:t>
            </a:r>
            <a:r>
              <a:rPr lang="en-US" altLang="zh-CN" sz="1300" dirty="0" smtClean="0"/>
              <a:t>, 2014.</a:t>
            </a:r>
          </a:p>
          <a:p>
            <a:r>
              <a:rPr lang="en-US" altLang="zh-CN" sz="1300" dirty="0" smtClean="0"/>
              <a:t>Jing </a:t>
            </a:r>
            <a:r>
              <a:rPr lang="en-US" altLang="zh-CN" sz="1300" dirty="0"/>
              <a:t>Zhang, Biao Liu, Jie Tang, Ting Chen, and </a:t>
            </a:r>
            <a:r>
              <a:rPr lang="en-US" altLang="zh-CN" sz="1300" dirty="0" err="1"/>
              <a:t>Juanzi</a:t>
            </a:r>
            <a:r>
              <a:rPr lang="en-US" altLang="zh-CN" sz="1300" dirty="0"/>
              <a:t> Li. Social Influence Locality for Modeling </a:t>
            </a:r>
            <a:r>
              <a:rPr lang="en-US" altLang="zh-CN" sz="1300" dirty="0" err="1"/>
              <a:t>Retweeting</a:t>
            </a:r>
            <a:r>
              <a:rPr lang="en-US" altLang="zh-CN" sz="1300" dirty="0"/>
              <a:t> Behaviors. In </a:t>
            </a:r>
            <a:r>
              <a:rPr lang="en-US" altLang="zh-CN" sz="1300" b="1" dirty="0" smtClean="0"/>
              <a:t>IJCAI</a:t>
            </a:r>
            <a:r>
              <a:rPr lang="en-US" altLang="zh-CN" sz="1300" b="1" dirty="0"/>
              <a:t>'</a:t>
            </a:r>
            <a:r>
              <a:rPr lang="en-US" altLang="zh-CN" sz="1300" b="1" dirty="0" smtClean="0"/>
              <a:t>13</a:t>
            </a:r>
            <a:r>
              <a:rPr lang="en-US" altLang="zh-CN" sz="1300" dirty="0" smtClean="0"/>
              <a:t>, pages </a:t>
            </a:r>
            <a:r>
              <a:rPr lang="en-US" altLang="zh-CN" sz="1300" dirty="0"/>
              <a:t>2761-</a:t>
            </a:r>
            <a:r>
              <a:rPr lang="en-US" altLang="zh-CN" sz="1300" dirty="0" smtClean="0"/>
              <a:t>2767, 2013.</a:t>
            </a:r>
            <a:endParaRPr lang="en-US" altLang="zh-CN" sz="1300" dirty="0"/>
          </a:p>
          <a:p>
            <a:r>
              <a:rPr lang="en-US" altLang="zh-CN" sz="1300" dirty="0" smtClean="0"/>
              <a:t>Jing </a:t>
            </a:r>
            <a:r>
              <a:rPr lang="en-US" altLang="zh-CN" sz="1300" dirty="0"/>
              <a:t>Zhang, Jie Tang, </a:t>
            </a:r>
            <a:r>
              <a:rPr lang="en-US" altLang="zh-CN" sz="1300" dirty="0" err="1"/>
              <a:t>Honglei</a:t>
            </a:r>
            <a:r>
              <a:rPr lang="en-US" altLang="zh-CN" sz="1300" dirty="0"/>
              <a:t> </a:t>
            </a:r>
            <a:r>
              <a:rPr lang="en-US" altLang="zh-CN" sz="1300" dirty="0" err="1"/>
              <a:t>Zhuang</a:t>
            </a:r>
            <a:r>
              <a:rPr lang="en-US" altLang="zh-CN" sz="1300" dirty="0"/>
              <a:t>, Cane Wing-Ki Leung, and </a:t>
            </a:r>
            <a:r>
              <a:rPr lang="en-US" altLang="zh-CN" sz="1300" dirty="0" err="1"/>
              <a:t>Juanzi</a:t>
            </a:r>
            <a:r>
              <a:rPr lang="en-US" altLang="zh-CN" sz="1300" dirty="0"/>
              <a:t> Li. Role-aware Conformity Influence Modeling and Analysis in Social Networks. In </a:t>
            </a:r>
            <a:r>
              <a:rPr lang="en-US" altLang="zh-CN" sz="1300" b="1" dirty="0" smtClean="0"/>
              <a:t>AAAI</a:t>
            </a:r>
            <a:r>
              <a:rPr lang="en-US" altLang="zh-CN" sz="1300" b="1" dirty="0"/>
              <a:t>'</a:t>
            </a:r>
            <a:r>
              <a:rPr lang="en-US" altLang="zh-CN" sz="1300" b="1" dirty="0" smtClean="0"/>
              <a:t>14</a:t>
            </a:r>
            <a:r>
              <a:rPr lang="en-US" altLang="zh-CN" sz="1300" dirty="0" smtClean="0"/>
              <a:t>, 2014. </a:t>
            </a:r>
            <a:endParaRPr lang="en-US" altLang="zh-CN" sz="1300" dirty="0"/>
          </a:p>
          <a:p>
            <a:r>
              <a:rPr lang="en-US" sz="1300" dirty="0" smtClean="0"/>
              <a:t>Jie </a:t>
            </a:r>
            <a:r>
              <a:rPr lang="en-US" sz="1300" dirty="0"/>
              <a:t>Tang, </a:t>
            </a:r>
            <a:r>
              <a:rPr lang="en-US" sz="1300" dirty="0" smtClean="0"/>
              <a:t>Jing </a:t>
            </a:r>
            <a:r>
              <a:rPr lang="en-US" sz="1300" dirty="0"/>
              <a:t>Zhang, </a:t>
            </a:r>
            <a:r>
              <a:rPr lang="en-US" sz="1300" dirty="0" err="1" smtClean="0"/>
              <a:t>Limin</a:t>
            </a:r>
            <a:r>
              <a:rPr lang="en-US" sz="1300" dirty="0" smtClean="0"/>
              <a:t> </a:t>
            </a:r>
            <a:r>
              <a:rPr lang="en-US" sz="1300" dirty="0"/>
              <a:t>Yao, </a:t>
            </a:r>
            <a:r>
              <a:rPr lang="en-US" sz="1300" dirty="0" err="1" smtClean="0"/>
              <a:t>Juanzi</a:t>
            </a:r>
            <a:r>
              <a:rPr lang="en-US" sz="1300" dirty="0" smtClean="0"/>
              <a:t> Li</a:t>
            </a:r>
            <a:r>
              <a:rPr lang="en-US" sz="1300" dirty="0"/>
              <a:t>, </a:t>
            </a:r>
            <a:r>
              <a:rPr lang="en-US" sz="1300" dirty="0" smtClean="0"/>
              <a:t>Li </a:t>
            </a:r>
            <a:r>
              <a:rPr lang="en-US" sz="1300" dirty="0"/>
              <a:t>Zhang, and </a:t>
            </a:r>
            <a:r>
              <a:rPr lang="en-US" sz="1300" dirty="0" err="1" smtClean="0"/>
              <a:t>Zhong</a:t>
            </a:r>
            <a:r>
              <a:rPr lang="en-US" sz="1300" dirty="0" smtClean="0"/>
              <a:t> </a:t>
            </a:r>
            <a:r>
              <a:rPr lang="en-US" sz="1300" dirty="0"/>
              <a:t>Su. </a:t>
            </a:r>
            <a:r>
              <a:rPr lang="en-US" sz="1300" dirty="0" err="1"/>
              <a:t>ArnetMiner</a:t>
            </a:r>
            <a:r>
              <a:rPr lang="en-US" sz="1300" dirty="0"/>
              <a:t>: Extraction and Mining of Academic Social Networks. In </a:t>
            </a:r>
            <a:r>
              <a:rPr lang="en-US" sz="1300" b="1" dirty="0" smtClean="0"/>
              <a:t>KDD’08</a:t>
            </a:r>
            <a:r>
              <a:rPr lang="en-US" sz="1300" dirty="0" smtClean="0"/>
              <a:t>, pages 990</a:t>
            </a:r>
            <a:r>
              <a:rPr lang="en-US" sz="1300" dirty="0"/>
              <a:t>-</a:t>
            </a:r>
            <a:r>
              <a:rPr lang="en-US" sz="1300" dirty="0" smtClean="0"/>
              <a:t>998, 2008.</a:t>
            </a:r>
            <a:endParaRPr lang="en-US" sz="1300" dirty="0"/>
          </a:p>
          <a:p>
            <a:r>
              <a:rPr lang="en-US" altLang="zh-CN" sz="1300" dirty="0" err="1"/>
              <a:t>Tiancheng</a:t>
            </a:r>
            <a:r>
              <a:rPr lang="en-US" altLang="zh-CN" sz="1300" dirty="0"/>
              <a:t> Lou and Jie Tang. Mining Structural Hole Spanners Through Information Diffusion in Social Networks. In </a:t>
            </a:r>
            <a:r>
              <a:rPr lang="en-US" altLang="zh-CN" sz="1300" b="1" dirty="0"/>
              <a:t>WWW'13</a:t>
            </a:r>
            <a:r>
              <a:rPr lang="en-US" altLang="zh-CN" sz="1300" dirty="0"/>
              <a:t>, pages 837-848, 2013. </a:t>
            </a:r>
          </a:p>
          <a:p>
            <a:r>
              <a:rPr lang="en-US" altLang="zh-CN" sz="1300" dirty="0" smtClean="0"/>
              <a:t>Lu </a:t>
            </a:r>
            <a:r>
              <a:rPr lang="en-US" altLang="zh-CN" sz="1300" dirty="0"/>
              <a:t>Liu, Jie Tang, </a:t>
            </a:r>
            <a:r>
              <a:rPr lang="en-US" altLang="zh-CN" sz="1300" dirty="0" err="1"/>
              <a:t>Jiawei</a:t>
            </a:r>
            <a:r>
              <a:rPr lang="en-US" altLang="zh-CN" sz="1300" dirty="0"/>
              <a:t> Han, and </a:t>
            </a:r>
            <a:r>
              <a:rPr lang="en-US" altLang="zh-CN" sz="1300" dirty="0" err="1"/>
              <a:t>Shiqiang</a:t>
            </a:r>
            <a:r>
              <a:rPr lang="en-US" altLang="zh-CN" sz="1300" dirty="0"/>
              <a:t> Yang. Learning Influence from Heterogeneous Social Networks. In </a:t>
            </a:r>
            <a:r>
              <a:rPr lang="en-US" altLang="zh-CN" sz="1300" b="1" dirty="0"/>
              <a:t>DMKD</a:t>
            </a:r>
            <a:r>
              <a:rPr lang="en-US" altLang="zh-CN" sz="1300" dirty="0"/>
              <a:t>, 2012, Volume 25, Issue 3, pages 511-544. </a:t>
            </a:r>
          </a:p>
          <a:p>
            <a:r>
              <a:rPr lang="en-US" sz="1300" dirty="0" err="1" smtClean="0"/>
              <a:t>Tiancheng</a:t>
            </a:r>
            <a:r>
              <a:rPr lang="en-US" sz="1300" dirty="0" smtClean="0"/>
              <a:t> </a:t>
            </a:r>
            <a:r>
              <a:rPr lang="en-US" sz="1300" dirty="0"/>
              <a:t>Lou, </a:t>
            </a:r>
            <a:r>
              <a:rPr lang="en-US" sz="1300" dirty="0" smtClean="0"/>
              <a:t>Jie </a:t>
            </a:r>
            <a:r>
              <a:rPr lang="en-US" sz="1300" dirty="0"/>
              <a:t>Tang, </a:t>
            </a:r>
            <a:r>
              <a:rPr lang="en-US" sz="1300" dirty="0" smtClean="0"/>
              <a:t>John </a:t>
            </a:r>
            <a:r>
              <a:rPr lang="en-US" sz="1300" dirty="0" err="1"/>
              <a:t>Hopcroft</a:t>
            </a:r>
            <a:r>
              <a:rPr lang="en-US" sz="1300" dirty="0"/>
              <a:t>, </a:t>
            </a:r>
            <a:r>
              <a:rPr lang="en-US" sz="1300" dirty="0" err="1" smtClean="0"/>
              <a:t>Zhanpeng</a:t>
            </a:r>
            <a:r>
              <a:rPr lang="en-US" sz="1300" dirty="0" smtClean="0"/>
              <a:t> </a:t>
            </a:r>
            <a:r>
              <a:rPr lang="en-US" sz="1300" dirty="0"/>
              <a:t>Fang, </a:t>
            </a:r>
            <a:r>
              <a:rPr lang="en-US" sz="1300" dirty="0" err="1" smtClean="0"/>
              <a:t>Xiaowen</a:t>
            </a:r>
            <a:r>
              <a:rPr lang="en-US" sz="1300" dirty="0" smtClean="0"/>
              <a:t> </a:t>
            </a:r>
            <a:r>
              <a:rPr lang="en-US" sz="1300" dirty="0"/>
              <a:t>Ding. Learning to Predict Reciprocity and Triadic Closure in Social Networks. </a:t>
            </a:r>
            <a:r>
              <a:rPr lang="en-US" sz="1300" dirty="0" smtClean="0"/>
              <a:t>In </a:t>
            </a:r>
            <a:r>
              <a:rPr lang="en-US" sz="1300" b="1" dirty="0" smtClean="0"/>
              <a:t>TKDD</a:t>
            </a:r>
            <a:r>
              <a:rPr lang="en-US" sz="1300" dirty="0" smtClean="0"/>
              <a:t>, </a:t>
            </a:r>
            <a:r>
              <a:rPr lang="en-US" sz="1300" dirty="0" err="1" smtClean="0"/>
              <a:t>Vol</a:t>
            </a:r>
            <a:r>
              <a:rPr lang="en-US" sz="1300" dirty="0" smtClean="0"/>
              <a:t> 7(2), 2013.</a:t>
            </a:r>
          </a:p>
          <a:p>
            <a:r>
              <a:rPr lang="en-US" sz="1300" dirty="0" err="1" smtClean="0"/>
              <a:t>Jimeng</a:t>
            </a:r>
            <a:r>
              <a:rPr lang="en-US" sz="1300" dirty="0" smtClean="0"/>
              <a:t> </a:t>
            </a:r>
            <a:r>
              <a:rPr lang="en-US" sz="1300" dirty="0"/>
              <a:t>Sun and </a:t>
            </a:r>
            <a:r>
              <a:rPr lang="en-US" sz="1300" dirty="0" smtClean="0"/>
              <a:t>Jie </a:t>
            </a:r>
            <a:r>
              <a:rPr lang="en-US" sz="1300" dirty="0"/>
              <a:t>Tang. A Survey of Models and Algorithms for Social Influence Analysis. Social Network Data Analytics, </a:t>
            </a:r>
            <a:r>
              <a:rPr lang="en-US" sz="1300" dirty="0" err="1"/>
              <a:t>Aggarwal</a:t>
            </a:r>
            <a:r>
              <a:rPr lang="en-US" sz="1300" dirty="0"/>
              <a:t>, C. C. (Ed.), Kluwer Academic Publishers, pages 177–214, 2011.</a:t>
            </a:r>
          </a:p>
          <a:p>
            <a:r>
              <a:rPr lang="en-US" sz="1300" dirty="0" smtClean="0"/>
              <a:t>Jie Tang </a:t>
            </a:r>
            <a:r>
              <a:rPr lang="en-US" sz="1300" dirty="0"/>
              <a:t>and </a:t>
            </a:r>
            <a:r>
              <a:rPr lang="en-US" sz="1300" dirty="0" err="1" smtClean="0"/>
              <a:t>Jimeng</a:t>
            </a:r>
            <a:r>
              <a:rPr lang="en-US" sz="1300" dirty="0" smtClean="0"/>
              <a:t> Sun. </a:t>
            </a:r>
            <a:r>
              <a:rPr lang="en-US" sz="1300" dirty="0"/>
              <a:t>Models and Algorithms for Social Influence Analysis. In </a:t>
            </a:r>
            <a:r>
              <a:rPr lang="en-US" sz="1300" b="1" dirty="0" smtClean="0"/>
              <a:t>WWW’14</a:t>
            </a:r>
            <a:r>
              <a:rPr lang="en-US" sz="1300" dirty="0" smtClean="0"/>
              <a:t>. </a:t>
            </a:r>
            <a:r>
              <a:rPr lang="en-US" sz="1300" dirty="0"/>
              <a:t>(Tutorial</a:t>
            </a:r>
            <a:r>
              <a:rPr lang="en-US" sz="1300" dirty="0" smtClean="0"/>
              <a:t>)</a:t>
            </a:r>
          </a:p>
        </p:txBody>
      </p:sp>
    </p:spTree>
    <p:extLst>
      <p:ext uri="{BB962C8B-B14F-4D97-AF65-F5344CB8AC3E}">
        <p14:creationId xmlns:p14="http://schemas.microsoft.com/office/powerpoint/2010/main" val="2437421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r>
              <a:rPr lang="en-US" altLang="zh-CN" dirty="0" smtClean="0"/>
              <a:t>s</a:t>
            </a:r>
            <a:endParaRPr lang="en-US" dirty="0"/>
          </a:p>
        </p:txBody>
      </p:sp>
      <p:sp>
        <p:nvSpPr>
          <p:cNvPr id="3" name="Content Placeholder 2"/>
          <p:cNvSpPr>
            <a:spLocks noGrp="1"/>
          </p:cNvSpPr>
          <p:nvPr>
            <p:ph idx="1"/>
          </p:nvPr>
        </p:nvSpPr>
        <p:spPr>
          <a:xfrm>
            <a:off x="350851" y="1066808"/>
            <a:ext cx="9139237" cy="5059363"/>
          </a:xfrm>
        </p:spPr>
        <p:txBody>
          <a:bodyPr/>
          <a:lstStyle/>
          <a:p>
            <a:pPr lvl="0"/>
            <a:r>
              <a:rPr lang="en-US" altLang="zh-CN" sz="1400" dirty="0" smtClean="0"/>
              <a:t>S</a:t>
            </a:r>
            <a:r>
              <a:rPr lang="en-US" altLang="zh-CN" sz="1400" dirty="0"/>
              <a:t>. </a:t>
            </a:r>
            <a:r>
              <a:rPr lang="en-US" altLang="zh-CN" sz="1400" dirty="0" err="1"/>
              <a:t>Milgram</a:t>
            </a:r>
            <a:r>
              <a:rPr lang="en-US" altLang="zh-CN" sz="1400" dirty="0"/>
              <a:t>. The Small World Problem. </a:t>
            </a:r>
            <a:r>
              <a:rPr lang="en-US" altLang="zh-CN" sz="1400" b="1" dirty="0"/>
              <a:t>Psychology Today</a:t>
            </a:r>
            <a:r>
              <a:rPr lang="en-US" altLang="zh-CN" sz="1400" dirty="0"/>
              <a:t>, 1967, Vol. 2, 60–67</a:t>
            </a:r>
          </a:p>
          <a:p>
            <a:pPr lvl="0"/>
            <a:r>
              <a:rPr lang="en-US" altLang="zh-CN" sz="1400" dirty="0" smtClean="0"/>
              <a:t>J.H</a:t>
            </a:r>
            <a:r>
              <a:rPr lang="en-US" altLang="zh-CN" sz="1400" dirty="0"/>
              <a:t>. Fowler and N.A. Christakis. The Dynamic Spread of Happiness in a Large Social Network: Longitudinal Analysis Over 20 Years in the Framingham Heart Study. </a:t>
            </a:r>
            <a:r>
              <a:rPr lang="en-US" altLang="zh-CN" sz="1400" b="1" dirty="0"/>
              <a:t>British Medical Journal </a:t>
            </a:r>
            <a:r>
              <a:rPr lang="en-US" altLang="zh-CN" sz="1400" dirty="0"/>
              <a:t>2008; 337: a2338</a:t>
            </a:r>
          </a:p>
          <a:p>
            <a:pPr lvl="0"/>
            <a:r>
              <a:rPr lang="en-US" altLang="zh-CN" sz="1400" dirty="0" smtClean="0"/>
              <a:t>R</a:t>
            </a:r>
            <a:r>
              <a:rPr lang="en-US" altLang="zh-CN" sz="1400" dirty="0"/>
              <a:t>. Dunbar. </a:t>
            </a:r>
            <a:r>
              <a:rPr lang="en-US" altLang="zh-CN" sz="1400" dirty="0" err="1"/>
              <a:t>Neocortex</a:t>
            </a:r>
            <a:r>
              <a:rPr lang="en-US" altLang="zh-CN" sz="1400" dirty="0"/>
              <a:t> size as a constraint on group size in primates. </a:t>
            </a:r>
            <a:r>
              <a:rPr lang="en-US" altLang="zh-CN" sz="1400" b="1" dirty="0"/>
              <a:t>Human Evolution</a:t>
            </a:r>
            <a:r>
              <a:rPr lang="en-US" altLang="zh-CN" sz="1400" dirty="0"/>
              <a:t>, 1992, 20: 469–493.</a:t>
            </a:r>
            <a:endParaRPr lang="zh-CN" altLang="en-US" sz="1400" dirty="0"/>
          </a:p>
          <a:p>
            <a:r>
              <a:rPr lang="en-US" sz="1400" dirty="0" smtClean="0"/>
              <a:t>R</a:t>
            </a:r>
            <a:r>
              <a:rPr lang="en-US" sz="1400" dirty="0"/>
              <a:t>. M. Bond, C. J. </a:t>
            </a:r>
            <a:r>
              <a:rPr lang="en-US" sz="1400" dirty="0" err="1"/>
              <a:t>Fariss</a:t>
            </a:r>
            <a:r>
              <a:rPr lang="en-US" sz="1400" dirty="0"/>
              <a:t>, J. J. Jones, A. D. I. Kramer, C. Marlow, J. E. Settle and J. H. Fowler. A 61-million-person experiment in social influence and political mobilization. </a:t>
            </a:r>
            <a:r>
              <a:rPr lang="en-US" sz="1400" b="1" dirty="0"/>
              <a:t>Nature</a:t>
            </a:r>
            <a:r>
              <a:rPr lang="en-US" sz="1400" dirty="0"/>
              <a:t>, 489:295-298, 2012.</a:t>
            </a:r>
          </a:p>
          <a:p>
            <a:r>
              <a:rPr lang="en-US" sz="1400" u="sng" dirty="0">
                <a:hlinkClick r:id="rId2"/>
              </a:rPr>
              <a:t>http://</a:t>
            </a:r>
            <a:r>
              <a:rPr lang="cs-CZ" sz="1400" u="sng" dirty="0">
                <a:hlinkClick r:id="rId2"/>
              </a:rPr>
              <a:t>klout.com</a:t>
            </a:r>
            <a:endParaRPr lang="en-US" sz="1400" dirty="0"/>
          </a:p>
          <a:p>
            <a:r>
              <a:rPr lang="en-US" sz="1400" dirty="0"/>
              <a:t>Why I Deleted My </a:t>
            </a:r>
            <a:r>
              <a:rPr lang="en-US" sz="1400" dirty="0" err="1"/>
              <a:t>Klout</a:t>
            </a:r>
            <a:r>
              <a:rPr lang="en-US" sz="1400" dirty="0"/>
              <a:t> Profile, by Pam Moore, at </a:t>
            </a:r>
            <a:r>
              <a:rPr lang="en-US" sz="1400" b="1" dirty="0"/>
              <a:t>Social Media Today</a:t>
            </a:r>
            <a:r>
              <a:rPr lang="en-US" sz="1400" dirty="0"/>
              <a:t>, originally published November 19, 2011; retrieved November 26 2011</a:t>
            </a:r>
          </a:p>
          <a:p>
            <a:r>
              <a:rPr lang="en-US" sz="1400" dirty="0"/>
              <a:t>S. Aral and D Walker. Identifying Influential and Susceptible Members of Social Networks. </a:t>
            </a:r>
            <a:r>
              <a:rPr lang="en-US" sz="1400" b="1" dirty="0"/>
              <a:t>Science</a:t>
            </a:r>
            <a:r>
              <a:rPr lang="en-US" sz="1400" dirty="0"/>
              <a:t>, 337:337-341, 2012.</a:t>
            </a:r>
          </a:p>
          <a:p>
            <a:r>
              <a:rPr lang="en-US" sz="1400" dirty="0"/>
              <a:t>J. </a:t>
            </a:r>
            <a:r>
              <a:rPr lang="en-US" sz="1400" dirty="0" err="1"/>
              <a:t>Ugandera</a:t>
            </a:r>
            <a:r>
              <a:rPr lang="en-US" sz="1400" dirty="0"/>
              <a:t>, L. </a:t>
            </a:r>
            <a:r>
              <a:rPr lang="en-US" sz="1400" dirty="0" err="1"/>
              <a:t>Backstromb</a:t>
            </a:r>
            <a:r>
              <a:rPr lang="en-US" sz="1400" dirty="0"/>
              <a:t>, C. </a:t>
            </a:r>
            <a:r>
              <a:rPr lang="en-US" sz="1400" dirty="0" err="1"/>
              <a:t>Marlowb</a:t>
            </a:r>
            <a:r>
              <a:rPr lang="en-US" sz="1400" dirty="0"/>
              <a:t>, and J. Kleinberg. Structural diversity in social contagion. </a:t>
            </a:r>
            <a:r>
              <a:rPr lang="en-US" sz="1400" b="1" dirty="0"/>
              <a:t>PNAS</a:t>
            </a:r>
            <a:r>
              <a:rPr lang="en-US" sz="1400" dirty="0"/>
              <a:t>, 109 (20):7591-7592, 2012.</a:t>
            </a:r>
          </a:p>
          <a:p>
            <a:r>
              <a:rPr lang="en-US" sz="1400" dirty="0"/>
              <a:t>S. Aral, L. </a:t>
            </a:r>
            <a:r>
              <a:rPr lang="en-US" sz="1400" dirty="0" err="1"/>
              <a:t>Muchnik</a:t>
            </a:r>
            <a:r>
              <a:rPr lang="en-US" sz="1400" dirty="0"/>
              <a:t>, and A. </a:t>
            </a:r>
            <a:r>
              <a:rPr lang="en-US" sz="1400" dirty="0" err="1"/>
              <a:t>Sundararajan</a:t>
            </a:r>
            <a:r>
              <a:rPr lang="en-US" sz="1400" dirty="0"/>
              <a:t>. Distinguishing influence-based contagion from </a:t>
            </a:r>
            <a:r>
              <a:rPr lang="en-US" sz="1400" dirty="0" err="1"/>
              <a:t>homophily</a:t>
            </a:r>
            <a:r>
              <a:rPr lang="en-US" sz="1400" dirty="0"/>
              <a:t>-driven diffusion in dynamic networks. </a:t>
            </a:r>
            <a:r>
              <a:rPr lang="en-US" sz="1400" b="1" dirty="0"/>
              <a:t>PNAS</a:t>
            </a:r>
            <a:r>
              <a:rPr lang="en-US" sz="1400" dirty="0"/>
              <a:t>, 106 (51):21544-21549, 2009.</a:t>
            </a:r>
          </a:p>
          <a:p>
            <a:r>
              <a:rPr lang="en-US" sz="1400" dirty="0"/>
              <a:t> J. Scripps, P.-N. Tan, and A.-H. </a:t>
            </a:r>
            <a:r>
              <a:rPr lang="en-US" sz="1400" dirty="0" err="1"/>
              <a:t>Esfahanian</a:t>
            </a:r>
            <a:r>
              <a:rPr lang="en-US" sz="1400" dirty="0"/>
              <a:t>. Measuring the effects of preprocessing decisions and network forces in dynamic network analysis. In </a:t>
            </a:r>
            <a:r>
              <a:rPr lang="en-US" sz="1400" b="1" dirty="0"/>
              <a:t>KDD’09</a:t>
            </a:r>
            <a:r>
              <a:rPr lang="en-US" sz="1400" dirty="0"/>
              <a:t>, pages 747–756, 2009.</a:t>
            </a:r>
          </a:p>
          <a:p>
            <a:r>
              <a:rPr lang="en-US" sz="1400" dirty="0"/>
              <a:t>Rubin, D. B. 1974. Estimating causal effects of treatments in randomized and nonrandomized </a:t>
            </a:r>
            <a:r>
              <a:rPr lang="en-US" sz="1400" dirty="0" smtClean="0"/>
              <a:t>studies. </a:t>
            </a:r>
            <a:r>
              <a:rPr lang="en-US" sz="1400" b="1" dirty="0" smtClean="0"/>
              <a:t>Journal </a:t>
            </a:r>
            <a:r>
              <a:rPr lang="en-US" sz="1400" b="1" dirty="0"/>
              <a:t>of Educational Psychology </a:t>
            </a:r>
            <a:r>
              <a:rPr lang="en-US" sz="1400" dirty="0"/>
              <a:t>66, 5, 688–701.</a:t>
            </a:r>
          </a:p>
          <a:p>
            <a:r>
              <a:rPr lang="en-US" sz="1400" dirty="0"/>
              <a:t>http://en.wikipedia.org/wiki/</a:t>
            </a:r>
            <a:r>
              <a:rPr lang="en-US" sz="1400" dirty="0" err="1" smtClean="0"/>
              <a:t>Randomized_experiment</a:t>
            </a:r>
            <a:endParaRPr lang="en-US" sz="1400" dirty="0"/>
          </a:p>
        </p:txBody>
      </p:sp>
    </p:spTree>
    <p:extLst>
      <p:ext uri="{BB962C8B-B14F-4D97-AF65-F5344CB8AC3E}">
        <p14:creationId xmlns:p14="http://schemas.microsoft.com/office/powerpoint/2010/main" val="3532257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M3DN: A Unified Modeling Framework for Dynamic </a:t>
            </a:r>
            <a:r>
              <a:rPr kumimoji="1" lang="en-US" altLang="zh-CN" dirty="0" smtClean="0"/>
              <a:t>Social Networks</a:t>
            </a:r>
            <a:endParaRPr kumimoji="1" lang="zh-CN" altLang="en-US" dirty="0"/>
          </a:p>
        </p:txBody>
      </p:sp>
      <p:pic>
        <p:nvPicPr>
          <p:cNvPr id="4" name="图片 3" descr="Screen Shot 2014-11-08 at 9.01.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244" y="1916832"/>
            <a:ext cx="2655296" cy="2412268"/>
          </a:xfrm>
          <a:prstGeom prst="rect">
            <a:avLst/>
          </a:prstGeom>
        </p:spPr>
      </p:pic>
      <p:pic>
        <p:nvPicPr>
          <p:cNvPr id="5" name="图片 4" descr="Screen Shot 2014-11-08 at 9.0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828" y="1916832"/>
            <a:ext cx="3168352" cy="2414848"/>
          </a:xfrm>
          <a:prstGeom prst="rect">
            <a:avLst/>
          </a:prstGeom>
        </p:spPr>
      </p:pic>
      <p:pic>
        <p:nvPicPr>
          <p:cNvPr id="6" name="图片 5" descr="Screen Shot 2014-11-08 at 9.00.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6" y="1916832"/>
            <a:ext cx="2737091" cy="2416696"/>
          </a:xfrm>
          <a:prstGeom prst="rect">
            <a:avLst/>
          </a:prstGeom>
        </p:spPr>
      </p:pic>
      <p:sp>
        <p:nvSpPr>
          <p:cNvPr id="7" name="右箭头 6"/>
          <p:cNvSpPr/>
          <p:nvPr/>
        </p:nvSpPr>
        <p:spPr>
          <a:xfrm>
            <a:off x="2900772" y="2816932"/>
            <a:ext cx="396044" cy="936104"/>
          </a:xfrm>
          <a:prstGeom prst="rightArrow">
            <a:avLst/>
          </a:prstGeom>
          <a:solidFill>
            <a:srgbClr val="FFCC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右箭头 7"/>
          <p:cNvSpPr/>
          <p:nvPr/>
        </p:nvSpPr>
        <p:spPr>
          <a:xfrm>
            <a:off x="6717196" y="2816932"/>
            <a:ext cx="396044" cy="936104"/>
          </a:xfrm>
          <a:prstGeom prst="rightArrow">
            <a:avLst/>
          </a:prstGeom>
          <a:solidFill>
            <a:srgbClr val="FFCC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0" name="直线箭头连接符 9"/>
          <p:cNvCxnSpPr/>
          <p:nvPr/>
        </p:nvCxnSpPr>
        <p:spPr>
          <a:xfrm>
            <a:off x="5529064" y="4941168"/>
            <a:ext cx="280831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1" name="图片 10" descr="Screen Shot 2014-11-08 at 9.03.4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7096" y="4473116"/>
            <a:ext cx="2124236" cy="432048"/>
          </a:xfrm>
          <a:prstGeom prst="rect">
            <a:avLst/>
          </a:prstGeom>
        </p:spPr>
      </p:pic>
      <p:pic>
        <p:nvPicPr>
          <p:cNvPr id="12" name="图片 11" descr="Screen Shot 2014-11-08 at 9.03.5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9064" y="4977172"/>
            <a:ext cx="2880320" cy="437191"/>
          </a:xfrm>
          <a:prstGeom prst="rect">
            <a:avLst/>
          </a:prstGeom>
        </p:spPr>
      </p:pic>
      <p:cxnSp>
        <p:nvCxnSpPr>
          <p:cNvPr id="13" name="直线箭头连接符 12"/>
          <p:cNvCxnSpPr/>
          <p:nvPr/>
        </p:nvCxnSpPr>
        <p:spPr>
          <a:xfrm>
            <a:off x="1856656" y="4941168"/>
            <a:ext cx="280831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4" name="图片 13" descr="Screen Shot 2014-11-08 at 9.05.4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8744" y="4510714"/>
            <a:ext cx="900100" cy="377185"/>
          </a:xfrm>
          <a:prstGeom prst="rect">
            <a:avLst/>
          </a:prstGeom>
        </p:spPr>
      </p:pic>
      <p:pic>
        <p:nvPicPr>
          <p:cNvPr id="16" name="图片 15" descr="Screen Shot 2014-11-08 at 9.05.3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2720" y="5049180"/>
            <a:ext cx="1512168" cy="384172"/>
          </a:xfrm>
          <a:prstGeom prst="rect">
            <a:avLst/>
          </a:prstGeom>
        </p:spPr>
      </p:pic>
      <p:sp>
        <p:nvSpPr>
          <p:cNvPr id="17" name="矩形 16"/>
          <p:cNvSpPr/>
          <p:nvPr/>
        </p:nvSpPr>
        <p:spPr>
          <a:xfrm>
            <a:off x="4376936" y="5517232"/>
            <a:ext cx="1656184" cy="5400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rPr>
              <a:t>Log-normal</a:t>
            </a:r>
            <a:endParaRPr kumimoji="1" lang="zh-CN" altLang="en-US" dirty="0">
              <a:solidFill>
                <a:schemeClr val="tx1"/>
              </a:solidFill>
            </a:endParaRPr>
          </a:p>
        </p:txBody>
      </p:sp>
      <p:sp>
        <p:nvSpPr>
          <p:cNvPr id="18" name="矩形 17"/>
          <p:cNvSpPr/>
          <p:nvPr/>
        </p:nvSpPr>
        <p:spPr>
          <a:xfrm>
            <a:off x="7761312" y="5517232"/>
            <a:ext cx="1656184" cy="5400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rPr>
              <a:t>Power law</a:t>
            </a:r>
            <a:endParaRPr kumimoji="1" lang="zh-CN" altLang="en-US" dirty="0">
              <a:solidFill>
                <a:schemeClr val="tx1"/>
              </a:solidFill>
            </a:endParaRPr>
          </a:p>
        </p:txBody>
      </p:sp>
      <p:sp>
        <p:nvSpPr>
          <p:cNvPr id="19" name="矩形 18"/>
          <p:cNvSpPr/>
          <p:nvPr/>
        </p:nvSpPr>
        <p:spPr>
          <a:xfrm>
            <a:off x="704528" y="5517232"/>
            <a:ext cx="1656184" cy="5400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rPr>
              <a:t>Binomial</a:t>
            </a:r>
            <a:endParaRPr kumimoji="1" lang="zh-CN" altLang="en-US" dirty="0">
              <a:solidFill>
                <a:schemeClr val="tx1"/>
              </a:solidFill>
            </a:endParaRPr>
          </a:p>
        </p:txBody>
      </p:sp>
    </p:spTree>
    <p:extLst>
      <p:ext uri="{BB962C8B-B14F-4D97-AF65-F5344CB8AC3E}">
        <p14:creationId xmlns:p14="http://schemas.microsoft.com/office/powerpoint/2010/main" val="3944608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r>
              <a:rPr lang="en-US" altLang="zh-CN" dirty="0" smtClean="0"/>
              <a:t>s(cont</a:t>
            </a:r>
            <a:r>
              <a:rPr lang="en-US" altLang="zh-CN" dirty="0"/>
              <a:t>.)</a:t>
            </a:r>
            <a:endParaRPr lang="en-US" dirty="0"/>
          </a:p>
        </p:txBody>
      </p:sp>
      <p:sp>
        <p:nvSpPr>
          <p:cNvPr id="3" name="Content Placeholder 2"/>
          <p:cNvSpPr>
            <a:spLocks noGrp="1"/>
          </p:cNvSpPr>
          <p:nvPr>
            <p:ph idx="1"/>
          </p:nvPr>
        </p:nvSpPr>
        <p:spPr>
          <a:xfrm>
            <a:off x="350851" y="1066808"/>
            <a:ext cx="9139237" cy="5059363"/>
          </a:xfrm>
        </p:spPr>
        <p:txBody>
          <a:bodyPr/>
          <a:lstStyle/>
          <a:p>
            <a:r>
              <a:rPr lang="en-US" sz="1400" dirty="0"/>
              <a:t>A. </a:t>
            </a:r>
            <a:r>
              <a:rPr lang="en-US" sz="1400" dirty="0" err="1"/>
              <a:t>Anagnostopoulos</a:t>
            </a:r>
            <a:r>
              <a:rPr lang="en-US" sz="1400" dirty="0"/>
              <a:t>, R. Kumar, M. </a:t>
            </a:r>
            <a:r>
              <a:rPr lang="en-US" sz="1400" dirty="0" err="1"/>
              <a:t>Mahdian</a:t>
            </a:r>
            <a:r>
              <a:rPr lang="en-US" sz="1400" dirty="0"/>
              <a:t>. Influence and correlation in social networks. In </a:t>
            </a:r>
            <a:r>
              <a:rPr lang="en-US" sz="1400" b="1" dirty="0"/>
              <a:t>KDD’08</a:t>
            </a:r>
            <a:r>
              <a:rPr lang="en-US" sz="1400" dirty="0"/>
              <a:t>, pages 7-15, 2008.</a:t>
            </a:r>
          </a:p>
          <a:p>
            <a:r>
              <a:rPr lang="en-US" sz="1400" dirty="0"/>
              <a:t>L. Page, S. </a:t>
            </a:r>
            <a:r>
              <a:rPr lang="en-US" sz="1400" dirty="0" err="1"/>
              <a:t>Brin</a:t>
            </a:r>
            <a:r>
              <a:rPr lang="en-US" sz="1400" dirty="0"/>
              <a:t>, R. </a:t>
            </a:r>
            <a:r>
              <a:rPr lang="en-US" sz="1400" dirty="0" err="1"/>
              <a:t>Motwani</a:t>
            </a:r>
            <a:r>
              <a:rPr lang="en-US" sz="1400" dirty="0"/>
              <a:t>, and T. </a:t>
            </a:r>
            <a:r>
              <a:rPr lang="en-US" sz="1400" dirty="0" err="1"/>
              <a:t>Winograd</a:t>
            </a:r>
            <a:r>
              <a:rPr lang="en-US" sz="1400" dirty="0"/>
              <a:t>. The </a:t>
            </a:r>
            <a:r>
              <a:rPr lang="en-US" sz="1400" dirty="0" err="1"/>
              <a:t>pagerank</a:t>
            </a:r>
            <a:r>
              <a:rPr lang="en-US" sz="1400" dirty="0"/>
              <a:t> citation ranking: Bringing order to the web. Technical Report SIDL-WP-1999-0120, Stanford University, 1999.</a:t>
            </a:r>
          </a:p>
          <a:p>
            <a:r>
              <a:rPr lang="en-US" sz="1400" dirty="0"/>
              <a:t>G. </a:t>
            </a:r>
            <a:r>
              <a:rPr lang="en-US" sz="1400" dirty="0" err="1"/>
              <a:t>Jeh</a:t>
            </a:r>
            <a:r>
              <a:rPr lang="en-US" sz="1400" dirty="0"/>
              <a:t> and J. </a:t>
            </a:r>
            <a:r>
              <a:rPr lang="en-US" sz="1400" dirty="0" err="1"/>
              <a:t>Widom</a:t>
            </a:r>
            <a:r>
              <a:rPr lang="en-US" sz="1400" dirty="0"/>
              <a:t>. Scaling personalized web search. In </a:t>
            </a:r>
            <a:r>
              <a:rPr lang="en-US" sz="1400" b="1" dirty="0"/>
              <a:t>WWW '03</a:t>
            </a:r>
            <a:r>
              <a:rPr lang="en-US" sz="1400" dirty="0"/>
              <a:t>, pages 271-279, 2003. </a:t>
            </a:r>
          </a:p>
          <a:p>
            <a:r>
              <a:rPr lang="en-US" sz="1400" dirty="0" smtClean="0"/>
              <a:t>G</a:t>
            </a:r>
            <a:r>
              <a:rPr lang="en-US" sz="1400" dirty="0"/>
              <a:t>. </a:t>
            </a:r>
            <a:r>
              <a:rPr lang="en-US" sz="1400" dirty="0" err="1"/>
              <a:t>Jeh</a:t>
            </a:r>
            <a:r>
              <a:rPr lang="en-US" sz="1400" dirty="0"/>
              <a:t> and J. </a:t>
            </a:r>
            <a:r>
              <a:rPr lang="en-US" sz="1400" dirty="0" err="1"/>
              <a:t>Widom</a:t>
            </a:r>
            <a:r>
              <a:rPr lang="en-US" sz="1400" dirty="0"/>
              <a:t>,  </a:t>
            </a:r>
            <a:r>
              <a:rPr lang="en-US" sz="1400" dirty="0" err="1"/>
              <a:t>SimRank</a:t>
            </a:r>
            <a:r>
              <a:rPr lang="en-US" sz="1400" dirty="0"/>
              <a:t>: a measure of structural-context similarity.  In </a:t>
            </a:r>
            <a:r>
              <a:rPr lang="en-US" sz="1400" b="1" dirty="0" smtClean="0"/>
              <a:t>KDD’02</a:t>
            </a:r>
            <a:r>
              <a:rPr lang="en-US" sz="1400" dirty="0" smtClean="0"/>
              <a:t>, </a:t>
            </a:r>
            <a:r>
              <a:rPr lang="en-US" sz="1400" dirty="0"/>
              <a:t>pages 538-543, 2002.</a:t>
            </a:r>
          </a:p>
          <a:p>
            <a:r>
              <a:rPr lang="en-US" sz="1400" dirty="0"/>
              <a:t>A. </a:t>
            </a:r>
            <a:r>
              <a:rPr lang="en-US" sz="1400" dirty="0" err="1"/>
              <a:t>Goyal</a:t>
            </a:r>
            <a:r>
              <a:rPr lang="en-US" sz="1400" dirty="0"/>
              <a:t>, F. </a:t>
            </a:r>
            <a:r>
              <a:rPr lang="en-US" sz="1400" dirty="0" err="1"/>
              <a:t>Bonchi</a:t>
            </a:r>
            <a:r>
              <a:rPr lang="en-US" sz="1400" dirty="0"/>
              <a:t>, and L. V. </a:t>
            </a:r>
            <a:r>
              <a:rPr lang="en-US" sz="1400" dirty="0" err="1"/>
              <a:t>Lakshmanan</a:t>
            </a:r>
            <a:r>
              <a:rPr lang="en-US" sz="1400" dirty="0"/>
              <a:t>. Learning influence probabilities in social networks. In </a:t>
            </a:r>
            <a:r>
              <a:rPr lang="en-US" sz="1400" b="1" dirty="0"/>
              <a:t>WSDM’10</a:t>
            </a:r>
            <a:r>
              <a:rPr lang="en-US" sz="1400" dirty="0"/>
              <a:t>, pages 207–217, 2010.</a:t>
            </a:r>
          </a:p>
          <a:p>
            <a:r>
              <a:rPr lang="en-US" sz="1400" dirty="0"/>
              <a:t>P. </a:t>
            </a:r>
            <a:r>
              <a:rPr lang="en-US" sz="1400" dirty="0" err="1"/>
              <a:t>Domingos</a:t>
            </a:r>
            <a:r>
              <a:rPr lang="en-US" sz="1400" dirty="0"/>
              <a:t> and M. Richardson. Mining the network value of customers. In </a:t>
            </a:r>
            <a:r>
              <a:rPr lang="en-US" sz="1400" b="1" dirty="0" smtClean="0"/>
              <a:t>KDD’01</a:t>
            </a:r>
            <a:r>
              <a:rPr lang="en-US" sz="1400" dirty="0" smtClean="0"/>
              <a:t>, </a:t>
            </a:r>
            <a:r>
              <a:rPr lang="en-US" sz="1400" dirty="0"/>
              <a:t>pages 57–66, 2001.</a:t>
            </a:r>
          </a:p>
          <a:p>
            <a:r>
              <a:rPr lang="en-US" sz="1400" dirty="0"/>
              <a:t>D. </a:t>
            </a:r>
            <a:r>
              <a:rPr lang="en-US" sz="1400" dirty="0" err="1"/>
              <a:t>Kempe</a:t>
            </a:r>
            <a:r>
              <a:rPr lang="en-US" sz="1400" dirty="0"/>
              <a:t>, J. Kleinberg, and E. </a:t>
            </a:r>
            <a:r>
              <a:rPr lang="en-US" sz="1400" dirty="0" err="1"/>
              <a:t>Tardos</a:t>
            </a:r>
            <a:r>
              <a:rPr lang="en-US" sz="1400" dirty="0"/>
              <a:t>. Maximizing the spread of influence through a social network. In </a:t>
            </a:r>
            <a:r>
              <a:rPr lang="en-US" sz="1400" b="1" dirty="0" smtClean="0"/>
              <a:t>KDD’03</a:t>
            </a:r>
            <a:r>
              <a:rPr lang="en-US" sz="1400" dirty="0" smtClean="0"/>
              <a:t>, </a:t>
            </a:r>
            <a:r>
              <a:rPr lang="en-US" sz="1400" dirty="0"/>
              <a:t>pages 137–146, 2003</a:t>
            </a:r>
            <a:r>
              <a:rPr lang="en-US" sz="1400" dirty="0" smtClean="0"/>
              <a:t>.</a:t>
            </a:r>
          </a:p>
          <a:p>
            <a:r>
              <a:rPr lang="en-US" sz="1400" dirty="0" smtClean="0"/>
              <a:t>J</a:t>
            </a:r>
            <a:r>
              <a:rPr lang="en-US" sz="1400" dirty="0"/>
              <a:t>. </a:t>
            </a:r>
            <a:r>
              <a:rPr lang="en-US" sz="1400" dirty="0" err="1"/>
              <a:t>Leskovec</a:t>
            </a:r>
            <a:r>
              <a:rPr lang="en-US" sz="1400" dirty="0"/>
              <a:t>, A. Krause, C. </a:t>
            </a:r>
            <a:r>
              <a:rPr lang="en-US" sz="1400" dirty="0" err="1"/>
              <a:t>Guestrin</a:t>
            </a:r>
            <a:r>
              <a:rPr lang="en-US" sz="1400" dirty="0"/>
              <a:t>, C. </a:t>
            </a:r>
            <a:r>
              <a:rPr lang="en-US" sz="1400" dirty="0" err="1"/>
              <a:t>Faloutsos</a:t>
            </a:r>
            <a:r>
              <a:rPr lang="en-US" sz="1400" dirty="0"/>
              <a:t>, J. </a:t>
            </a:r>
            <a:r>
              <a:rPr lang="en-US" sz="1400" dirty="0" err="1"/>
              <a:t>VanBriesen</a:t>
            </a:r>
            <a:r>
              <a:rPr lang="en-US" sz="1400" dirty="0"/>
              <a:t>, and N. Glance. Cost-effective outbreak detection in networks. In </a:t>
            </a:r>
            <a:r>
              <a:rPr lang="nl-NL" sz="1400" b="1" dirty="0" smtClean="0"/>
              <a:t>KDD’07</a:t>
            </a:r>
            <a:r>
              <a:rPr lang="nl-NL" sz="1400" dirty="0" smtClean="0"/>
              <a:t>, </a:t>
            </a:r>
            <a:r>
              <a:rPr lang="nl-NL" sz="1400" dirty="0"/>
              <a:t>pages 420–429, 2007.</a:t>
            </a:r>
            <a:endParaRPr lang="en-US" sz="1400" dirty="0"/>
          </a:p>
          <a:p>
            <a:r>
              <a:rPr lang="en-US" sz="1400" dirty="0"/>
              <a:t>W. Chen, Y. Wang, and S. Yang. Efficient influence maximization in social networks. In </a:t>
            </a:r>
            <a:r>
              <a:rPr lang="en-US" sz="1400" b="1" dirty="0"/>
              <a:t>KDD'09</a:t>
            </a:r>
            <a:r>
              <a:rPr lang="en-US" sz="1400" dirty="0"/>
              <a:t>, pages 199-207, 2009.</a:t>
            </a:r>
          </a:p>
          <a:p>
            <a:r>
              <a:rPr lang="en-US" sz="1400" dirty="0"/>
              <a:t>E. </a:t>
            </a:r>
            <a:r>
              <a:rPr lang="en-US" sz="1400" dirty="0" err="1"/>
              <a:t>Bakshy</a:t>
            </a:r>
            <a:r>
              <a:rPr lang="en-US" sz="1400" dirty="0"/>
              <a:t>, D. </a:t>
            </a:r>
            <a:r>
              <a:rPr lang="en-US" sz="1400" dirty="0" err="1"/>
              <a:t>Eckles</a:t>
            </a:r>
            <a:r>
              <a:rPr lang="en-US" sz="1400" dirty="0"/>
              <a:t>, R. Yan, and I. </a:t>
            </a:r>
            <a:r>
              <a:rPr lang="en-US" sz="1400" dirty="0" err="1"/>
              <a:t>Rosenn</a:t>
            </a:r>
            <a:r>
              <a:rPr lang="en-US" sz="1400" dirty="0"/>
              <a:t>. Social influence in social advertising: evidence from field experiments. In </a:t>
            </a:r>
            <a:r>
              <a:rPr lang="en-US" sz="1400" b="1" dirty="0"/>
              <a:t>EC'12</a:t>
            </a:r>
            <a:r>
              <a:rPr lang="en-US" sz="1400" dirty="0"/>
              <a:t>, pages 146-161, 2012.</a:t>
            </a:r>
          </a:p>
          <a:p>
            <a:r>
              <a:rPr lang="en-US" sz="1400" dirty="0"/>
              <a:t>A. </a:t>
            </a:r>
            <a:r>
              <a:rPr lang="en-US" sz="1400" dirty="0" err="1"/>
              <a:t>Goyal</a:t>
            </a:r>
            <a:r>
              <a:rPr lang="en-US" sz="1400" dirty="0"/>
              <a:t>, F. </a:t>
            </a:r>
            <a:r>
              <a:rPr lang="en-US" sz="1400" dirty="0" err="1"/>
              <a:t>Bonchi</a:t>
            </a:r>
            <a:r>
              <a:rPr lang="en-US" sz="1400" dirty="0"/>
              <a:t>, and L. V. </a:t>
            </a:r>
            <a:r>
              <a:rPr lang="en-US" sz="1400" dirty="0" err="1"/>
              <a:t>Lakshmanan</a:t>
            </a:r>
            <a:r>
              <a:rPr lang="en-US" sz="1400" dirty="0"/>
              <a:t>. Discovering leaders from community actions. In </a:t>
            </a:r>
            <a:r>
              <a:rPr lang="en-US" sz="1400" b="1" dirty="0"/>
              <a:t>CIKM’08</a:t>
            </a:r>
            <a:r>
              <a:rPr lang="en-US" sz="1400" dirty="0"/>
              <a:t>, pages 499–508, 2008.</a:t>
            </a:r>
          </a:p>
          <a:p>
            <a:r>
              <a:rPr lang="en-US" sz="1400" dirty="0"/>
              <a:t>N. </a:t>
            </a:r>
            <a:r>
              <a:rPr lang="en-US" sz="1400" dirty="0" err="1"/>
              <a:t>Agarwal</a:t>
            </a:r>
            <a:r>
              <a:rPr lang="en-US" sz="1400" dirty="0"/>
              <a:t>, H. Liu, L. Tang, and P. S. Yu. Identifying the influential bloggers in a community. In </a:t>
            </a:r>
            <a:r>
              <a:rPr lang="en-US" sz="1400" b="1" dirty="0"/>
              <a:t>WSDM’08</a:t>
            </a:r>
            <a:r>
              <a:rPr lang="en-US" sz="1400" dirty="0"/>
              <a:t>, pages 207–217, 2008</a:t>
            </a:r>
            <a:r>
              <a:rPr lang="en-US" sz="1400" dirty="0" smtClean="0"/>
              <a:t>.</a:t>
            </a:r>
            <a:endParaRPr lang="en-US" sz="1400" dirty="0"/>
          </a:p>
        </p:txBody>
      </p:sp>
    </p:spTree>
    <p:extLst>
      <p:ext uri="{BB962C8B-B14F-4D97-AF65-F5344CB8AC3E}">
        <p14:creationId xmlns:p14="http://schemas.microsoft.com/office/powerpoint/2010/main" val="33208381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r>
              <a:rPr lang="en-US" altLang="zh-CN" dirty="0" smtClean="0"/>
              <a:t>(cont</a:t>
            </a:r>
            <a:r>
              <a:rPr lang="en-US" altLang="zh-CN" dirty="0"/>
              <a:t>.)</a:t>
            </a:r>
            <a:endParaRPr lang="en-US" dirty="0"/>
          </a:p>
        </p:txBody>
      </p:sp>
      <p:sp>
        <p:nvSpPr>
          <p:cNvPr id="3" name="Content Placeholder 2"/>
          <p:cNvSpPr>
            <a:spLocks noGrp="1"/>
          </p:cNvSpPr>
          <p:nvPr>
            <p:ph idx="1"/>
          </p:nvPr>
        </p:nvSpPr>
        <p:spPr>
          <a:xfrm>
            <a:off x="350851" y="1066808"/>
            <a:ext cx="9139237" cy="5059363"/>
          </a:xfrm>
        </p:spPr>
        <p:txBody>
          <a:bodyPr/>
          <a:lstStyle/>
          <a:p>
            <a:r>
              <a:rPr lang="en-US" sz="1400" dirty="0"/>
              <a:t>E. </a:t>
            </a:r>
            <a:r>
              <a:rPr lang="en-US" sz="1400" dirty="0" err="1"/>
              <a:t>Bakshy</a:t>
            </a:r>
            <a:r>
              <a:rPr lang="en-US" sz="1400" dirty="0"/>
              <a:t>, B. Karrer, and L. A. </a:t>
            </a:r>
            <a:r>
              <a:rPr lang="en-US" sz="1400" dirty="0" err="1"/>
              <a:t>Adamic</a:t>
            </a:r>
            <a:r>
              <a:rPr lang="en-US" sz="1400" dirty="0"/>
              <a:t>. Social influence and the diffusion of user-created content. In </a:t>
            </a:r>
            <a:r>
              <a:rPr lang="en-US" sz="1400" b="1" dirty="0"/>
              <a:t>EC ’09</a:t>
            </a:r>
            <a:r>
              <a:rPr lang="en-US" sz="1400" dirty="0"/>
              <a:t>, pages 325–334, New York, NY, USA, 2009. ACM.</a:t>
            </a:r>
          </a:p>
          <a:p>
            <a:r>
              <a:rPr lang="en-US" sz="1400" dirty="0"/>
              <a:t>P. </a:t>
            </a:r>
            <a:r>
              <a:rPr lang="en-US" sz="1400" dirty="0" err="1"/>
              <a:t>Bonacich</a:t>
            </a:r>
            <a:r>
              <a:rPr lang="en-US" sz="1400" dirty="0"/>
              <a:t>. Power and centrality: a family of measures. </a:t>
            </a:r>
            <a:r>
              <a:rPr lang="en-US" sz="1400" b="1" dirty="0"/>
              <a:t>American Journal of Sociology</a:t>
            </a:r>
            <a:r>
              <a:rPr lang="en-US" sz="1400" dirty="0"/>
              <a:t>, 92:1170–1182, 1987.</a:t>
            </a:r>
          </a:p>
          <a:p>
            <a:r>
              <a:rPr lang="en-US" sz="1400" dirty="0" smtClean="0"/>
              <a:t>R</a:t>
            </a:r>
            <a:r>
              <a:rPr lang="en-US" sz="1400" dirty="0"/>
              <a:t>. B. </a:t>
            </a:r>
            <a:r>
              <a:rPr lang="en-US" sz="1400" dirty="0" err="1"/>
              <a:t>Cialdini</a:t>
            </a:r>
            <a:r>
              <a:rPr lang="en-US" sz="1400" dirty="0"/>
              <a:t> and N. J. Goldstein. Social influence: compliance and conformity. </a:t>
            </a:r>
            <a:r>
              <a:rPr lang="en-US" sz="1400" b="1" dirty="0" err="1"/>
              <a:t>Annu</a:t>
            </a:r>
            <a:r>
              <a:rPr lang="en-US" sz="1400" b="1" dirty="0"/>
              <a:t> Rev </a:t>
            </a:r>
            <a:r>
              <a:rPr lang="en-US" sz="1400" b="1" dirty="0" err="1"/>
              <a:t>Psychol</a:t>
            </a:r>
            <a:r>
              <a:rPr lang="en-US" sz="1400" dirty="0"/>
              <a:t>, 55:591–621, 2004.</a:t>
            </a:r>
          </a:p>
          <a:p>
            <a:r>
              <a:rPr lang="en-US" sz="1400" dirty="0"/>
              <a:t>D. Crandall, D. </a:t>
            </a:r>
            <a:r>
              <a:rPr lang="en-US" sz="1400" dirty="0" err="1"/>
              <a:t>Cosley</a:t>
            </a:r>
            <a:r>
              <a:rPr lang="en-US" sz="1400" dirty="0"/>
              <a:t>, D. </a:t>
            </a:r>
            <a:r>
              <a:rPr lang="en-US" sz="1400" dirty="0" err="1"/>
              <a:t>Huttenlocher</a:t>
            </a:r>
            <a:r>
              <a:rPr lang="en-US" sz="1400" dirty="0"/>
              <a:t>, J. Kleinberg, and S. </a:t>
            </a:r>
            <a:r>
              <a:rPr lang="en-US" sz="1400" dirty="0" err="1"/>
              <a:t>Suri</a:t>
            </a:r>
            <a:r>
              <a:rPr lang="en-US" sz="1400" dirty="0"/>
              <a:t>. Feedback effects between similarity and social influence in online communities. In </a:t>
            </a:r>
            <a:r>
              <a:rPr lang="en-US" sz="1400" b="1" dirty="0" smtClean="0"/>
              <a:t>KDD’08</a:t>
            </a:r>
            <a:r>
              <a:rPr lang="en-US" sz="1400" dirty="0" smtClean="0"/>
              <a:t>, </a:t>
            </a:r>
            <a:r>
              <a:rPr lang="en-US" sz="1400" dirty="0"/>
              <a:t>pages 160–168, 2008.</a:t>
            </a:r>
          </a:p>
          <a:p>
            <a:r>
              <a:rPr lang="en-US" sz="1400" dirty="0"/>
              <a:t>P. W. </a:t>
            </a:r>
            <a:r>
              <a:rPr lang="en-US" sz="1400" dirty="0" err="1"/>
              <a:t>Eastwick</a:t>
            </a:r>
            <a:r>
              <a:rPr lang="en-US" sz="1400" dirty="0"/>
              <a:t> and W. L. Gardner. Is it a game? evidence for social influence in the virtual world. </a:t>
            </a:r>
            <a:r>
              <a:rPr lang="en-US" sz="1400" b="1" dirty="0"/>
              <a:t>Social Influence</a:t>
            </a:r>
            <a:r>
              <a:rPr lang="en-US" sz="1400" dirty="0"/>
              <a:t>, 4(1):18–32, 2009.</a:t>
            </a:r>
          </a:p>
          <a:p>
            <a:r>
              <a:rPr lang="en-US" sz="1400" dirty="0"/>
              <a:t>S. M. Elias and A. R. </a:t>
            </a:r>
            <a:r>
              <a:rPr lang="en-US" sz="1400" dirty="0" err="1"/>
              <a:t>Pratkanis</a:t>
            </a:r>
            <a:r>
              <a:rPr lang="en-US" sz="1400" dirty="0"/>
              <a:t>. Teaching social influence: Demonstrations and exercises from the discipline of social psychology. </a:t>
            </a:r>
            <a:r>
              <a:rPr lang="en-US" sz="1400" b="1" dirty="0"/>
              <a:t>Social Influence</a:t>
            </a:r>
            <a:r>
              <a:rPr lang="en-US" sz="1400" dirty="0"/>
              <a:t>, 1(2):147–162, 2006.</a:t>
            </a:r>
          </a:p>
          <a:p>
            <a:r>
              <a:rPr lang="en-US" sz="1400" dirty="0"/>
              <a:t>T. L. Fond and J. Neville. Randomization tests for distinguishing social influence and </a:t>
            </a:r>
            <a:r>
              <a:rPr lang="en-US" sz="1400" dirty="0" err="1"/>
              <a:t>homophily</a:t>
            </a:r>
            <a:r>
              <a:rPr lang="en-US" sz="1400" dirty="0"/>
              <a:t> effects. In </a:t>
            </a:r>
            <a:r>
              <a:rPr lang="en-US" sz="1400" b="1" dirty="0" smtClean="0"/>
              <a:t>WWW’10</a:t>
            </a:r>
            <a:r>
              <a:rPr lang="en-US" sz="1400" dirty="0" smtClean="0"/>
              <a:t>, </a:t>
            </a:r>
            <a:r>
              <a:rPr lang="en-US" sz="1400" dirty="0"/>
              <a:t>2010.</a:t>
            </a:r>
          </a:p>
          <a:p>
            <a:r>
              <a:rPr lang="en-US" sz="1400" dirty="0"/>
              <a:t>M. Gomez-Rodriguez, J. </a:t>
            </a:r>
            <a:r>
              <a:rPr lang="en-US" sz="1400" dirty="0" err="1"/>
              <a:t>Leskovec</a:t>
            </a:r>
            <a:r>
              <a:rPr lang="en-US" sz="1400" dirty="0"/>
              <a:t>, and A. Krause. Inferring Networks of Diffusion and Influence. In </a:t>
            </a:r>
            <a:r>
              <a:rPr lang="en-US" sz="1400" b="1" dirty="0" smtClean="0"/>
              <a:t>KDD’10</a:t>
            </a:r>
            <a:r>
              <a:rPr lang="en-US" sz="1400" dirty="0" smtClean="0"/>
              <a:t>, </a:t>
            </a:r>
            <a:r>
              <a:rPr lang="en-US" sz="1400" dirty="0"/>
              <a:t>pages 1019–1028, 2010.</a:t>
            </a:r>
          </a:p>
          <a:p>
            <a:r>
              <a:rPr lang="en-US" sz="1400" dirty="0"/>
              <a:t>M. E. J. Newman. A measure of </a:t>
            </a:r>
            <a:r>
              <a:rPr lang="en-US" sz="1400" dirty="0" err="1"/>
              <a:t>betweenness</a:t>
            </a:r>
            <a:r>
              <a:rPr lang="en-US" sz="1400" dirty="0"/>
              <a:t> centrality based on random walks. </a:t>
            </a:r>
            <a:r>
              <a:rPr lang="en-US" sz="1400" b="1" dirty="0"/>
              <a:t>Social Networks</a:t>
            </a:r>
            <a:r>
              <a:rPr lang="en-US" sz="1400" dirty="0"/>
              <a:t>, 2005. </a:t>
            </a:r>
          </a:p>
          <a:p>
            <a:r>
              <a:rPr lang="en-US" sz="1400" dirty="0"/>
              <a:t>D. J. Watts and S. H. </a:t>
            </a:r>
            <a:r>
              <a:rPr lang="en-US" sz="1400" dirty="0" err="1"/>
              <a:t>Strogatz</a:t>
            </a:r>
            <a:r>
              <a:rPr lang="en-US" sz="1400" dirty="0"/>
              <a:t>. Collective dynamics of ’small-world’ networks. </a:t>
            </a:r>
            <a:r>
              <a:rPr lang="en-US" sz="1400" b="1" dirty="0"/>
              <a:t>Nature</a:t>
            </a:r>
            <a:r>
              <a:rPr lang="en-US" sz="1400" dirty="0"/>
              <a:t>, pages 440–442, Jun 1998.</a:t>
            </a:r>
          </a:p>
          <a:p>
            <a:r>
              <a:rPr lang="en-US" sz="1400" dirty="0"/>
              <a:t>J. Sun, H. </a:t>
            </a:r>
            <a:r>
              <a:rPr lang="en-US" sz="1400" dirty="0" err="1"/>
              <a:t>Qu</a:t>
            </a:r>
            <a:r>
              <a:rPr lang="en-US" sz="1400" dirty="0"/>
              <a:t>, D. </a:t>
            </a:r>
            <a:r>
              <a:rPr lang="en-US" sz="1400" dirty="0" err="1"/>
              <a:t>Chakrabarti</a:t>
            </a:r>
            <a:r>
              <a:rPr lang="en-US" sz="1400" dirty="0"/>
              <a:t>, and C. </a:t>
            </a:r>
            <a:r>
              <a:rPr lang="en-US" sz="1400" dirty="0" err="1"/>
              <a:t>Faloutsos</a:t>
            </a:r>
            <a:r>
              <a:rPr lang="en-US" sz="1400" dirty="0"/>
              <a:t>. Neighborhood formation and anomaly detection in bipartite graphs. In </a:t>
            </a:r>
            <a:r>
              <a:rPr lang="en-US" sz="1400" b="1" dirty="0"/>
              <a:t>ICDM’05</a:t>
            </a:r>
            <a:r>
              <a:rPr lang="en-US" sz="1400" dirty="0"/>
              <a:t>, pages 418–425, 2005. </a:t>
            </a:r>
          </a:p>
          <a:p>
            <a:endParaRPr lang="en-US" sz="1400" dirty="0"/>
          </a:p>
          <a:p>
            <a:endParaRPr lang="en-US" sz="1400" dirty="0"/>
          </a:p>
        </p:txBody>
      </p:sp>
    </p:spTree>
    <p:extLst>
      <p:ext uri="{BB962C8B-B14F-4D97-AF65-F5344CB8AC3E}">
        <p14:creationId xmlns:p14="http://schemas.microsoft.com/office/powerpoint/2010/main" val="2492096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4"/>
          <p:cNvSpPr txBox="1">
            <a:spLocks noChangeArrowheads="1"/>
          </p:cNvSpPr>
          <p:nvPr/>
        </p:nvSpPr>
        <p:spPr bwMode="auto">
          <a:xfrm>
            <a:off x="0" y="1981200"/>
            <a:ext cx="9753599" cy="3046988"/>
          </a:xfrm>
          <a:prstGeom prst="rect">
            <a:avLst/>
          </a:prstGeom>
          <a:noFill/>
          <a:ln w="9525">
            <a:noFill/>
            <a:miter lim="800000"/>
            <a:headEnd/>
            <a:tailEnd/>
          </a:ln>
        </p:spPr>
        <p:txBody>
          <a:bodyPr wrap="square">
            <a:spAutoFit/>
          </a:bodyPr>
          <a:lstStyle/>
          <a:p>
            <a:pPr algn="ctr">
              <a:spcBef>
                <a:spcPct val="50000"/>
              </a:spcBef>
            </a:pPr>
            <a:r>
              <a:rPr lang="en-US" altLang="zh-CN" sz="4400" dirty="0" smtClean="0">
                <a:sym typeface="Wingdings" pitchFamily="2" charset="2"/>
              </a:rPr>
              <a:t>Thank you</a:t>
            </a:r>
            <a:r>
              <a:rPr lang="zh-CN" altLang="en-US" sz="4400" dirty="0" smtClean="0">
                <a:sym typeface="Wingdings" pitchFamily="2" charset="2"/>
              </a:rPr>
              <a:t>！</a:t>
            </a:r>
            <a:endParaRPr lang="en-US" altLang="zh-CN" sz="4400" dirty="0" smtClean="0">
              <a:sym typeface="Wingdings" pitchFamily="2" charset="2"/>
            </a:endParaRPr>
          </a:p>
          <a:p>
            <a:pPr algn="ctr">
              <a:spcBef>
                <a:spcPts val="960"/>
              </a:spcBef>
            </a:pPr>
            <a:r>
              <a:rPr lang="en-US" altLang="zh-CN" sz="2400" b="1" smtClean="0">
                <a:sym typeface="Wingdings" pitchFamily="2" charset="2"/>
              </a:rPr>
              <a:t>Collaborators</a:t>
            </a:r>
            <a:r>
              <a:rPr lang="en-US" altLang="zh-CN" sz="2400" b="1" dirty="0" smtClean="0">
                <a:sym typeface="Wingdings" pitchFamily="2" charset="2"/>
              </a:rPr>
              <a:t>:</a:t>
            </a:r>
            <a:r>
              <a:rPr lang="en-US" altLang="zh-CN" sz="2400" dirty="0" smtClean="0">
                <a:sym typeface="Wingdings" pitchFamily="2" charset="2"/>
              </a:rPr>
              <a:t> </a:t>
            </a:r>
            <a:r>
              <a:rPr lang="de-DE" altLang="zh-CN" sz="2400" dirty="0" smtClean="0">
                <a:sym typeface="Wingdings" pitchFamily="2" charset="2"/>
              </a:rPr>
              <a:t>John </a:t>
            </a:r>
            <a:r>
              <a:rPr lang="de-DE" altLang="zh-CN" sz="2400" dirty="0" err="1" smtClean="0">
                <a:sym typeface="Wingdings" pitchFamily="2" charset="2"/>
              </a:rPr>
              <a:t>Hopcroft</a:t>
            </a:r>
            <a:r>
              <a:rPr lang="de-DE" altLang="zh-CN" sz="2400" dirty="0" smtClean="0">
                <a:sym typeface="Wingdings" pitchFamily="2" charset="2"/>
              </a:rPr>
              <a:t>, Jon Kleinberg, </a:t>
            </a:r>
            <a:r>
              <a:rPr lang="de-DE" altLang="zh-CN" sz="2400" dirty="0" err="1" smtClean="0">
                <a:sym typeface="Wingdings" pitchFamily="2" charset="2"/>
              </a:rPr>
              <a:t>Chenhao</a:t>
            </a:r>
            <a:r>
              <a:rPr lang="de-DE" altLang="zh-CN" sz="2400" dirty="0" smtClean="0">
                <a:sym typeface="Wingdings" pitchFamily="2" charset="2"/>
              </a:rPr>
              <a:t> Tan (</a:t>
            </a:r>
            <a:r>
              <a:rPr lang="de-DE" altLang="zh-CN" sz="2400" b="1" dirty="0">
                <a:solidFill>
                  <a:srgbClr val="800000"/>
                </a:solidFill>
                <a:sym typeface="Wingdings" pitchFamily="2" charset="2"/>
              </a:rPr>
              <a:t>Cornell</a:t>
            </a:r>
            <a:r>
              <a:rPr lang="de-DE" altLang="zh-CN" sz="2400" dirty="0">
                <a:sym typeface="Wingdings" pitchFamily="2" charset="2"/>
              </a:rPr>
              <a:t>)</a:t>
            </a:r>
          </a:p>
          <a:p>
            <a:pPr algn="ctr">
              <a:spcBef>
                <a:spcPts val="600"/>
              </a:spcBef>
            </a:pPr>
            <a:r>
              <a:rPr lang="de-DE" altLang="zh-CN" sz="2400" dirty="0" err="1">
                <a:sym typeface="Wingdings" pitchFamily="2" charset="2"/>
              </a:rPr>
              <a:t>Jiawei</a:t>
            </a:r>
            <a:r>
              <a:rPr lang="de-DE" altLang="zh-CN" sz="2400" dirty="0">
                <a:sym typeface="Wingdings" pitchFamily="2" charset="2"/>
              </a:rPr>
              <a:t> Han </a:t>
            </a:r>
            <a:r>
              <a:rPr lang="de-DE" altLang="zh-CN" sz="2400" dirty="0" err="1">
                <a:sym typeface="Wingdings" pitchFamily="2" charset="2"/>
              </a:rPr>
              <a:t>and</a:t>
            </a:r>
            <a:r>
              <a:rPr lang="de-DE" altLang="zh-CN" sz="2400" dirty="0">
                <a:sym typeface="Wingdings" pitchFamily="2" charset="2"/>
              </a:rPr>
              <a:t> Chi Wang (</a:t>
            </a:r>
            <a:r>
              <a:rPr lang="de-DE" altLang="zh-CN" sz="2400" b="1" dirty="0">
                <a:solidFill>
                  <a:srgbClr val="000090"/>
                </a:solidFill>
                <a:sym typeface="Wingdings" pitchFamily="2" charset="2"/>
              </a:rPr>
              <a:t>UIUC</a:t>
            </a:r>
            <a:r>
              <a:rPr lang="de-DE" altLang="zh-CN" sz="2400" dirty="0" smtClean="0">
                <a:sym typeface="Wingdings" pitchFamily="2" charset="2"/>
              </a:rPr>
              <a:t>)</a:t>
            </a:r>
          </a:p>
          <a:p>
            <a:pPr algn="ctr">
              <a:spcBef>
                <a:spcPts val="600"/>
              </a:spcBef>
            </a:pPr>
            <a:r>
              <a:rPr lang="de-DE" altLang="zh-CN" sz="2400" dirty="0" err="1" smtClean="0">
                <a:sym typeface="Wingdings" pitchFamily="2" charset="2"/>
              </a:rPr>
              <a:t>Tiancheng</a:t>
            </a:r>
            <a:r>
              <a:rPr lang="de-DE" altLang="zh-CN" sz="2400" dirty="0" smtClean="0">
                <a:sym typeface="Wingdings" pitchFamily="2" charset="2"/>
              </a:rPr>
              <a:t> Lou (</a:t>
            </a:r>
            <a:r>
              <a:rPr lang="de-DE" altLang="zh-CN" sz="2400" b="1" dirty="0" smtClean="0">
                <a:solidFill>
                  <a:srgbClr val="006600"/>
                </a:solidFill>
                <a:sym typeface="Wingdings" pitchFamily="2" charset="2"/>
              </a:rPr>
              <a:t>Google</a:t>
            </a:r>
            <a:r>
              <a:rPr lang="de-DE" altLang="zh-CN" sz="2400" dirty="0" smtClean="0">
                <a:sym typeface="Wingdings" pitchFamily="2" charset="2"/>
              </a:rPr>
              <a:t>)  </a:t>
            </a:r>
            <a:r>
              <a:rPr lang="de-DE" altLang="zh-CN" sz="2400" dirty="0" err="1" smtClean="0">
                <a:sym typeface="Wingdings" pitchFamily="2" charset="2"/>
              </a:rPr>
              <a:t>Jimeng</a:t>
            </a:r>
            <a:r>
              <a:rPr lang="de-DE" altLang="zh-CN" sz="2400" dirty="0" smtClean="0">
                <a:sym typeface="Wingdings" pitchFamily="2" charset="2"/>
              </a:rPr>
              <a:t> Sun (</a:t>
            </a:r>
            <a:r>
              <a:rPr lang="de-DE" altLang="zh-CN" sz="2400" b="1" dirty="0" smtClean="0">
                <a:solidFill>
                  <a:srgbClr val="FF6600"/>
                </a:solidFill>
                <a:sym typeface="Wingdings" pitchFamily="2" charset="2"/>
              </a:rPr>
              <a:t>IBM</a:t>
            </a:r>
            <a:r>
              <a:rPr lang="de-DE" altLang="zh-CN" sz="2400" dirty="0" smtClean="0">
                <a:sym typeface="Wingdings" pitchFamily="2" charset="2"/>
              </a:rPr>
              <a:t>)</a:t>
            </a:r>
          </a:p>
          <a:p>
            <a:pPr algn="ctr">
              <a:spcBef>
                <a:spcPts val="600"/>
              </a:spcBef>
            </a:pPr>
            <a:r>
              <a:rPr lang="de-DE" altLang="zh-CN" sz="2400" dirty="0" smtClean="0">
                <a:sym typeface="Wingdings" pitchFamily="2" charset="2"/>
              </a:rPr>
              <a:t>W</a:t>
            </a:r>
            <a:r>
              <a:rPr lang="en-US" altLang="zh-CN" sz="2400" dirty="0" err="1" smtClean="0">
                <a:sym typeface="Wingdings" pitchFamily="2" charset="2"/>
              </a:rPr>
              <a:t>ei</a:t>
            </a:r>
            <a:r>
              <a:rPr lang="en-US" altLang="zh-CN" sz="2400" dirty="0" smtClean="0">
                <a:sym typeface="Wingdings" pitchFamily="2" charset="2"/>
              </a:rPr>
              <a:t> Chen, Ming Zhou, Long Jiang (</a:t>
            </a:r>
            <a:r>
              <a:rPr lang="en-US" altLang="zh-CN" sz="2400" b="1" dirty="0" smtClean="0">
                <a:solidFill>
                  <a:srgbClr val="FF0000"/>
                </a:solidFill>
                <a:sym typeface="Wingdings" pitchFamily="2" charset="2"/>
              </a:rPr>
              <a:t>Microsoft</a:t>
            </a:r>
            <a:r>
              <a:rPr lang="en-US" altLang="zh-CN" sz="2400" dirty="0" smtClean="0">
                <a:sym typeface="Wingdings" pitchFamily="2" charset="2"/>
              </a:rPr>
              <a:t>)</a:t>
            </a:r>
            <a:endParaRPr lang="de-DE" altLang="zh-CN" sz="2400" dirty="0" smtClean="0">
              <a:sym typeface="Wingdings" pitchFamily="2" charset="2"/>
            </a:endParaRPr>
          </a:p>
          <a:p>
            <a:pPr algn="ctr">
              <a:spcBef>
                <a:spcPts val="600"/>
              </a:spcBef>
            </a:pPr>
            <a:r>
              <a:rPr lang="de-DE" altLang="zh-CN" sz="2400" dirty="0" err="1" smtClean="0">
                <a:sym typeface="Wingdings" pitchFamily="2" charset="2"/>
              </a:rPr>
              <a:t>Jing</a:t>
            </a:r>
            <a:r>
              <a:rPr lang="de-DE" altLang="zh-CN" sz="2400" dirty="0" smtClean="0">
                <a:sym typeface="Wingdings" pitchFamily="2" charset="2"/>
              </a:rPr>
              <a:t> Zhang, </a:t>
            </a:r>
            <a:r>
              <a:rPr lang="de-DE" altLang="zh-CN" sz="2400" dirty="0" err="1" smtClean="0">
                <a:sym typeface="Wingdings" pitchFamily="2" charset="2"/>
              </a:rPr>
              <a:t>Zhanpeng</a:t>
            </a:r>
            <a:r>
              <a:rPr lang="de-DE" altLang="zh-CN" sz="2400" dirty="0" smtClean="0">
                <a:sym typeface="Wingdings" pitchFamily="2" charset="2"/>
              </a:rPr>
              <a:t> Fang, </a:t>
            </a:r>
            <a:r>
              <a:rPr lang="de-DE" altLang="zh-CN" sz="2400" dirty="0" err="1" smtClean="0">
                <a:sym typeface="Wingdings" pitchFamily="2" charset="2"/>
              </a:rPr>
              <a:t>Zi</a:t>
            </a:r>
            <a:r>
              <a:rPr lang="de-DE" altLang="zh-CN" sz="2400" dirty="0" smtClean="0">
                <a:sym typeface="Wingdings" pitchFamily="2" charset="2"/>
              </a:rPr>
              <a:t> Yang, Sen Wu, </a:t>
            </a:r>
            <a:r>
              <a:rPr lang="de-DE" altLang="zh-CN" sz="2400" dirty="0" err="1" smtClean="0">
                <a:sym typeface="Wingdings" pitchFamily="2" charset="2"/>
              </a:rPr>
              <a:t>Jia</a:t>
            </a:r>
            <a:r>
              <a:rPr lang="de-DE" altLang="zh-CN" sz="2400" dirty="0" smtClean="0">
                <a:sym typeface="Wingdings" pitchFamily="2" charset="2"/>
              </a:rPr>
              <a:t> </a:t>
            </a:r>
            <a:r>
              <a:rPr lang="de-DE" altLang="zh-CN" sz="2400" dirty="0" err="1" smtClean="0">
                <a:sym typeface="Wingdings" pitchFamily="2" charset="2"/>
              </a:rPr>
              <a:t>Jia</a:t>
            </a:r>
            <a:r>
              <a:rPr lang="de-DE" altLang="zh-CN" sz="2400" dirty="0" smtClean="0">
                <a:sym typeface="Wingdings" pitchFamily="2" charset="2"/>
              </a:rPr>
              <a:t> (</a:t>
            </a:r>
            <a:r>
              <a:rPr lang="de-DE" altLang="zh-CN" sz="2400" b="1" dirty="0">
                <a:solidFill>
                  <a:srgbClr val="660066"/>
                </a:solidFill>
                <a:sym typeface="Wingdings" pitchFamily="2" charset="2"/>
              </a:rPr>
              <a:t>THU</a:t>
            </a:r>
            <a:r>
              <a:rPr lang="de-DE" altLang="zh-CN" sz="2400" dirty="0" smtClean="0">
                <a:sym typeface="Wingdings" pitchFamily="2" charset="2"/>
              </a:rPr>
              <a:t>)</a:t>
            </a:r>
            <a:endParaRPr lang="de-DE" altLang="zh-CN" sz="2400" dirty="0">
              <a:sym typeface="Wingdings" pitchFamily="2" charset="2"/>
            </a:endParaRPr>
          </a:p>
        </p:txBody>
      </p:sp>
      <p:sp>
        <p:nvSpPr>
          <p:cNvPr id="4" name="Rectangle 3"/>
          <p:cNvSpPr/>
          <p:nvPr/>
        </p:nvSpPr>
        <p:spPr>
          <a:xfrm>
            <a:off x="304808" y="5638800"/>
            <a:ext cx="9144000" cy="838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sz="2000" dirty="0" smtClean="0">
                <a:solidFill>
                  <a:schemeClr val="tx1"/>
                </a:solidFill>
              </a:rPr>
              <a:t>Jie Tang, KEG, Tsinghua U,                    </a:t>
            </a:r>
            <a:r>
              <a:rPr lang="en-US" sz="2000" dirty="0" smtClean="0">
                <a:solidFill>
                  <a:schemeClr val="tx1"/>
                </a:solidFill>
                <a:hlinkClick r:id="rId3"/>
              </a:rPr>
              <a:t>http://keg.cs.tsinghua.edu.cn/jietang</a:t>
            </a:r>
            <a:endParaRPr lang="en-US" sz="2000" dirty="0" smtClean="0">
              <a:solidFill>
                <a:schemeClr val="tx1"/>
              </a:solidFill>
            </a:endParaRPr>
          </a:p>
          <a:p>
            <a:pPr marL="0" lvl="1"/>
            <a:r>
              <a:rPr lang="en-US" sz="2000" b="1" dirty="0" smtClean="0">
                <a:solidFill>
                  <a:srgbClr val="000090"/>
                </a:solidFill>
              </a:rPr>
              <a:t>Download all data &amp; Codes,</a:t>
            </a:r>
            <a:r>
              <a:rPr lang="en-US" sz="2000" dirty="0" smtClean="0">
                <a:solidFill>
                  <a:schemeClr val="tx1"/>
                </a:solidFill>
              </a:rPr>
              <a:t>                </a:t>
            </a:r>
            <a:r>
              <a:rPr lang="en-US" sz="2000" dirty="0" smtClean="0">
                <a:solidFill>
                  <a:schemeClr val="tx1"/>
                </a:solidFill>
                <a:hlinkClick r:id="rId4"/>
              </a:rPr>
              <a:t>http://arnetminer.org/download</a:t>
            </a:r>
            <a:r>
              <a:rPr lang="en-US" sz="2000" dirty="0" smtClean="0">
                <a:solidFill>
                  <a:schemeClr val="tx1"/>
                </a:solidFill>
              </a:rPr>
              <a:t> </a:t>
            </a:r>
            <a:endParaRPr lang="en-US" sz="1600" dirty="0">
              <a:solidFill>
                <a:schemeClr val="tx1"/>
              </a:solidFill>
            </a:endParaRPr>
          </a:p>
        </p:txBody>
      </p:sp>
    </p:spTree>
    <p:extLst>
      <p:ext uri="{BB962C8B-B14F-4D97-AF65-F5344CB8AC3E}">
        <p14:creationId xmlns:p14="http://schemas.microsoft.com/office/powerpoint/2010/main" val="244849382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en-US" altLang="zh-CN" dirty="0" smtClean="0"/>
              <a:t>“A </a:t>
            </a:r>
            <a:r>
              <a:rPr kumimoji="1" lang="en-US" altLang="zh-CN" dirty="0"/>
              <a:t>mathematician is a device for turning coffee into </a:t>
            </a:r>
            <a:r>
              <a:rPr kumimoji="1" lang="en-US" altLang="zh-CN" dirty="0" smtClean="0"/>
              <a:t>theorems”</a:t>
            </a:r>
          </a:p>
          <a:p>
            <a:pPr lvl="1"/>
            <a:r>
              <a:rPr kumimoji="1" lang="en-US" altLang="zh-CN" dirty="0" err="1"/>
              <a:t>Alfréd</a:t>
            </a:r>
            <a:r>
              <a:rPr kumimoji="1" lang="en-US" altLang="zh-CN" dirty="0"/>
              <a:t> </a:t>
            </a:r>
            <a:r>
              <a:rPr kumimoji="1" lang="en-US" altLang="zh-CN" dirty="0" err="1" smtClean="0"/>
              <a:t>Rényi</a:t>
            </a:r>
            <a:r>
              <a:rPr kumimoji="1" lang="en-US" altLang="zh-CN" dirty="0" smtClean="0"/>
              <a:t> </a:t>
            </a:r>
            <a:endParaRPr kumimoji="1" lang="en-US" altLang="zh-CN" dirty="0"/>
          </a:p>
          <a:p>
            <a:r>
              <a:rPr kumimoji="1" lang="en-US" altLang="zh-CN" dirty="0" smtClean="0"/>
              <a:t>“If </a:t>
            </a:r>
            <a:r>
              <a:rPr kumimoji="1" lang="en-US" altLang="zh-CN" dirty="0"/>
              <a:t>I feel unhappy, I do mathematics to become happy. If I am happy, I do mathematics to keep happy</a:t>
            </a:r>
            <a:r>
              <a:rPr kumimoji="1" lang="en-US" altLang="zh-CN" dirty="0" smtClean="0"/>
              <a:t>.”</a:t>
            </a:r>
          </a:p>
          <a:p>
            <a:pPr lvl="1"/>
            <a:r>
              <a:rPr kumimoji="1" lang="en-US" altLang="zh-CN" dirty="0" err="1"/>
              <a:t>Alfréd</a:t>
            </a:r>
            <a:r>
              <a:rPr kumimoji="1" lang="en-US" altLang="zh-CN" dirty="0"/>
              <a:t> </a:t>
            </a:r>
            <a:r>
              <a:rPr kumimoji="1" lang="en-US" altLang="zh-CN" dirty="0" err="1" smtClean="0"/>
              <a:t>Rényi</a:t>
            </a:r>
            <a:r>
              <a:rPr kumimoji="1" lang="en-US" altLang="zh-CN" dirty="0" smtClean="0"/>
              <a:t> </a:t>
            </a:r>
            <a:endParaRPr kumimoji="1" lang="en-US" altLang="zh-CN" dirty="0"/>
          </a:p>
          <a:p>
            <a:endParaRPr kumimoji="1" lang="zh-CN" altLang="en-US" dirty="0"/>
          </a:p>
        </p:txBody>
      </p:sp>
    </p:spTree>
    <p:extLst>
      <p:ext uri="{BB962C8B-B14F-4D97-AF65-F5344CB8AC3E}">
        <p14:creationId xmlns:p14="http://schemas.microsoft.com/office/powerpoint/2010/main" val="912525544"/>
      </p:ext>
    </p:extLst>
  </p:cSld>
  <p:clrMapOvr>
    <a:masterClrMapping/>
  </p:clrMapOvr>
  <p:transition xmlns:p14="http://schemas.microsoft.com/office/powerpoint/2010/main"/>
</p:sld>
</file>

<file path=ppt/tags/tag1.xml><?xml version="1.0" encoding="utf-8"?>
<p:tagLst xmlns:a="http://schemas.openxmlformats.org/drawingml/2006/main" xmlns:r="http://schemas.openxmlformats.org/officeDocument/2006/relationships" xmlns:p="http://schemas.openxmlformats.org/presentationml/2006/main">
  <p:tag name="TIMING" val="|0.1|0|0.1|0.1|0.1|0.1|0.1"/>
</p:tagLst>
</file>

<file path=ppt/tags/tag10.xml><?xml version="1.0" encoding="utf-8"?>
<p:tagLst xmlns:a="http://schemas.openxmlformats.org/drawingml/2006/main" xmlns:r="http://schemas.openxmlformats.org/officeDocument/2006/relationships" xmlns:p="http://schemas.openxmlformats.org/presentationml/2006/main">
  <p:tag name="TIMING" val="|20.3|27|13.9|10.5|8.6|8.2|8|7.5"/>
</p:tagLst>
</file>

<file path=ppt/tags/tag11.xml><?xml version="1.0" encoding="utf-8"?>
<p:tagLst xmlns:a="http://schemas.openxmlformats.org/drawingml/2006/main" xmlns:r="http://schemas.openxmlformats.org/officeDocument/2006/relationships" xmlns:p="http://schemas.openxmlformats.org/presentationml/2006/main">
  <p:tag name="TIMING" val="|6.7|3.5|15.1|5.2"/>
</p:tagLst>
</file>

<file path=ppt/tags/tag2.xml><?xml version="1.0" encoding="utf-8"?>
<p:tagLst xmlns:a="http://schemas.openxmlformats.org/drawingml/2006/main" xmlns:r="http://schemas.openxmlformats.org/officeDocument/2006/relationships" xmlns:p="http://schemas.openxmlformats.org/presentationml/2006/main">
  <p:tag name="TIMING" val="|13.2|10.4"/>
</p:tagLst>
</file>

<file path=ppt/tags/tag3.xml><?xml version="1.0" encoding="utf-8"?>
<p:tagLst xmlns:a="http://schemas.openxmlformats.org/drawingml/2006/main" xmlns:r="http://schemas.openxmlformats.org/officeDocument/2006/relationships" xmlns:p="http://schemas.openxmlformats.org/presentationml/2006/main">
  <p:tag name="TIMING" val="|13.2|10.4"/>
</p:tagLst>
</file>

<file path=ppt/tags/tag4.xml><?xml version="1.0" encoding="utf-8"?>
<p:tagLst xmlns:a="http://schemas.openxmlformats.org/drawingml/2006/main" xmlns:r="http://schemas.openxmlformats.org/officeDocument/2006/relationships" xmlns:p="http://schemas.openxmlformats.org/presentationml/2006/main">
  <p:tag name="TIMING" val="|5.2|7|13.3|37.7"/>
</p:tagLst>
</file>

<file path=ppt/tags/tag5.xml><?xml version="1.0" encoding="utf-8"?>
<p:tagLst xmlns:a="http://schemas.openxmlformats.org/drawingml/2006/main" xmlns:r="http://schemas.openxmlformats.org/officeDocument/2006/relationships" xmlns:p="http://schemas.openxmlformats.org/presentationml/2006/main">
  <p:tag name="TIMING" val="|7.7|10.6"/>
</p:tagLst>
</file>

<file path=ppt/tags/tag6.xml><?xml version="1.0" encoding="utf-8"?>
<p:tagLst xmlns:a="http://schemas.openxmlformats.org/drawingml/2006/main" xmlns:r="http://schemas.openxmlformats.org/officeDocument/2006/relationships" xmlns:p="http://schemas.openxmlformats.org/presentationml/2006/main">
  <p:tag name="TIMING" val="|8.7|17.6|13.4|10.6"/>
</p:tagLst>
</file>

<file path=ppt/tags/tag7.xml><?xml version="1.0" encoding="utf-8"?>
<p:tagLst xmlns:a="http://schemas.openxmlformats.org/drawingml/2006/main" xmlns:r="http://schemas.openxmlformats.org/officeDocument/2006/relationships" xmlns:p="http://schemas.openxmlformats.org/presentationml/2006/main">
  <p:tag name="TIMING" val="|8.9|13"/>
</p:tagLst>
</file>

<file path=ppt/tags/tag8.xml><?xml version="1.0" encoding="utf-8"?>
<p:tagLst xmlns:a="http://schemas.openxmlformats.org/drawingml/2006/main" xmlns:r="http://schemas.openxmlformats.org/officeDocument/2006/relationships" xmlns:p="http://schemas.openxmlformats.org/presentationml/2006/main">
  <p:tag name="TIMING" val="|2.1|3.3|3.4"/>
</p:tagLst>
</file>

<file path=ppt/tags/tag9.xml><?xml version="1.0" encoding="utf-8"?>
<p:tagLst xmlns:a="http://schemas.openxmlformats.org/drawingml/2006/main" xmlns:r="http://schemas.openxmlformats.org/officeDocument/2006/relationships" xmlns:p="http://schemas.openxmlformats.org/presentationml/2006/main">
  <p:tag name="TIMING" val="|25.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59623</TotalTime>
  <Words>6997</Words>
  <Application>Microsoft Macintosh PowerPoint</Application>
  <PresentationFormat>A4 纸张(210x297 毫米)</PresentationFormat>
  <Paragraphs>885</Paragraphs>
  <Slides>93</Slides>
  <Notes>38</Notes>
  <HiddenSlides>5</HiddenSlides>
  <MMClips>0</MMClips>
  <ScaleCrop>false</ScaleCrop>
  <HeadingPairs>
    <vt:vector size="8" baseType="variant">
      <vt:variant>
        <vt:lpstr>主题</vt:lpstr>
      </vt:variant>
      <vt:variant>
        <vt:i4>1</vt:i4>
      </vt:variant>
      <vt:variant>
        <vt:lpstr>链接</vt:lpstr>
      </vt:variant>
      <vt:variant>
        <vt:i4>1</vt:i4>
      </vt:variant>
      <vt:variant>
        <vt:lpstr>嵌入的 OLE 服务器</vt:lpstr>
      </vt:variant>
      <vt:variant>
        <vt:i4>1</vt:i4>
      </vt:variant>
      <vt:variant>
        <vt:lpstr>幻灯片标题</vt:lpstr>
      </vt:variant>
      <vt:variant>
        <vt:i4>93</vt:i4>
      </vt:variant>
    </vt:vector>
  </HeadingPairs>
  <TitlesOfParts>
    <vt:vector size="96" baseType="lpstr">
      <vt:lpstr>Default Design</vt:lpstr>
      <vt:lpstr>\\localhost\Users\Sherlock\Desktop\talk-slides\Macintosh HD:Users:Sherlock:Library:Mail Downloads:047丁晓雯2008013245-2007.docx!OLE_LINK3</vt:lpstr>
      <vt:lpstr>Equation</vt:lpstr>
      <vt:lpstr>Modeling Dynamic Social Networks —Learning from users, and Prediction</vt:lpstr>
      <vt:lpstr>Networked World</vt:lpstr>
      <vt:lpstr>15-20 years before…</vt:lpstr>
      <vt:lpstr>10 years before…</vt:lpstr>
      <vt:lpstr>Big Social Analytics—In recent 5 years…</vt:lpstr>
      <vt:lpstr>Revolutionary Changes</vt:lpstr>
      <vt:lpstr>大(复杂)数据时代</vt:lpstr>
      <vt:lpstr>Core Research in Social Network</vt:lpstr>
      <vt:lpstr>M3DN: A Unified Modeling Framework for Dynamic Social Networks</vt:lpstr>
      <vt:lpstr>网络用户行为决策</vt:lpstr>
      <vt:lpstr>基于博弈论的用户行为决策建模</vt:lpstr>
      <vt:lpstr>测试案例</vt:lpstr>
      <vt:lpstr>Roadmap</vt:lpstr>
      <vt:lpstr>Interaction between individuals</vt:lpstr>
      <vt:lpstr>“Love Obama” —social influence in online social networks</vt:lpstr>
      <vt:lpstr>Adoption Diffusion of Y! Go</vt:lpstr>
      <vt:lpstr>Influence Maximization</vt:lpstr>
      <vt:lpstr>Influence Maximization</vt:lpstr>
      <vt:lpstr>Topic-based Social Influence Analysis </vt:lpstr>
      <vt:lpstr>The Solution: Topical Affinity Propagation</vt:lpstr>
      <vt:lpstr>Topical Factor Graph (TFG) Model</vt:lpstr>
      <vt:lpstr>Topical Factor Graph (TFG)</vt:lpstr>
      <vt:lpstr>How to define (topical) feature functions?</vt:lpstr>
      <vt:lpstr>Model Learning Algorithm</vt:lpstr>
      <vt:lpstr>New TAP Learning Algorithm</vt:lpstr>
      <vt:lpstr>The TAP Learning Algorithm</vt:lpstr>
      <vt:lpstr>Distributed TAP Learning</vt:lpstr>
      <vt:lpstr>Experiments</vt:lpstr>
      <vt:lpstr>Social Influence Sub-graph on “Data mining”</vt:lpstr>
      <vt:lpstr>Results on Coauthor and Citation</vt:lpstr>
      <vt:lpstr>Scalability Performance</vt:lpstr>
      <vt:lpstr>Speedup results</vt:lpstr>
      <vt:lpstr>Still Challenges</vt:lpstr>
      <vt:lpstr>Q1: Conformity Influence</vt:lpstr>
      <vt:lpstr>Conformity Influence Definition</vt:lpstr>
      <vt:lpstr>Individual Conformity</vt:lpstr>
      <vt:lpstr>Peer Conformity</vt:lpstr>
      <vt:lpstr>Group Conformity</vt:lpstr>
      <vt:lpstr>Confluence —A conformity-aware factor graph model</vt:lpstr>
      <vt:lpstr>Model Instantiation</vt:lpstr>
      <vt:lpstr>Distributed Learning</vt:lpstr>
      <vt:lpstr>Distributed Model Learning</vt:lpstr>
      <vt:lpstr>Model Network Dynamics</vt:lpstr>
      <vt:lpstr>Social Influence &amp; Action Modeling[1]</vt:lpstr>
      <vt:lpstr>A Discriminative Model: NTT-FGM</vt:lpstr>
      <vt:lpstr>Model Instantiation</vt:lpstr>
      <vt:lpstr>Model Learning—Two-step learning</vt:lpstr>
      <vt:lpstr>Learning Algorithm Details</vt:lpstr>
      <vt:lpstr>Experiment</vt:lpstr>
      <vt:lpstr>Results with influence</vt:lpstr>
      <vt:lpstr>Results with Conformity Influence — Four Datasets</vt:lpstr>
      <vt:lpstr>Prediction Accuracy</vt:lpstr>
      <vt:lpstr>Effect of Conformity</vt:lpstr>
      <vt:lpstr>Scalability performance</vt:lpstr>
      <vt:lpstr>Roadmap</vt:lpstr>
      <vt:lpstr>Evolving Networks</vt:lpstr>
      <vt:lpstr>Problem</vt:lpstr>
      <vt:lpstr>Modeling Networked Data</vt:lpstr>
      <vt:lpstr>Our Solution: Structural Variability</vt:lpstr>
      <vt:lpstr>Structural Variability vs. Centrality</vt:lpstr>
      <vt:lpstr>PowerPoint 演示文稿</vt:lpstr>
      <vt:lpstr>Streaming Prediction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Let us talk about some “Social Good”</vt:lpstr>
      <vt:lpstr>Big Data Analytics in MOOC</vt:lpstr>
      <vt:lpstr>XuetangX.com</vt:lpstr>
      <vt:lpstr>In Service</vt:lpstr>
      <vt:lpstr>User enrolment in the past months</vt:lpstr>
      <vt:lpstr>Rich tracking logs of student behaviors</vt:lpstr>
      <vt:lpstr>One particular question</vt:lpstr>
      <vt:lpstr>Age+Education vs. Certificate</vt:lpstr>
      <vt:lpstr>Age+Gender vs. Certificate</vt:lpstr>
      <vt:lpstr>Gender+Location vs. Certificate</vt:lpstr>
      <vt:lpstr>Forum vs. Certificate</vt:lpstr>
      <vt:lpstr>Friend Influence vs. Certificate</vt:lpstr>
      <vt:lpstr>Deadline vs. Certificate</vt:lpstr>
      <vt:lpstr>Can we predict who  will/could receive the certificate</vt:lpstr>
      <vt:lpstr>Factorization Machines</vt:lpstr>
      <vt:lpstr>Preliminary Results</vt:lpstr>
      <vt:lpstr>Conclusions</vt:lpstr>
      <vt:lpstr>Related Publications</vt:lpstr>
      <vt:lpstr>References</vt:lpstr>
      <vt:lpstr>References(cont.)</vt:lpstr>
      <vt:lpstr>References(cont.)</vt:lpstr>
      <vt:lpstr>PowerPoint 演示文稿</vt:lpstr>
      <vt:lpstr>PowerPoint 演示文稿</vt:lpstr>
    </vt:vector>
  </TitlesOfParts>
  <Company>Tsinghua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Web社会网络的信息理论及其在舆情分析中的应用</dc:title>
  <dc:creator>Jie Tang</dc:creator>
  <cp:lastModifiedBy>Jie Tang</cp:lastModifiedBy>
  <cp:revision>2549</cp:revision>
  <cp:lastPrinted>2013-06-26T14:48:19Z</cp:lastPrinted>
  <dcterms:created xsi:type="dcterms:W3CDTF">2006-10-23T13:46:31Z</dcterms:created>
  <dcterms:modified xsi:type="dcterms:W3CDTF">2014-11-09T03:17:56Z</dcterms:modified>
</cp:coreProperties>
</file>